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2" r:id="rId6"/>
    <p:sldId id="263" r:id="rId7"/>
    <p:sldId id="264" r:id="rId8"/>
    <p:sldId id="265" r:id="rId9"/>
    <p:sldId id="266" r:id="rId10"/>
    <p:sldId id="267" r:id="rId11"/>
    <p:sldId id="268" r:id="rId12"/>
    <p:sldId id="276" r:id="rId13"/>
    <p:sldId id="260" r:id="rId14"/>
    <p:sldId id="269" r:id="rId15"/>
    <p:sldId id="271" r:id="rId16"/>
    <p:sldId id="270" r:id="rId17"/>
    <p:sldId id="261" r:id="rId18"/>
    <p:sldId id="272" r:id="rId19"/>
    <p:sldId id="273" r:id="rId20"/>
    <p:sldId id="274" r:id="rId21"/>
    <p:sldId id="277" r:id="rId22"/>
    <p:sldId id="278"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88" d="100"/>
          <a:sy n="88" d="100"/>
        </p:scale>
        <p:origin x="-8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Picture 2" descr="E:\Photoshop\1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ctrTitle"/>
          </p:nvPr>
        </p:nvSpPr>
        <p:spPr>
          <a:xfrm>
            <a:off x="323528" y="836712"/>
            <a:ext cx="7772400" cy="1470025"/>
          </a:xfrm>
        </p:spPr>
        <p:txBody>
          <a:bodyPr/>
          <a:lstStyle>
            <a:lvl1pPr>
              <a:defRPr>
                <a:solidFill>
                  <a:schemeClr val="bg1"/>
                </a:solidFill>
              </a:defRPr>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1115616" y="2708920"/>
            <a:ext cx="6400800" cy="1752600"/>
          </a:xfrm>
        </p:spPr>
        <p:txBody>
          <a:bodyPr/>
          <a:lstStyle>
            <a:lvl1pPr marL="0" indent="0" algn="ctr">
              <a:buNone/>
              <a:defRPr>
                <a:solidFill>
                  <a:srgbClr val="FBFBB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4" name="Picture 3" descr="E:\Photoshop\2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p:txBody>
          <a:bodyPr/>
          <a:lstStyle>
            <a:lvl1pPr>
              <a:defRPr>
                <a:solidFill>
                  <a:srgbClr val="FBFBB7"/>
                </a:solidFill>
              </a:defRPr>
            </a:lvl1pPr>
          </a:lstStyle>
          <a:p>
            <a:r>
              <a:rPr lang="ru-RU" smtClean="0"/>
              <a:t>Образец заголовка</a:t>
            </a:r>
            <a:endParaRPr lang="ru-RU" dirty="0"/>
          </a:p>
        </p:txBody>
      </p:sp>
      <p:sp>
        <p:nvSpPr>
          <p:cNvPr id="3" name="Содержимое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a:xfrm>
            <a:off x="457200" y="6356350"/>
            <a:ext cx="2133600" cy="365125"/>
          </a:xfrm>
          <a:prstGeom prst="rect">
            <a:avLst/>
          </a:prstGeom>
        </p:spPr>
        <p:txBody>
          <a:bodyPr/>
          <a:lstStyle/>
          <a:p>
            <a:fld id="{56B0B7A6-6F3A-4465-96B0-57E715AAE3DA}" type="datetimeFigureOut">
              <a:rPr lang="ru-RU" smtClean="0"/>
              <a:pPr/>
              <a:t>01.11.2016</a:t>
            </a:fld>
            <a:endParaRPr lang="ru-RU"/>
          </a:p>
        </p:txBody>
      </p:sp>
      <p:sp>
        <p:nvSpPr>
          <p:cNvPr id="4" name="Нижний колонтитул 3"/>
          <p:cNvSpPr>
            <a:spLocks noGrp="1"/>
          </p:cNvSpPr>
          <p:nvPr>
            <p:ph type="ftr" sz="quarter" idx="11"/>
          </p:nvPr>
        </p:nvSpPr>
        <p:spPr>
          <a:xfrm>
            <a:off x="3124200" y="6356350"/>
            <a:ext cx="2895600" cy="365125"/>
          </a:xfrm>
          <a:prstGeom prst="rect">
            <a:avLst/>
          </a:prstGeom>
        </p:spPr>
        <p:txBody>
          <a:bodyPr/>
          <a:lstStyle/>
          <a:p>
            <a:endParaRPr lang="ru-RU"/>
          </a:p>
        </p:txBody>
      </p:sp>
      <p:sp>
        <p:nvSpPr>
          <p:cNvPr id="5" name="Номер слайда 4"/>
          <p:cNvSpPr>
            <a:spLocks noGrp="1"/>
          </p:cNvSpPr>
          <p:nvPr>
            <p:ph type="sldNum" sz="quarter" idx="12"/>
          </p:nvPr>
        </p:nvSpPr>
        <p:spPr>
          <a:xfrm>
            <a:off x="6553200" y="6356350"/>
            <a:ext cx="2133600" cy="365125"/>
          </a:xfrm>
          <a:prstGeom prst="rect">
            <a:avLst/>
          </a:prstGeom>
        </p:spPr>
        <p:txBody>
          <a:bodyPr/>
          <a:lstStyle/>
          <a:p>
            <a:fld id="{DFFCB25A-07B5-4043-AE08-9B59FFC8131A}"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descr="E:\Photoshop\21.jpg"/>
          <p:cNvPicPr>
            <a:picLocks noChangeAspect="1" noChangeArrowheads="1"/>
          </p:cNvPicPr>
          <p:nvPr/>
        </p:nvPicPr>
        <p:blipFill>
          <a:blip r:embed="rId5" cstate="print"/>
          <a:srcRect/>
          <a:stretch>
            <a:fillRect/>
          </a:stretch>
        </p:blipFill>
        <p:spPr bwMode="auto">
          <a:xfrm>
            <a:off x="0" y="0"/>
            <a:ext cx="9144000" cy="6858000"/>
          </a:xfrm>
          <a:prstGeom prst="rect">
            <a:avLst/>
          </a:prstGeom>
          <a:noFill/>
          <a:ln w="9525">
            <a:noFill/>
            <a:miter lim="800000"/>
            <a:headEnd/>
            <a:tailEnd/>
          </a:ln>
        </p:spPr>
      </p:pic>
      <p:sp>
        <p:nvSpPr>
          <p:cNvPr id="1027"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8"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xStyles>
    <p:titleStyle>
      <a:lvl1pPr algn="ctr" rtl="0" eaLnBrk="1" fontAlgn="base" hangingPunct="1">
        <a:spcBef>
          <a:spcPct val="0"/>
        </a:spcBef>
        <a:spcAft>
          <a:spcPct val="0"/>
        </a:spcAft>
        <a:defRPr sz="4400" kern="1200">
          <a:solidFill>
            <a:srgbClr val="FBFBB7"/>
          </a:solidFill>
          <a:latin typeface="+mj-lt"/>
          <a:ea typeface="+mj-ea"/>
          <a:cs typeface="+mj-cs"/>
        </a:defRPr>
      </a:lvl1pPr>
      <a:lvl2pPr algn="ctr" rtl="0" eaLnBrk="1" fontAlgn="base" hangingPunct="1">
        <a:spcBef>
          <a:spcPct val="0"/>
        </a:spcBef>
        <a:spcAft>
          <a:spcPct val="0"/>
        </a:spcAft>
        <a:defRPr sz="4400">
          <a:solidFill>
            <a:srgbClr val="FBFBB7"/>
          </a:solidFill>
          <a:latin typeface="Calibri" pitchFamily="34" charset="0"/>
        </a:defRPr>
      </a:lvl2pPr>
      <a:lvl3pPr algn="ctr" rtl="0" eaLnBrk="1" fontAlgn="base" hangingPunct="1">
        <a:spcBef>
          <a:spcPct val="0"/>
        </a:spcBef>
        <a:spcAft>
          <a:spcPct val="0"/>
        </a:spcAft>
        <a:defRPr sz="4400">
          <a:solidFill>
            <a:srgbClr val="FBFBB7"/>
          </a:solidFill>
          <a:latin typeface="Calibri" pitchFamily="34" charset="0"/>
        </a:defRPr>
      </a:lvl3pPr>
      <a:lvl4pPr algn="ctr" rtl="0" eaLnBrk="1" fontAlgn="base" hangingPunct="1">
        <a:spcBef>
          <a:spcPct val="0"/>
        </a:spcBef>
        <a:spcAft>
          <a:spcPct val="0"/>
        </a:spcAft>
        <a:defRPr sz="4400">
          <a:solidFill>
            <a:srgbClr val="FBFBB7"/>
          </a:solidFill>
          <a:latin typeface="Calibri" pitchFamily="34" charset="0"/>
        </a:defRPr>
      </a:lvl4pPr>
      <a:lvl5pPr algn="ctr" rtl="0" eaLnBrk="1" fontAlgn="base" hangingPunct="1">
        <a:spcBef>
          <a:spcPct val="0"/>
        </a:spcBef>
        <a:spcAft>
          <a:spcPct val="0"/>
        </a:spcAft>
        <a:defRPr sz="4400">
          <a:solidFill>
            <a:srgbClr val="FBFBB7"/>
          </a:solidFill>
          <a:latin typeface="Calibri" pitchFamily="34" charset="0"/>
        </a:defRPr>
      </a:lvl5pPr>
      <a:lvl6pPr marL="457200" algn="ctr" rtl="0" eaLnBrk="1" fontAlgn="base" hangingPunct="1">
        <a:spcBef>
          <a:spcPct val="0"/>
        </a:spcBef>
        <a:spcAft>
          <a:spcPct val="0"/>
        </a:spcAft>
        <a:defRPr sz="4400">
          <a:solidFill>
            <a:srgbClr val="FBFBB7"/>
          </a:solidFill>
          <a:latin typeface="Calibri" pitchFamily="34" charset="0"/>
        </a:defRPr>
      </a:lvl6pPr>
      <a:lvl7pPr marL="914400" algn="ctr" rtl="0" eaLnBrk="1" fontAlgn="base" hangingPunct="1">
        <a:spcBef>
          <a:spcPct val="0"/>
        </a:spcBef>
        <a:spcAft>
          <a:spcPct val="0"/>
        </a:spcAft>
        <a:defRPr sz="4400">
          <a:solidFill>
            <a:srgbClr val="FBFBB7"/>
          </a:solidFill>
          <a:latin typeface="Calibri" pitchFamily="34" charset="0"/>
        </a:defRPr>
      </a:lvl7pPr>
      <a:lvl8pPr marL="1371600" algn="ctr" rtl="0" eaLnBrk="1" fontAlgn="base" hangingPunct="1">
        <a:spcBef>
          <a:spcPct val="0"/>
        </a:spcBef>
        <a:spcAft>
          <a:spcPct val="0"/>
        </a:spcAft>
        <a:defRPr sz="4400">
          <a:solidFill>
            <a:srgbClr val="FBFBB7"/>
          </a:solidFill>
          <a:latin typeface="Calibri" pitchFamily="34" charset="0"/>
        </a:defRPr>
      </a:lvl8pPr>
      <a:lvl9pPr marL="1828800" algn="ctr" rtl="0" eaLnBrk="1" fontAlgn="base" hangingPunct="1">
        <a:spcBef>
          <a:spcPct val="0"/>
        </a:spcBef>
        <a:spcAft>
          <a:spcPct val="0"/>
        </a:spcAft>
        <a:defRPr sz="4400">
          <a:solidFill>
            <a:srgbClr val="FBFBB7"/>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bg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bg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bg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bg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audio" Target="file:///C:\&#1056;&#1072;&#1073;&#1086;&#1095;&#1080;&#1081;\&#1075;&#1088;&#1072;&#1092;&#1080;&#1082;&#1072;\&#1052;&#1072;&#1096;&#1072;%20&#1080;%20&#1084;&#1077;&#1076;&#1074;&#1077;&#1076;&#1100;%20&#1050;&#1072;&#1088;&#1090;&#1080;&#1085;&#1072;%20&#1084;&#1072;&#1089;&#1083;&#1086;&#1084;.mp3"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3.xml"/><Relationship Id="rId1" Type="http://schemas.openxmlformats.org/officeDocument/2006/relationships/audio" Target="file:///C:\&#1056;&#1072;&#1073;&#1086;&#1095;&#1080;&#1081;\&#1075;&#1088;&#1072;&#1092;&#1080;&#1082;&#1072;\&#1055;&#1088;&#1086;%20&#1089;&#1083;&#1077;&#1076;&#1099;.mp3" TargetMode="Externa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 Id="rId4" Type="http://schemas.openxmlformats.org/officeDocument/2006/relationships/image" Target="../media/image30.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556792"/>
            <a:ext cx="7772400" cy="1470025"/>
          </a:xfrm>
        </p:spPr>
        <p:txBody>
          <a:bodyPr/>
          <a:lstStyle/>
          <a:p>
            <a:r>
              <a:rPr lang="ru-RU" sz="4800" b="1" i="1" dirty="0" smtClean="0">
                <a:solidFill>
                  <a:srgbClr val="CC9900"/>
                </a:solidFill>
              </a:rPr>
              <a:t>В МАСТЕРСКОЙ</a:t>
            </a:r>
            <a:br>
              <a:rPr lang="ru-RU" sz="4800" b="1" i="1" dirty="0" smtClean="0">
                <a:solidFill>
                  <a:srgbClr val="CC9900"/>
                </a:solidFill>
              </a:rPr>
            </a:br>
            <a:r>
              <a:rPr lang="ru-RU" sz="4800" b="1" i="1" dirty="0" smtClean="0">
                <a:solidFill>
                  <a:srgbClr val="CC9900"/>
                </a:solidFill>
              </a:rPr>
              <a:t>ХУДОЖНИКА-ГРАФИКА</a:t>
            </a:r>
            <a:endParaRPr lang="ru-RU" sz="4800" b="1" i="1" dirty="0">
              <a:solidFill>
                <a:srgbClr val="CC9900"/>
              </a:solidFill>
            </a:endParaRPr>
          </a:p>
        </p:txBody>
      </p:sp>
      <p:pic>
        <p:nvPicPr>
          <p:cNvPr id="5" name="Маша и медведь Картина маслом.mp3">
            <a:hlinkClick r:id="" action="ppaction://media"/>
          </p:cNvPr>
          <p:cNvPicPr>
            <a:picLocks noRot="1" noChangeAspect="1"/>
          </p:cNvPicPr>
          <p:nvPr>
            <a:audioFile r:link="rId1"/>
          </p:nvPr>
        </p:nvPicPr>
        <p:blipFill>
          <a:blip r:embed="rId3" cstate="print"/>
          <a:stretch>
            <a:fillRect/>
          </a:stretch>
        </p:blipFill>
        <p:spPr>
          <a:xfrm>
            <a:off x="467544" y="594928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986"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ПОНЯТИЕ «ГРАФИКА»</a:t>
            </a:r>
            <a:endParaRPr lang="ru-RU" dirty="0"/>
          </a:p>
        </p:txBody>
      </p:sp>
      <p:sp>
        <p:nvSpPr>
          <p:cNvPr id="3" name="Прямоугольник 2"/>
          <p:cNvSpPr/>
          <p:nvPr/>
        </p:nvSpPr>
        <p:spPr>
          <a:xfrm>
            <a:off x="467544" y="1412776"/>
            <a:ext cx="8208912" cy="1938992"/>
          </a:xfrm>
          <a:prstGeom prst="rect">
            <a:avLst/>
          </a:prstGeom>
        </p:spPr>
        <p:txBody>
          <a:bodyPr wrap="square">
            <a:spAutoFit/>
          </a:bodyPr>
          <a:lstStyle/>
          <a:p>
            <a:r>
              <a:rPr lang="ru-RU" sz="2400" dirty="0" smtClean="0">
                <a:solidFill>
                  <a:schemeClr val="bg1"/>
                </a:solidFill>
              </a:rPr>
              <a:t>С одной </a:t>
            </a:r>
            <a:r>
              <a:rPr lang="ru-RU" sz="2400" dirty="0">
                <a:solidFill>
                  <a:schemeClr val="bg1"/>
                </a:solidFill>
              </a:rPr>
              <a:t>стороны - вид искусства, с другой - занятие, которое доступно всем, и им занимаются все люди с малого возраста. Для создания графического рисунка нужно иметь только лист бумаги и материал для рисования - карандаш или краску. То есть с одной стороны графика общедоступна.</a:t>
            </a:r>
            <a:r>
              <a:rPr lang="ru-RU" sz="2000" dirty="0">
                <a:solidFill>
                  <a:schemeClr val="bg1"/>
                </a:solidFill>
              </a:rPr>
              <a:t> </a:t>
            </a:r>
            <a:endParaRPr lang="ru-RU" dirty="0"/>
          </a:p>
        </p:txBody>
      </p:sp>
      <p:pic>
        <p:nvPicPr>
          <p:cNvPr id="4" name="Рисунок 3" descr="0c08d70cc88cc2049340c721e09586bd.jpg"/>
          <p:cNvPicPr>
            <a:picLocks noChangeAspect="1"/>
          </p:cNvPicPr>
          <p:nvPr/>
        </p:nvPicPr>
        <p:blipFill>
          <a:blip r:embed="rId2" cstate="print"/>
          <a:stretch>
            <a:fillRect/>
          </a:stretch>
        </p:blipFill>
        <p:spPr>
          <a:xfrm>
            <a:off x="323528" y="3645024"/>
            <a:ext cx="3619872" cy="2851345"/>
          </a:xfrm>
          <a:prstGeom prst="rect">
            <a:avLst/>
          </a:prstGeom>
        </p:spPr>
      </p:pic>
      <p:pic>
        <p:nvPicPr>
          <p:cNvPr id="5" name="Рисунок 4" descr="1293745715_01.jpg"/>
          <p:cNvPicPr>
            <a:picLocks noChangeAspect="1"/>
          </p:cNvPicPr>
          <p:nvPr/>
        </p:nvPicPr>
        <p:blipFill>
          <a:blip r:embed="rId3" cstate="print"/>
          <a:stretch>
            <a:fillRect/>
          </a:stretch>
        </p:blipFill>
        <p:spPr>
          <a:xfrm>
            <a:off x="4355976" y="3573016"/>
            <a:ext cx="2979415" cy="296316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ПОНЯТИЕ «ГРАФИКА»</a:t>
            </a:r>
            <a:endParaRPr lang="ru-RU" dirty="0"/>
          </a:p>
        </p:txBody>
      </p:sp>
      <p:sp>
        <p:nvSpPr>
          <p:cNvPr id="3" name="Прямоугольник 2"/>
          <p:cNvSpPr/>
          <p:nvPr/>
        </p:nvSpPr>
        <p:spPr>
          <a:xfrm>
            <a:off x="251520" y="1484784"/>
            <a:ext cx="8748464" cy="1569660"/>
          </a:xfrm>
          <a:prstGeom prst="rect">
            <a:avLst/>
          </a:prstGeom>
        </p:spPr>
        <p:txBody>
          <a:bodyPr wrap="square">
            <a:spAutoFit/>
          </a:bodyPr>
          <a:lstStyle/>
          <a:p>
            <a:r>
              <a:rPr lang="ru-RU" sz="2400" dirty="0" smtClean="0">
                <a:solidFill>
                  <a:schemeClr val="bg1"/>
                </a:solidFill>
              </a:rPr>
              <a:t>Но с другой - это сложный вид искусства, которому нужно обучаться так же, как живописи или скульптуре. В этом трудность и простота графики. Рисовать могут все, а стать мастерами - единицы.</a:t>
            </a:r>
            <a:r>
              <a:rPr lang="ru-RU" sz="2000" dirty="0" smtClean="0">
                <a:solidFill>
                  <a:schemeClr val="bg1"/>
                </a:solidFill>
              </a:rPr>
              <a:t> </a:t>
            </a:r>
            <a:endParaRPr lang="ru-RU" dirty="0"/>
          </a:p>
        </p:txBody>
      </p:sp>
      <p:pic>
        <p:nvPicPr>
          <p:cNvPr id="4" name="Рисунок 3" descr="1302280592_049.jpg"/>
          <p:cNvPicPr>
            <a:picLocks noChangeAspect="1"/>
          </p:cNvPicPr>
          <p:nvPr/>
        </p:nvPicPr>
        <p:blipFill>
          <a:blip r:embed="rId2" cstate="print"/>
          <a:stretch>
            <a:fillRect/>
          </a:stretch>
        </p:blipFill>
        <p:spPr>
          <a:xfrm>
            <a:off x="4067944" y="2636912"/>
            <a:ext cx="3029322" cy="4016881"/>
          </a:xfrm>
          <a:prstGeom prst="rect">
            <a:avLst/>
          </a:prstGeom>
        </p:spPr>
      </p:pic>
      <p:pic>
        <p:nvPicPr>
          <p:cNvPr id="5" name="Рисунок 4" descr="1304785147_0679b4a017aa.jpg"/>
          <p:cNvPicPr>
            <a:picLocks noChangeAspect="1"/>
          </p:cNvPicPr>
          <p:nvPr/>
        </p:nvPicPr>
        <p:blipFill>
          <a:blip r:embed="rId3" cstate="print"/>
          <a:stretch>
            <a:fillRect/>
          </a:stretch>
        </p:blipFill>
        <p:spPr>
          <a:xfrm>
            <a:off x="539552" y="3284984"/>
            <a:ext cx="3240360" cy="335699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ГРАФИКИ</a:t>
            </a:r>
            <a:endParaRPr lang="ru-RU" dirty="0"/>
          </a:p>
        </p:txBody>
      </p:sp>
      <p:sp>
        <p:nvSpPr>
          <p:cNvPr id="3" name="Прямоугольник 2"/>
          <p:cNvSpPr/>
          <p:nvPr/>
        </p:nvSpPr>
        <p:spPr>
          <a:xfrm>
            <a:off x="395536" y="1412776"/>
            <a:ext cx="8496944" cy="1200329"/>
          </a:xfrm>
          <a:prstGeom prst="rect">
            <a:avLst/>
          </a:prstGeom>
        </p:spPr>
        <p:txBody>
          <a:bodyPr wrap="square">
            <a:spAutoFit/>
          </a:bodyPr>
          <a:lstStyle/>
          <a:p>
            <a:r>
              <a:rPr lang="ru-RU" sz="4000" dirty="0">
                <a:solidFill>
                  <a:schemeClr val="bg1"/>
                </a:solidFill>
              </a:rPr>
              <a:t>1</a:t>
            </a:r>
            <a:r>
              <a:rPr lang="ru-RU" dirty="0" smtClean="0">
                <a:solidFill>
                  <a:schemeClr val="bg1"/>
                </a:solidFill>
              </a:rPr>
              <a:t> </a:t>
            </a:r>
            <a:r>
              <a:rPr lang="ru-RU" sz="3200" i="1" dirty="0" smtClean="0">
                <a:solidFill>
                  <a:srgbClr val="FF0000"/>
                </a:solidFill>
              </a:rPr>
              <a:t>Печатная (эстамп)</a:t>
            </a:r>
            <a:r>
              <a:rPr lang="ru-RU" sz="3200" dirty="0" smtClean="0">
                <a:solidFill>
                  <a:schemeClr val="bg1"/>
                </a:solidFill>
              </a:rPr>
              <a:t>, предназначенная для тиражирования</a:t>
            </a:r>
            <a:r>
              <a:rPr lang="ru-RU" dirty="0" smtClean="0">
                <a:solidFill>
                  <a:schemeClr val="bg1"/>
                </a:solidFill>
              </a:rPr>
              <a:t>.  </a:t>
            </a:r>
            <a:r>
              <a:rPr lang="ru-RU" sz="3200" dirty="0" smtClean="0">
                <a:solidFill>
                  <a:schemeClr val="bg1"/>
                </a:solidFill>
              </a:rPr>
              <a:t>Печатная графика делится на</a:t>
            </a:r>
            <a:r>
              <a:rPr lang="ru-RU" sz="3200" dirty="0">
                <a:solidFill>
                  <a:schemeClr val="bg1"/>
                </a:solidFill>
              </a:rPr>
              <a:t>:</a:t>
            </a:r>
            <a:endParaRPr lang="ru-RU" dirty="0"/>
          </a:p>
        </p:txBody>
      </p:sp>
      <p:pic>
        <p:nvPicPr>
          <p:cNvPr id="4" name="Рисунок 3" descr="shilengovsky_1.jpg"/>
          <p:cNvPicPr>
            <a:picLocks noChangeAspect="1"/>
          </p:cNvPicPr>
          <p:nvPr/>
        </p:nvPicPr>
        <p:blipFill>
          <a:blip r:embed="rId2" cstate="print"/>
          <a:stretch>
            <a:fillRect/>
          </a:stretch>
        </p:blipFill>
        <p:spPr>
          <a:xfrm>
            <a:off x="179512" y="3356992"/>
            <a:ext cx="4751809" cy="3326266"/>
          </a:xfrm>
          <a:prstGeom prst="rect">
            <a:avLst/>
          </a:prstGeom>
        </p:spPr>
      </p:pic>
      <p:pic>
        <p:nvPicPr>
          <p:cNvPr id="5" name="Рисунок 4" descr="1316088121_1315308747_keira-rathbone-11.jpg"/>
          <p:cNvPicPr>
            <a:picLocks noChangeAspect="1"/>
          </p:cNvPicPr>
          <p:nvPr/>
        </p:nvPicPr>
        <p:blipFill>
          <a:blip r:embed="rId3" cstate="print"/>
          <a:stretch>
            <a:fillRect/>
          </a:stretch>
        </p:blipFill>
        <p:spPr>
          <a:xfrm>
            <a:off x="5076056" y="2564904"/>
            <a:ext cx="3435846" cy="412301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Гравюра на дереве</a:t>
            </a:r>
            <a:br>
              <a:rPr lang="ru-RU" dirty="0" smtClean="0"/>
            </a:br>
            <a:r>
              <a:rPr lang="ru-RU" dirty="0" smtClean="0"/>
              <a:t>(ксилография)</a:t>
            </a:r>
            <a:endParaRPr lang="ru-RU" dirty="0"/>
          </a:p>
        </p:txBody>
      </p:sp>
      <p:sp>
        <p:nvSpPr>
          <p:cNvPr id="3" name="Содержимое 2"/>
          <p:cNvSpPr>
            <a:spLocks noGrp="1"/>
          </p:cNvSpPr>
          <p:nvPr>
            <p:ph idx="1"/>
          </p:nvPr>
        </p:nvSpPr>
        <p:spPr/>
        <p:txBody>
          <a:bodyPr/>
          <a:lstStyle/>
          <a:p>
            <a:r>
              <a:rPr lang="ru-RU" dirty="0" err="1" smtClean="0"/>
              <a:t>Кьяроскуро</a:t>
            </a:r>
            <a:endParaRPr lang="ru-RU" dirty="0" smtClean="0"/>
          </a:p>
          <a:p>
            <a:endParaRPr lang="ru-RU" dirty="0" smtClean="0"/>
          </a:p>
          <a:p>
            <a:r>
              <a:rPr lang="ru-RU" dirty="0" smtClean="0"/>
              <a:t>Обрезная</a:t>
            </a:r>
          </a:p>
          <a:p>
            <a:endParaRPr lang="ru-RU" dirty="0" smtClean="0"/>
          </a:p>
          <a:p>
            <a:r>
              <a:rPr lang="ru-RU" dirty="0" smtClean="0"/>
              <a:t>Торцовая</a:t>
            </a:r>
          </a:p>
          <a:p>
            <a:pPr>
              <a:buNone/>
            </a:pPr>
            <a:endParaRPr lang="ru-RU" dirty="0"/>
          </a:p>
        </p:txBody>
      </p:sp>
      <p:pic>
        <p:nvPicPr>
          <p:cNvPr id="4" name="Рисунок 3" descr="i010-001-249142642.jpg"/>
          <p:cNvPicPr>
            <a:picLocks noChangeAspect="1"/>
          </p:cNvPicPr>
          <p:nvPr/>
        </p:nvPicPr>
        <p:blipFill>
          <a:blip r:embed="rId2" cstate="print"/>
          <a:stretch>
            <a:fillRect/>
          </a:stretch>
        </p:blipFill>
        <p:spPr>
          <a:xfrm>
            <a:off x="3347864" y="1700808"/>
            <a:ext cx="5479813" cy="3627636"/>
          </a:xfrm>
          <a:prstGeom prst="rect">
            <a:avLst/>
          </a:prstGeom>
        </p:spPr>
      </p:pic>
      <p:pic>
        <p:nvPicPr>
          <p:cNvPr id="5" name="Рисунок 4" descr="i010-001-261060975.jpg"/>
          <p:cNvPicPr>
            <a:picLocks noChangeAspect="1"/>
          </p:cNvPicPr>
          <p:nvPr/>
        </p:nvPicPr>
        <p:blipFill>
          <a:blip r:embed="rId3" cstate="print"/>
          <a:stretch>
            <a:fillRect/>
          </a:stretch>
        </p:blipFill>
        <p:spPr>
          <a:xfrm>
            <a:off x="3347864" y="1700808"/>
            <a:ext cx="5472608" cy="4248472"/>
          </a:xfrm>
          <a:prstGeom prst="rect">
            <a:avLst/>
          </a:prstGeom>
        </p:spPr>
      </p:pic>
      <p:pic>
        <p:nvPicPr>
          <p:cNvPr id="6" name="Рисунок 5" descr="i009-001-231707147.jpg"/>
          <p:cNvPicPr>
            <a:picLocks noChangeAspect="1"/>
          </p:cNvPicPr>
          <p:nvPr/>
        </p:nvPicPr>
        <p:blipFill>
          <a:blip r:embed="rId4" cstate="print"/>
          <a:stretch>
            <a:fillRect/>
          </a:stretch>
        </p:blipFill>
        <p:spPr>
          <a:xfrm>
            <a:off x="3275856" y="1628800"/>
            <a:ext cx="5616624" cy="508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ЛИНОГРАВЮРА</a:t>
            </a:r>
            <a:endParaRPr lang="ru-RU" dirty="0"/>
          </a:p>
        </p:txBody>
      </p:sp>
      <p:pic>
        <p:nvPicPr>
          <p:cNvPr id="3" name="Рисунок 2" descr="0216525850.jpg"/>
          <p:cNvPicPr>
            <a:picLocks noChangeAspect="1"/>
          </p:cNvPicPr>
          <p:nvPr/>
        </p:nvPicPr>
        <p:blipFill>
          <a:blip r:embed="rId2" cstate="print"/>
          <a:stretch>
            <a:fillRect/>
          </a:stretch>
        </p:blipFill>
        <p:spPr>
          <a:xfrm>
            <a:off x="827584" y="1268760"/>
            <a:ext cx="6898404" cy="525658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ЛИТОГРАФИЯ</a:t>
            </a:r>
            <a:endParaRPr lang="ru-RU" dirty="0"/>
          </a:p>
        </p:txBody>
      </p:sp>
      <p:pic>
        <p:nvPicPr>
          <p:cNvPr id="3" name="Рисунок 2" descr="a872ae4dfee3e422ce5b55b5949b6c66.jpg"/>
          <p:cNvPicPr>
            <a:picLocks noChangeAspect="1"/>
          </p:cNvPicPr>
          <p:nvPr/>
        </p:nvPicPr>
        <p:blipFill>
          <a:blip r:embed="rId2" cstate="print"/>
          <a:stretch>
            <a:fillRect/>
          </a:stretch>
        </p:blipFill>
        <p:spPr>
          <a:xfrm>
            <a:off x="395536" y="1412776"/>
            <a:ext cx="7991475" cy="522922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ГРАВЮРА НА ГИПСЕ</a:t>
            </a:r>
            <a:endParaRPr lang="ru-RU" dirty="0"/>
          </a:p>
        </p:txBody>
      </p:sp>
      <p:pic>
        <p:nvPicPr>
          <p:cNvPr id="3" name="Рисунок 2" descr="705827.jpg"/>
          <p:cNvPicPr>
            <a:picLocks noChangeAspect="1"/>
          </p:cNvPicPr>
          <p:nvPr/>
        </p:nvPicPr>
        <p:blipFill>
          <a:blip r:embed="rId2" cstate="print"/>
          <a:stretch>
            <a:fillRect/>
          </a:stretch>
        </p:blipFill>
        <p:spPr>
          <a:xfrm>
            <a:off x="899592" y="1340768"/>
            <a:ext cx="6855718" cy="531089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ГРАВЮРА НА КАРТОНЕ</a:t>
            </a:r>
            <a:endParaRPr lang="ru-RU" dirty="0"/>
          </a:p>
        </p:txBody>
      </p:sp>
      <p:pic>
        <p:nvPicPr>
          <p:cNvPr id="3" name="Рисунок 2" descr="artlib_gallery-136213-b.jpg"/>
          <p:cNvPicPr>
            <a:picLocks noChangeAspect="1"/>
          </p:cNvPicPr>
          <p:nvPr/>
        </p:nvPicPr>
        <p:blipFill>
          <a:blip r:embed="rId2" cstate="print"/>
          <a:stretch>
            <a:fillRect/>
          </a:stretch>
        </p:blipFill>
        <p:spPr>
          <a:xfrm>
            <a:off x="1763688" y="1556792"/>
            <a:ext cx="5514975" cy="47625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ГРАВЮРА С ПОМОЩЬЮ БУМАЖНЫХ ТРАФАРЕТОВ</a:t>
            </a:r>
            <a:endParaRPr lang="ru-RU" dirty="0"/>
          </a:p>
        </p:txBody>
      </p:sp>
      <p:pic>
        <p:nvPicPr>
          <p:cNvPr id="3" name="Рисунок 2" descr="94755607_G745cz6DmYU.jpg"/>
          <p:cNvPicPr>
            <a:picLocks noChangeAspect="1"/>
          </p:cNvPicPr>
          <p:nvPr/>
        </p:nvPicPr>
        <p:blipFill>
          <a:blip r:embed="rId2" cstate="print"/>
          <a:stretch>
            <a:fillRect/>
          </a:stretch>
        </p:blipFill>
        <p:spPr>
          <a:xfrm>
            <a:off x="323528" y="2132856"/>
            <a:ext cx="4290710" cy="4213475"/>
          </a:xfrm>
          <a:prstGeom prst="rect">
            <a:avLst/>
          </a:prstGeom>
        </p:spPr>
      </p:pic>
      <p:pic>
        <p:nvPicPr>
          <p:cNvPr id="4" name="Рисунок 3" descr="504_1331572679_016a4.JPG"/>
          <p:cNvPicPr>
            <a:picLocks noChangeAspect="1"/>
          </p:cNvPicPr>
          <p:nvPr/>
        </p:nvPicPr>
        <p:blipFill>
          <a:blip r:embed="rId3" cstate="print"/>
          <a:stretch>
            <a:fillRect/>
          </a:stretch>
        </p:blipFill>
        <p:spPr>
          <a:xfrm>
            <a:off x="4716016" y="2132856"/>
            <a:ext cx="3945643" cy="288032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ГРАВЮРА НА МЕТАЛЛЕ</a:t>
            </a:r>
            <a:endParaRPr lang="ru-RU" dirty="0"/>
          </a:p>
        </p:txBody>
      </p:sp>
      <p:pic>
        <p:nvPicPr>
          <p:cNvPr id="3" name="Рисунок 2" descr="72780.jpg"/>
          <p:cNvPicPr>
            <a:picLocks noChangeAspect="1"/>
          </p:cNvPicPr>
          <p:nvPr/>
        </p:nvPicPr>
        <p:blipFill>
          <a:blip r:embed="rId2" cstate="print"/>
          <a:stretch>
            <a:fillRect/>
          </a:stretch>
        </p:blipFill>
        <p:spPr>
          <a:xfrm>
            <a:off x="467544" y="1412776"/>
            <a:ext cx="3672061" cy="5000861"/>
          </a:xfrm>
          <a:prstGeom prst="rect">
            <a:avLst/>
          </a:prstGeom>
        </p:spPr>
      </p:pic>
      <p:pic>
        <p:nvPicPr>
          <p:cNvPr id="4" name="Рисунок 3" descr="1349679749_0768_337x395_720x0.jpg"/>
          <p:cNvPicPr>
            <a:picLocks noChangeAspect="1"/>
          </p:cNvPicPr>
          <p:nvPr/>
        </p:nvPicPr>
        <p:blipFill>
          <a:blip r:embed="rId3" cstate="print"/>
          <a:stretch>
            <a:fillRect/>
          </a:stretch>
        </p:blipFill>
        <p:spPr>
          <a:xfrm>
            <a:off x="4283968" y="1484784"/>
            <a:ext cx="4116123" cy="482453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ФИЗМИНУТКА</a:t>
            </a:r>
            <a:endParaRPr lang="ru-RU" dirty="0"/>
          </a:p>
        </p:txBody>
      </p:sp>
      <p:pic>
        <p:nvPicPr>
          <p:cNvPr id="4" name="Рисунок 3" descr="маша.jpeg"/>
          <p:cNvPicPr>
            <a:picLocks noChangeAspect="1"/>
          </p:cNvPicPr>
          <p:nvPr/>
        </p:nvPicPr>
        <p:blipFill>
          <a:blip r:embed="rId3" cstate="print"/>
          <a:stretch>
            <a:fillRect/>
          </a:stretch>
        </p:blipFill>
        <p:spPr>
          <a:xfrm>
            <a:off x="179512" y="1556792"/>
            <a:ext cx="8743190" cy="4857328"/>
          </a:xfrm>
          <a:prstGeom prst="rect">
            <a:avLst/>
          </a:prstGeom>
        </p:spPr>
      </p:pic>
      <p:pic>
        <p:nvPicPr>
          <p:cNvPr id="5" name="Про следы.mp3">
            <a:hlinkClick r:id="" action="ppaction://media"/>
          </p:cNvPr>
          <p:cNvPicPr>
            <a:picLocks noRot="1" noChangeAspect="1"/>
          </p:cNvPicPr>
          <p:nvPr>
            <a:audioFile r:link="rId1"/>
          </p:nvPr>
        </p:nvPicPr>
        <p:blipFill>
          <a:blip r:embed="rId4" cstate="print"/>
          <a:stretch>
            <a:fillRect/>
          </a:stretch>
        </p:blipFill>
        <p:spPr>
          <a:xfrm>
            <a:off x="8604448" y="1196752"/>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909"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ГРАФИКИ</a:t>
            </a:r>
            <a:endParaRPr lang="ru-RU" dirty="0"/>
          </a:p>
        </p:txBody>
      </p:sp>
      <p:sp>
        <p:nvSpPr>
          <p:cNvPr id="3" name="Прямоугольник 2"/>
          <p:cNvSpPr/>
          <p:nvPr/>
        </p:nvSpPr>
        <p:spPr>
          <a:xfrm>
            <a:off x="179512" y="1484784"/>
            <a:ext cx="8964488" cy="1200329"/>
          </a:xfrm>
          <a:prstGeom prst="rect">
            <a:avLst/>
          </a:prstGeom>
        </p:spPr>
        <p:txBody>
          <a:bodyPr wrap="square">
            <a:spAutoFit/>
          </a:bodyPr>
          <a:lstStyle/>
          <a:p>
            <a:r>
              <a:rPr lang="ru-RU" sz="4000" b="1" i="1" dirty="0" smtClean="0">
                <a:solidFill>
                  <a:schemeClr val="bg1"/>
                </a:solidFill>
              </a:rPr>
              <a:t>2.</a:t>
            </a:r>
            <a:r>
              <a:rPr lang="en-US" sz="4000" b="1" i="1" dirty="0" smtClean="0">
                <a:solidFill>
                  <a:schemeClr val="bg1"/>
                </a:solidFill>
              </a:rPr>
              <a:t> </a:t>
            </a:r>
            <a:r>
              <a:rPr lang="ru-RU" sz="3200" b="1" i="1" dirty="0" smtClean="0">
                <a:solidFill>
                  <a:srgbClr val="FF0000"/>
                </a:solidFill>
              </a:rPr>
              <a:t>Уникальная</a:t>
            </a:r>
            <a:r>
              <a:rPr lang="ru-RU" sz="3200" dirty="0" smtClean="0">
                <a:solidFill>
                  <a:schemeClr val="bg1"/>
                </a:solidFill>
              </a:rPr>
              <a:t>, подразумевающая создание произведений в единственном экземпляре</a:t>
            </a:r>
            <a:r>
              <a:rPr lang="ru-RU" dirty="0" smtClean="0">
                <a:solidFill>
                  <a:schemeClr val="bg1"/>
                </a:solidFill>
              </a:rPr>
              <a:t>.</a:t>
            </a:r>
            <a:endParaRPr lang="ru-RU" dirty="0"/>
          </a:p>
        </p:txBody>
      </p:sp>
      <p:pic>
        <p:nvPicPr>
          <p:cNvPr id="4" name="Рисунок 3" descr="1236118276_1280x1024_00246.jpg"/>
          <p:cNvPicPr>
            <a:picLocks noChangeAspect="1"/>
          </p:cNvPicPr>
          <p:nvPr/>
        </p:nvPicPr>
        <p:blipFill>
          <a:blip r:embed="rId2" cstate="print"/>
          <a:stretch>
            <a:fillRect/>
          </a:stretch>
        </p:blipFill>
        <p:spPr>
          <a:xfrm>
            <a:off x="1043608" y="2708920"/>
            <a:ext cx="6192688" cy="3801447"/>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1218548581_Wallpapers-055.jpg"/>
          <p:cNvPicPr>
            <a:picLocks noChangeAspect="1"/>
          </p:cNvPicPr>
          <p:nvPr/>
        </p:nvPicPr>
        <p:blipFill>
          <a:blip r:embed="rId2" cstate="print"/>
          <a:stretch>
            <a:fillRect/>
          </a:stretch>
        </p:blipFill>
        <p:spPr>
          <a:xfrm>
            <a:off x="81137" y="78854"/>
            <a:ext cx="4466862" cy="3350146"/>
          </a:xfrm>
          <a:prstGeom prst="rect">
            <a:avLst/>
          </a:prstGeom>
        </p:spPr>
      </p:pic>
      <p:pic>
        <p:nvPicPr>
          <p:cNvPr id="4" name="Рисунок 3" descr="1343cc723d0c.jpg"/>
          <p:cNvPicPr>
            <a:picLocks noChangeAspect="1"/>
          </p:cNvPicPr>
          <p:nvPr/>
        </p:nvPicPr>
        <p:blipFill>
          <a:blip r:embed="rId3" cstate="print"/>
          <a:stretch>
            <a:fillRect/>
          </a:stretch>
        </p:blipFill>
        <p:spPr>
          <a:xfrm>
            <a:off x="4571999" y="0"/>
            <a:ext cx="4572000" cy="3429000"/>
          </a:xfrm>
          <a:prstGeom prst="rect">
            <a:avLst/>
          </a:prstGeom>
        </p:spPr>
      </p:pic>
      <p:pic>
        <p:nvPicPr>
          <p:cNvPr id="5" name="Рисунок 4" descr="flora (164).JPG"/>
          <p:cNvPicPr>
            <a:picLocks noChangeAspect="1"/>
          </p:cNvPicPr>
          <p:nvPr/>
        </p:nvPicPr>
        <p:blipFill>
          <a:blip r:embed="rId4" cstate="print"/>
          <a:stretch>
            <a:fillRect/>
          </a:stretch>
        </p:blipFill>
        <p:spPr>
          <a:xfrm>
            <a:off x="1907704" y="3434350"/>
            <a:ext cx="6086488" cy="342365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ВИДЫ ГРАФИКИ</a:t>
            </a:r>
            <a:endParaRPr lang="ru-RU" dirty="0"/>
          </a:p>
        </p:txBody>
      </p:sp>
      <p:sp>
        <p:nvSpPr>
          <p:cNvPr id="3" name="Содержимое 2"/>
          <p:cNvSpPr>
            <a:spLocks noGrp="1"/>
          </p:cNvSpPr>
          <p:nvPr>
            <p:ph idx="1"/>
          </p:nvPr>
        </p:nvSpPr>
        <p:spPr/>
        <p:txBody>
          <a:bodyPr/>
          <a:lstStyle/>
          <a:p>
            <a:pPr>
              <a:buNone/>
            </a:pPr>
            <a:r>
              <a:rPr lang="ru-RU" sz="2000" dirty="0" smtClean="0"/>
              <a:t>3.</a:t>
            </a:r>
            <a:r>
              <a:rPr lang="ru-RU" sz="2000" dirty="0" smtClean="0">
                <a:solidFill>
                  <a:srgbClr val="FF0000"/>
                </a:solidFill>
              </a:rPr>
              <a:t>Монтипия </a:t>
            </a:r>
            <a:r>
              <a:rPr lang="ru-RU" sz="2000" dirty="0" smtClean="0"/>
              <a:t>– масло, гуашь, акварель, другие краски + отпечаток на листе бумаги</a:t>
            </a:r>
            <a:endParaRPr lang="ru-RU" sz="2000" dirty="0">
              <a:solidFill>
                <a:srgbClr val="FF0000"/>
              </a:solidFill>
            </a:endParaRPr>
          </a:p>
        </p:txBody>
      </p:sp>
      <p:pic>
        <p:nvPicPr>
          <p:cNvPr id="4" name="Рисунок 3" descr="1299758944_2065e368bf47.jpg"/>
          <p:cNvPicPr>
            <a:picLocks noChangeAspect="1"/>
          </p:cNvPicPr>
          <p:nvPr/>
        </p:nvPicPr>
        <p:blipFill>
          <a:blip r:embed="rId2" cstate="print"/>
          <a:stretch>
            <a:fillRect/>
          </a:stretch>
        </p:blipFill>
        <p:spPr>
          <a:xfrm>
            <a:off x="755576" y="2348880"/>
            <a:ext cx="6402288" cy="425752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МОНОТИПИЯ</a:t>
            </a:r>
            <a:endParaRPr lang="ru-RU" dirty="0"/>
          </a:p>
        </p:txBody>
      </p:sp>
      <p:pic>
        <p:nvPicPr>
          <p:cNvPr id="3" name="Рисунок 2" descr="МОНОТИПИЯ.jpg"/>
          <p:cNvPicPr>
            <a:picLocks noChangeAspect="1"/>
          </p:cNvPicPr>
          <p:nvPr/>
        </p:nvPicPr>
        <p:blipFill>
          <a:blip r:embed="rId2" cstate="print"/>
          <a:stretch>
            <a:fillRect/>
          </a:stretch>
        </p:blipFill>
        <p:spPr>
          <a:xfrm>
            <a:off x="395536" y="1340769"/>
            <a:ext cx="3816424" cy="2595169"/>
          </a:xfrm>
          <a:prstGeom prst="rect">
            <a:avLst/>
          </a:prstGeom>
        </p:spPr>
      </p:pic>
      <p:pic>
        <p:nvPicPr>
          <p:cNvPr id="4" name="Рисунок 3" descr="МОНОТИП.jpg"/>
          <p:cNvPicPr>
            <a:picLocks noChangeAspect="1"/>
          </p:cNvPicPr>
          <p:nvPr/>
        </p:nvPicPr>
        <p:blipFill>
          <a:blip r:embed="rId3" cstate="print"/>
          <a:stretch>
            <a:fillRect/>
          </a:stretch>
        </p:blipFill>
        <p:spPr>
          <a:xfrm>
            <a:off x="2589011" y="3933056"/>
            <a:ext cx="4431261" cy="2880320"/>
          </a:xfrm>
          <a:prstGeom prst="rect">
            <a:avLst/>
          </a:prstGeom>
        </p:spPr>
      </p:pic>
      <p:pic>
        <p:nvPicPr>
          <p:cNvPr id="5" name="Рисунок 4" descr="МОНО.gif"/>
          <p:cNvPicPr>
            <a:picLocks noChangeAspect="1"/>
          </p:cNvPicPr>
          <p:nvPr/>
        </p:nvPicPr>
        <p:blipFill>
          <a:blip r:embed="rId4" cstate="print"/>
          <a:stretch>
            <a:fillRect/>
          </a:stretch>
        </p:blipFill>
        <p:spPr>
          <a:xfrm>
            <a:off x="5580112" y="1268761"/>
            <a:ext cx="3285356" cy="2672164"/>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Признаки графики</a:t>
            </a:r>
            <a:endParaRPr lang="ru-RU" dirty="0"/>
          </a:p>
        </p:txBody>
      </p:sp>
      <p:sp>
        <p:nvSpPr>
          <p:cNvPr id="3" name="Прямоугольник 2"/>
          <p:cNvSpPr/>
          <p:nvPr/>
        </p:nvSpPr>
        <p:spPr>
          <a:xfrm>
            <a:off x="0" y="1720840"/>
            <a:ext cx="9144000" cy="4524315"/>
          </a:xfrm>
          <a:prstGeom prst="rect">
            <a:avLst/>
          </a:prstGeom>
        </p:spPr>
        <p:txBody>
          <a:bodyPr wrap="square">
            <a:spAutoFit/>
          </a:bodyPr>
          <a:lstStyle/>
          <a:p>
            <a:pPr algn="just"/>
            <a:r>
              <a:rPr lang="ru-RU" sz="3200" dirty="0">
                <a:solidFill>
                  <a:schemeClr val="bg1"/>
                </a:solidFill>
              </a:rPr>
              <a:t>Наиболее общий отличительный признак графики — особое отношение изображаемого предмета к пространству, роль которого во многом выполняет фон бумаги, "воздух белого листа", по выражению советского мастера графики В. А. Фаворского. Пространственное ощущение создают не только не занятые изображением участки листа, но часто (например, в рисунках акварелью) и проступающий под красочным слоем фон бумаги.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04664"/>
            <a:ext cx="8229600" cy="1143000"/>
          </a:xfrm>
        </p:spPr>
        <p:txBody>
          <a:bodyPr/>
          <a:lstStyle/>
          <a:p>
            <a:r>
              <a:rPr lang="ru-RU" dirty="0" smtClean="0"/>
              <a:t>ДЛЯ СОЗДАНИЯ ГРАФИКИ ИСПОЛЬЗУЮТ:</a:t>
            </a:r>
            <a:endParaRPr lang="ru-RU" dirty="0"/>
          </a:p>
        </p:txBody>
      </p:sp>
      <p:sp>
        <p:nvSpPr>
          <p:cNvPr id="3" name="Содержимое 2"/>
          <p:cNvSpPr>
            <a:spLocks noGrp="1"/>
          </p:cNvSpPr>
          <p:nvPr>
            <p:ph idx="1"/>
          </p:nvPr>
        </p:nvSpPr>
        <p:spPr>
          <a:xfrm>
            <a:off x="395536" y="2132856"/>
            <a:ext cx="8229600" cy="3989040"/>
          </a:xfrm>
        </p:spPr>
        <p:txBody>
          <a:bodyPr/>
          <a:lstStyle/>
          <a:p>
            <a:pPr>
              <a:buNone/>
            </a:pPr>
            <a:r>
              <a:rPr lang="ru-RU" sz="2800" dirty="0" smtClean="0"/>
              <a:t>- карандаши (акварельные, графитные, итальянские, свинцовые, серебряные, цветные);</a:t>
            </a:r>
          </a:p>
          <a:p>
            <a:pPr>
              <a:buNone/>
            </a:pPr>
            <a:r>
              <a:rPr lang="ru-RU" sz="2800" dirty="0" smtClean="0"/>
              <a:t>- Ручки (шариковые, гелиевые, перьевые);</a:t>
            </a:r>
          </a:p>
          <a:p>
            <a:pPr>
              <a:buNone/>
            </a:pPr>
            <a:r>
              <a:rPr lang="ru-RU" sz="2800" dirty="0" smtClean="0"/>
              <a:t>- Краски (акварель, акрил, пастель, белила, гуашь);</a:t>
            </a:r>
          </a:p>
          <a:p>
            <a:pPr>
              <a:buFontTx/>
              <a:buChar char="-"/>
            </a:pPr>
            <a:r>
              <a:rPr lang="ru-RU" sz="2800" dirty="0" smtClean="0"/>
              <a:t>тушь;</a:t>
            </a:r>
          </a:p>
          <a:p>
            <a:pPr>
              <a:buFontTx/>
              <a:buChar char="-"/>
            </a:pPr>
            <a:r>
              <a:rPr lang="ru-RU" sz="2800" dirty="0" smtClean="0"/>
              <a:t>чернила;</a:t>
            </a:r>
          </a:p>
          <a:p>
            <a:pPr>
              <a:buFontTx/>
              <a:buChar char="-"/>
            </a:pPr>
            <a:r>
              <a:rPr lang="ru-RU" sz="2800" dirty="0" smtClean="0"/>
              <a:t>соус;</a:t>
            </a:r>
          </a:p>
          <a:p>
            <a:pPr>
              <a:buNone/>
            </a:pPr>
            <a:r>
              <a:rPr lang="ru-RU" sz="2800" dirty="0" smtClean="0"/>
              <a:t>-   уголь</a:t>
            </a:r>
            <a:endParaRPr lang="ru-RU" sz="2800" dirty="0"/>
          </a:p>
        </p:txBody>
      </p:sp>
      <p:pic>
        <p:nvPicPr>
          <p:cNvPr id="4" name="Рисунок 3" descr="skrapbuking-51.jpg"/>
          <p:cNvPicPr>
            <a:picLocks noChangeAspect="1"/>
          </p:cNvPicPr>
          <p:nvPr/>
        </p:nvPicPr>
        <p:blipFill>
          <a:blip r:embed="rId2" cstate="print"/>
          <a:stretch>
            <a:fillRect/>
          </a:stretch>
        </p:blipFill>
        <p:spPr>
          <a:xfrm>
            <a:off x="3203848" y="4221088"/>
            <a:ext cx="2996184" cy="2252472"/>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Русские и советские</a:t>
            </a:r>
            <a:br>
              <a:rPr lang="ru-RU" dirty="0" smtClean="0"/>
            </a:br>
            <a:r>
              <a:rPr lang="ru-RU" dirty="0" smtClean="0"/>
              <a:t>художники-графики</a:t>
            </a:r>
            <a:endParaRPr lang="ru-RU" dirty="0"/>
          </a:p>
        </p:txBody>
      </p:sp>
      <p:sp>
        <p:nvSpPr>
          <p:cNvPr id="3" name="Содержимое 2"/>
          <p:cNvSpPr>
            <a:spLocks noGrp="1"/>
          </p:cNvSpPr>
          <p:nvPr>
            <p:ph idx="1"/>
          </p:nvPr>
        </p:nvSpPr>
        <p:spPr>
          <a:xfrm>
            <a:off x="457200" y="1600200"/>
            <a:ext cx="5482952" cy="5069160"/>
          </a:xfrm>
        </p:spPr>
        <p:txBody>
          <a:bodyPr/>
          <a:lstStyle/>
          <a:p>
            <a:r>
              <a:rPr lang="ru-RU" dirty="0" smtClean="0"/>
              <a:t>Борис Кустодиев</a:t>
            </a:r>
          </a:p>
          <a:p>
            <a:r>
              <a:rPr lang="ru-RU" dirty="0" smtClean="0"/>
              <a:t>Георгий Нарбут</a:t>
            </a:r>
          </a:p>
          <a:p>
            <a:r>
              <a:rPr lang="ru-RU" dirty="0" smtClean="0"/>
              <a:t>Николай </a:t>
            </a:r>
            <a:r>
              <a:rPr lang="ru-RU" dirty="0" err="1" smtClean="0"/>
              <a:t>Тырса</a:t>
            </a:r>
            <a:endParaRPr lang="ru-RU" dirty="0" smtClean="0"/>
          </a:p>
          <a:p>
            <a:r>
              <a:rPr lang="ru-RU" dirty="0" smtClean="0"/>
              <a:t>Евгений </a:t>
            </a:r>
            <a:r>
              <a:rPr lang="ru-RU" dirty="0" err="1" smtClean="0"/>
              <a:t>Чарушин</a:t>
            </a:r>
            <a:endParaRPr lang="ru-RU" dirty="0" smtClean="0"/>
          </a:p>
          <a:p>
            <a:r>
              <a:rPr lang="ru-RU" dirty="0" smtClean="0"/>
              <a:t>Константин Сомов</a:t>
            </a:r>
          </a:p>
          <a:p>
            <a:r>
              <a:rPr lang="ru-RU" dirty="0" smtClean="0"/>
              <a:t>Анна Остроумова-Лебедева</a:t>
            </a:r>
          </a:p>
          <a:p>
            <a:r>
              <a:rPr lang="ru-RU" dirty="0" smtClean="0"/>
              <a:t>Елизавета Кругликова</a:t>
            </a:r>
          </a:p>
          <a:p>
            <a:r>
              <a:rPr lang="ru-RU" dirty="0" smtClean="0"/>
              <a:t>Алексей Пахомов</a:t>
            </a:r>
          </a:p>
          <a:p>
            <a:r>
              <a:rPr lang="ru-RU" dirty="0" smtClean="0"/>
              <a:t>Михаил Врубель</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Иностранные</a:t>
            </a:r>
            <a:br>
              <a:rPr lang="ru-RU" dirty="0" smtClean="0"/>
            </a:br>
            <a:r>
              <a:rPr lang="ru-RU" dirty="0" smtClean="0"/>
              <a:t>художники-графики</a:t>
            </a:r>
            <a:endParaRPr lang="ru-RU" dirty="0"/>
          </a:p>
        </p:txBody>
      </p:sp>
      <p:sp>
        <p:nvSpPr>
          <p:cNvPr id="3" name="Содержимое 2"/>
          <p:cNvSpPr>
            <a:spLocks noGrp="1"/>
          </p:cNvSpPr>
          <p:nvPr>
            <p:ph idx="1"/>
          </p:nvPr>
        </p:nvSpPr>
        <p:spPr>
          <a:xfrm>
            <a:off x="457200" y="1600200"/>
            <a:ext cx="8229600" cy="4853136"/>
          </a:xfrm>
        </p:spPr>
        <p:txBody>
          <a:bodyPr/>
          <a:lstStyle/>
          <a:p>
            <a:r>
              <a:rPr lang="ru-RU" dirty="0" smtClean="0"/>
              <a:t>Алан Ли</a:t>
            </a:r>
          </a:p>
          <a:p>
            <a:r>
              <a:rPr lang="ru-RU" dirty="0" smtClean="0"/>
              <a:t>Альфонс Муха</a:t>
            </a:r>
          </a:p>
          <a:p>
            <a:r>
              <a:rPr lang="ru-RU" dirty="0" smtClean="0"/>
              <a:t>Питер Рубенс</a:t>
            </a:r>
          </a:p>
          <a:p>
            <a:r>
              <a:rPr lang="ru-RU" dirty="0" err="1" smtClean="0"/>
              <a:t>Рембрант</a:t>
            </a:r>
            <a:r>
              <a:rPr lang="ru-RU" dirty="0" smtClean="0"/>
              <a:t>  </a:t>
            </a:r>
            <a:r>
              <a:rPr lang="ru-RU" dirty="0" err="1" smtClean="0"/>
              <a:t>Хармес</a:t>
            </a:r>
            <a:r>
              <a:rPr lang="ru-RU" dirty="0" smtClean="0"/>
              <a:t> </a:t>
            </a:r>
            <a:r>
              <a:rPr lang="ru-RU" dirty="0" err="1" smtClean="0"/>
              <a:t>ван</a:t>
            </a:r>
            <a:r>
              <a:rPr lang="ru-RU" dirty="0" smtClean="0"/>
              <a:t> Рейн</a:t>
            </a:r>
          </a:p>
          <a:p>
            <a:r>
              <a:rPr lang="ru-RU" dirty="0" err="1" smtClean="0"/>
              <a:t>Эшер</a:t>
            </a:r>
            <a:r>
              <a:rPr lang="ru-RU" dirty="0" smtClean="0"/>
              <a:t> </a:t>
            </a:r>
            <a:r>
              <a:rPr lang="ru-RU" dirty="0" err="1" smtClean="0"/>
              <a:t>Мориц</a:t>
            </a:r>
            <a:endParaRPr lang="ru-RU" dirty="0" smtClean="0"/>
          </a:p>
          <a:p>
            <a:r>
              <a:rPr lang="ru-RU" dirty="0" smtClean="0"/>
              <a:t>Леонардо да Винчи</a:t>
            </a:r>
          </a:p>
          <a:p>
            <a:r>
              <a:rPr lang="ru-RU" dirty="0" err="1" smtClean="0"/>
              <a:t>Кассат</a:t>
            </a:r>
            <a:r>
              <a:rPr lang="ru-RU" dirty="0" smtClean="0"/>
              <a:t> Мэри</a:t>
            </a:r>
          </a:p>
          <a:p>
            <a:r>
              <a:rPr lang="ru-RU" dirty="0" smtClean="0"/>
              <a:t>Гойя Франсиско Хосе</a:t>
            </a:r>
          </a:p>
          <a:p>
            <a:r>
              <a:rPr lang="ru-RU" dirty="0" smtClean="0"/>
              <a:t>Эдгар Дега</a:t>
            </a: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video_1165281_0.jpg"/>
          <p:cNvPicPr>
            <a:picLocks noChangeAspect="1"/>
          </p:cNvPicPr>
          <p:nvPr/>
        </p:nvPicPr>
        <p:blipFill>
          <a:blip r:embed="rId2" cstate="print"/>
          <a:stretch>
            <a:fillRect/>
          </a:stretch>
        </p:blipFill>
        <p:spPr>
          <a:xfrm>
            <a:off x="0" y="0"/>
            <a:ext cx="9144000" cy="6858000"/>
          </a:xfrm>
          <a:prstGeom prst="rect">
            <a:avLst/>
          </a:prstGeom>
        </p:spPr>
      </p:pic>
      <p:sp>
        <p:nvSpPr>
          <p:cNvPr id="2" name="Заголовок 1"/>
          <p:cNvSpPr>
            <a:spLocks noGrp="1"/>
          </p:cNvSpPr>
          <p:nvPr>
            <p:ph type="title"/>
          </p:nvPr>
        </p:nvSpPr>
        <p:spPr>
          <a:xfrm>
            <a:off x="1907704" y="260648"/>
            <a:ext cx="4320480" cy="1791072"/>
          </a:xfrm>
          <a:effectLst>
            <a:glow rad="228600">
              <a:schemeClr val="accent3">
                <a:satMod val="175000"/>
                <a:alpha val="40000"/>
              </a:schemeClr>
            </a:glow>
          </a:effectLst>
          <a:scene3d>
            <a:camera prst="perspectiveRelaxed"/>
            <a:lightRig rig="threePt" dir="t"/>
          </a:scene3d>
        </p:spPr>
        <p:txBody>
          <a:bodyPr/>
          <a:lstStyle/>
          <a:p>
            <a:r>
              <a:rPr lang="ru-RU" dirty="0" smtClean="0">
                <a:solidFill>
                  <a:schemeClr val="tx2">
                    <a:lumMod val="75000"/>
                  </a:schemeClr>
                </a:solidFill>
              </a:rPr>
              <a:t>Спасибо</a:t>
            </a:r>
            <a:br>
              <a:rPr lang="ru-RU" dirty="0" smtClean="0">
                <a:solidFill>
                  <a:schemeClr val="tx2">
                    <a:lumMod val="75000"/>
                  </a:schemeClr>
                </a:solidFill>
              </a:rPr>
            </a:br>
            <a:r>
              <a:rPr lang="ru-RU" dirty="0" smtClean="0">
                <a:solidFill>
                  <a:schemeClr val="tx2">
                    <a:lumMod val="75000"/>
                  </a:schemeClr>
                </a:solidFill>
              </a:rPr>
              <a:t>за</a:t>
            </a:r>
            <a:br>
              <a:rPr lang="ru-RU" dirty="0" smtClean="0">
                <a:solidFill>
                  <a:schemeClr val="tx2">
                    <a:lumMod val="75000"/>
                  </a:schemeClr>
                </a:solidFill>
              </a:rPr>
            </a:br>
            <a:r>
              <a:rPr lang="ru-RU" dirty="0" smtClean="0">
                <a:solidFill>
                  <a:schemeClr val="tx2">
                    <a:lumMod val="75000"/>
                  </a:schemeClr>
                </a:solidFill>
              </a:rPr>
              <a:t>внимание!</a:t>
            </a:r>
            <a:endParaRPr lang="ru-RU"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83362"/>
          </a:xfrm>
        </p:spPr>
        <p:txBody>
          <a:bodyPr/>
          <a:lstStyle/>
          <a:p>
            <a:r>
              <a:rPr lang="ru-RU" b="1" i="1" dirty="0" smtClean="0"/>
              <a:t>Подготовила учитель начальных классов</a:t>
            </a:r>
            <a:r>
              <a:rPr lang="ru-RU" dirty="0" smtClean="0"/>
              <a:t/>
            </a:r>
            <a:br>
              <a:rPr lang="ru-RU" dirty="0" smtClean="0"/>
            </a:br>
            <a:r>
              <a:rPr lang="ru-RU" b="1" i="1" dirty="0" err="1" smtClean="0"/>
              <a:t>Херсонец</a:t>
            </a:r>
            <a:r>
              <a:rPr lang="ru-RU" b="1" i="1" dirty="0" smtClean="0"/>
              <a:t> А.В.</a:t>
            </a:r>
            <a:r>
              <a:rPr lang="ru-RU" dirty="0" smtClean="0"/>
              <a:t/>
            </a:r>
            <a:br>
              <a:rPr lang="ru-RU" dirty="0" smtClean="0"/>
            </a:br>
            <a:endParaRPr lang="ru-RU" dirty="0"/>
          </a:p>
        </p:txBody>
      </p:sp>
    </p:spTree>
  </p:cSld>
  <p:clrMapOvr>
    <a:masterClrMapping/>
  </p:clrMapOvr>
</p:sld>
</file>

<file path=ppt/theme/theme1.xml><?xml version="1.0" encoding="utf-8"?>
<a:theme xmlns:a="http://schemas.openxmlformats.org/drawingml/2006/main" name="Тема1">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Template>
  <TotalTime>225</TotalTime>
  <Words>321</Words>
  <Application>Microsoft Office PowerPoint</Application>
  <PresentationFormat>Экран (4:3)</PresentationFormat>
  <Paragraphs>57</Paragraphs>
  <Slides>22</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Тема1</vt:lpstr>
      <vt:lpstr>В МАСТЕРСКОЙ ХУДОЖНИКА-ГРАФИКА</vt:lpstr>
      <vt:lpstr>ПОНЯТИЕ «ГРАФИКА»</vt:lpstr>
      <vt:lpstr>ПОНЯТИЕ «ГРАФИКА»</vt:lpstr>
      <vt:lpstr>ВИДЫ ГРАФИКИ</vt:lpstr>
      <vt:lpstr>Гравюра на дереве (ксилография)</vt:lpstr>
      <vt:lpstr>ЛИНОГРАВЮРА</vt:lpstr>
      <vt:lpstr>ЛИТОГРАФИЯ</vt:lpstr>
      <vt:lpstr>ГРАВЮРА НА ГИПСЕ</vt:lpstr>
      <vt:lpstr>ГРАВЮРА НА КАРТОНЕ</vt:lpstr>
      <vt:lpstr>ГРАВЮРА С ПОМОЩЬЮ БУМАЖНЫХ ТРАФАРЕТОВ</vt:lpstr>
      <vt:lpstr>ГРАВЮРА НА МЕТАЛЛЕ</vt:lpstr>
      <vt:lpstr>ФИЗМИНУТКА</vt:lpstr>
      <vt:lpstr>ВИДЫ ГРАФИКИ</vt:lpstr>
      <vt:lpstr>Слайд 14</vt:lpstr>
      <vt:lpstr>ВИДЫ ГРАФИКИ</vt:lpstr>
      <vt:lpstr>МОНОТИПИЯ</vt:lpstr>
      <vt:lpstr>Признаки графики</vt:lpstr>
      <vt:lpstr>ДЛЯ СОЗДАНИЯ ГРАФИКИ ИСПОЛЬЗУЮТ:</vt:lpstr>
      <vt:lpstr>Русские и советские художники-графики</vt:lpstr>
      <vt:lpstr>Иностранные художники-графики</vt:lpstr>
      <vt:lpstr>Спасибо за внимание!</vt:lpstr>
      <vt:lpstr>Подготовила учитель начальных классов Херсонец А.В. </vt:lpstr>
    </vt:vector>
  </TitlesOfParts>
  <Company>RePack by SPecialiST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 МАСТЕРСКОЙ ХУДОЖНИКА-ГРАФИКА</dc:title>
  <dc:creator>Admin</dc:creator>
  <cp:lastModifiedBy>*</cp:lastModifiedBy>
  <cp:revision>28</cp:revision>
  <dcterms:created xsi:type="dcterms:W3CDTF">2013-11-06T12:32:41Z</dcterms:created>
  <dcterms:modified xsi:type="dcterms:W3CDTF">2016-11-01T18:56:01Z</dcterms:modified>
</cp:coreProperties>
</file>