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44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Masters/slideMaster4.xml" ContentType="application/vnd.openxmlformats-officedocument.presentationml.slideMaster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  <p:sldMasterId id="2147483696" r:id="rId4"/>
  </p:sldMasterIdLst>
  <p:sldIdLst>
    <p:sldId id="258" r:id="rId5"/>
    <p:sldId id="272" r:id="rId6"/>
    <p:sldId id="256" r:id="rId7"/>
    <p:sldId id="259" r:id="rId8"/>
    <p:sldId id="275" r:id="rId9"/>
    <p:sldId id="278" r:id="rId10"/>
    <p:sldId id="276" r:id="rId11"/>
    <p:sldId id="281" r:id="rId12"/>
    <p:sldId id="257" r:id="rId13"/>
    <p:sldId id="280" r:id="rId14"/>
    <p:sldId id="264" r:id="rId15"/>
    <p:sldId id="260" r:id="rId16"/>
    <p:sldId id="270" r:id="rId17"/>
    <p:sldId id="269" r:id="rId18"/>
    <p:sldId id="271" r:id="rId19"/>
    <p:sldId id="274" r:id="rId20"/>
    <p:sldId id="263" r:id="rId21"/>
    <p:sldId id="273" r:id="rId22"/>
    <p:sldId id="277" r:id="rId23"/>
    <p:sldId id="265" r:id="rId24"/>
    <p:sldId id="266" r:id="rId25"/>
    <p:sldId id="261" r:id="rId26"/>
    <p:sldId id="262" r:id="rId27"/>
    <p:sldId id="267" r:id="rId2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00CC"/>
    <a:srgbClr val="A50021"/>
    <a:srgbClr val="CC00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110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10.12.2016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10.12.2016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10.12.2016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10.12.2016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10.12.2016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10.12.2016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10.12.2016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10.12.2016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10.12.2016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10.12.2016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10.12.2016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с двумя скругленными противолежащими углами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5B106E36-FD25-4E2D-B0AA-010F637433A0}" type="datetimeFigureOut">
              <a:rPr lang="ru-RU" smtClean="0"/>
              <a:pPr/>
              <a:t>10.12.2016</a:t>
            </a:fld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2" name="Нижний колонтитул 11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10.12.2016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5B106E36-FD25-4E2D-B0AA-010F637433A0}" type="datetimeFigureOut">
              <a:rPr lang="ru-RU" smtClean="0"/>
              <a:pPr/>
              <a:t>10.12.2016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10.12.2016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10.12.2016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10.12.2016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10.12.2016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9" name="Дата 8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5B106E36-FD25-4E2D-B0AA-010F637433A0}" type="datetimeFigureOut">
              <a:rPr lang="ru-RU" smtClean="0"/>
              <a:pPr/>
              <a:t>10.12.2016</a:t>
            </a:fld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5B106E36-FD25-4E2D-B0AA-010F637433A0}" type="datetimeFigureOut">
              <a:rPr lang="ru-RU" smtClean="0"/>
              <a:pPr/>
              <a:t>10.12.2016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ru-RU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10.12.2016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10.12.2016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Заголовок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10.12.2016</a:t>
            </a:fld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10.12.2016</a:t>
            </a:fld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6" name="Нижний колонтитул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10.12.2016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10.12.2016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10.12.2016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2" name="Содержимое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4" name="Содержимое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10.12.2016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10.12.2016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Содержимое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10.12.2016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10.12.2016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10.12.2016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10.12.2016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10.12.2016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Овал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10.12.2016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Прямоугольник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10.12.2016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Овал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Овал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10.12.2016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Содержимое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Содержимое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Прямоугольник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Прямоугольник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Прямоугольник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10.12.2016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ru-RU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Содержимое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6" name="Содержимое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Овал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Овал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Заголовок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10.12.2016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Прямоугольник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Прямоугольник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10.12.2016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Прямоугольник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Прямоугольник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Содержимое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Овал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Овал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Прямоугольник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10.12.2016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рямая соединительная линия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Прямоугольник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Овал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2" name="Прямоугольник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10.12.2016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10.12.2016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Овал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10.12.2016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40000"/>
                <a:lumOff val="60000"/>
              </a:schemeClr>
            </a:gs>
            <a:gs pos="36000">
              <a:srgbClr val="FEE7F2">
                <a:alpha val="39000"/>
              </a:srgbClr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36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10.12.2016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с двумя скругленными противолежащими углами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10.12.2016</a:t>
            </a:fld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marL="54864" algn="r" rtl="0" eaLnBrk="1" latinLnBrk="0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10.12.2016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10.12.2016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Овал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&#1060;&#1077;&#1076;&#1077;&#1088;&#1072;&#1083;&#1100;&#1085;&#1099;&#1081;%20&#1085;&#1086;&#1088;&#1084;&#1072;&#1090;&#1080;&#1074;.docx" TargetMode="External"/><Relationship Id="rId2" Type="http://schemas.openxmlformats.org/officeDocument/2006/relationships/hyperlink" Target="&#1052;&#1077;&#1078;&#1076;&#1091;&#1085;&#1072;&#1088;&#1086;&#1076;&#1085;&#1099;&#1081;%20&#1085;&#1086;&#1088;&#1084;&#1072;&#1090;&#1080;&#1074;.docx" TargetMode="External"/><Relationship Id="rId1" Type="http://schemas.openxmlformats.org/officeDocument/2006/relationships/slideLayout" Target="../slideLayouts/slideLayout35.xml"/><Relationship Id="rId5" Type="http://schemas.openxmlformats.org/officeDocument/2006/relationships/hyperlink" Target="&#1083;&#1086;&#1082;%20&#1072;&#1082;&#1090;&#1099;" TargetMode="External"/><Relationship Id="rId4" Type="http://schemas.openxmlformats.org/officeDocument/2006/relationships/hyperlink" Target="&#1088;&#1077;&#1075;&#1080;&#1086;&#1085;%20&#1080;%20&#1084;&#1091;&#1085;%20&#1091;&#1088;&#1086;&#1074;&#1077;&#1085;&#1100;" TargetMode="Externa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&#1044;&#1077;&#1090;&#1080;%20&#1089;%20&#1054;&#1042;&#1047;%20&#1096;&#1082;&#1086;&#1083;&#1072;-&#1089;&#1072;&#1076;.xlsx" TargetMode="External"/><Relationship Id="rId1" Type="http://schemas.openxmlformats.org/officeDocument/2006/relationships/slideLayout" Target="../slideLayouts/slideLayout3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&#1083;&#1086;&#1082;%20&#1072;&#1082;&#1090;&#1099;/&#1087;&#1086;&#1083;&#1086;&#1078;&#1077;&#1085;&#1080;&#1077;%20&#1086;%20&#1096;&#1082;&#1086;&#1083;&#1100;&#1085;&#1086;&#1084;%20&#1055;&#1052;&#1055;&#1050;.docx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&#1059;&#1052;&#1050;.docx" TargetMode="Externa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&#1089;&#1088;&#1072;&#1074;&#1085;&#1077;&#1085;&#1080;&#1077;&#1057;&#1087;&#1077;&#1094;%20&#1060;&#1043;&#1054;&#1057;.ppt" TargetMode="External"/><Relationship Id="rId2" Type="http://schemas.openxmlformats.org/officeDocument/2006/relationships/hyperlink" Target="&#1085;&#1072;%20&#1088;&#1077;&#1089;&#1087;%20&#1089;&#1077;&#1084;&#1080;&#1085;&#1072;&#1088;/&#1076;&#1083;&#1103;%20&#1074;&#1099;&#1089;&#1090;&#1091;&#1087;&#1083;&#1077;&#1085;&#1080;&#1103;/&#1040;&#1054;&#1054;&#1055;%20&#1087;&#1086;%20&#1060;&#1043;&#1054;&#1057;.docx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&#1040;&#1054;&#1054;&#1055;%20&#1087;&#1086;%20&#1060;&#1043;&#1054;&#1057;.docx" TargetMode="Externa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hyperlink" Target="&#1050;&#1086;&#1084;&#1087;&#1083;&#1077;&#1082;&#1089;&#1085;&#1072;&#1103;%20&#1087;&#1088;&#1086;&#1075;&#1088;&#1072;&#1084;&#1084;&#1072;.docx" TargetMode="External"/><Relationship Id="rId3" Type="http://schemas.openxmlformats.org/officeDocument/2006/relationships/hyperlink" Target="&#1056;&#1072;&#1089;&#1087;&#1080;&#1089;&#1072;&#1085;&#1080;&#1077;%202015-16.xlsx" TargetMode="External"/><Relationship Id="rId7" Type="http://schemas.openxmlformats.org/officeDocument/2006/relationships/hyperlink" Target="&#1088;&#1072;&#1079;&#1074;&#1080;&#1090;&#1080;&#1077;%20&#1088;&#1077;&#1095;&#1080;%20&#1076;&#1083;&#1103;%20&#1076;&#1077;&#1090;&#1077;&#1081;%20&#1089;%20&#1054;&#1042;&#1047;.docx" TargetMode="External"/><Relationship Id="rId2" Type="http://schemas.openxmlformats.org/officeDocument/2006/relationships/hyperlink" Target="&#1085;&#1072;%20&#1088;&#1077;&#1089;&#1087;%20&#1089;&#1077;&#1084;&#1080;&#1085;&#1072;&#1088;/&#1076;&#1083;&#1103;%20&#1074;&#1099;&#1089;&#1090;&#1091;&#1087;&#1083;&#1077;&#1085;&#1080;&#1103;/&#1056;&#1072;&#1089;&#1087;&#1080;&#1089;&#1072;&#1085;&#1080;&#1077;%202015-16.xlsx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&#1075;&#1086;&#1076;&#1086;&#1074;&#1086;&#1081;%20&#1087;&#1083;&#1072;&#1085;%20&#1083;&#1086;&#1075;&#1086;&#1087;&#1077;&#1076;&#1072;.docx" TargetMode="External"/><Relationship Id="rId5" Type="http://schemas.openxmlformats.org/officeDocument/2006/relationships/hyperlink" Target="&#1087;&#1088;&#1086;&#1075;&#1088;&#1072;&#1084;&#1084;&#1072;%20&#1082;&#1086;&#1088;&#1088;.%20&#1088;&#1072;&#1073;&#1086;&#1090;&#1099;.docx" TargetMode="External"/><Relationship Id="rId4" Type="http://schemas.openxmlformats.org/officeDocument/2006/relationships/hyperlink" Target="&#1085;&#1072;%20&#1088;&#1077;&#1089;&#1087;%20&#1089;&#1077;&#1084;&#1080;&#1085;&#1072;&#1088;/&#1076;&#1083;&#1103;%20&#1074;&#1099;&#1089;&#1090;&#1091;&#1087;&#1083;&#1077;&#1085;&#1080;&#1103;/&#1080;&#1085;&#1076;&#1080;&#1074;.%20&#1087;&#1083;&#1072;&#1085;&#1099;" TargetMode="External"/><Relationship Id="rId9" Type="http://schemas.openxmlformats.org/officeDocument/2006/relationships/hyperlink" Target="&#1055;&#1083;&#1072;&#1085;%20&#1087;&#1089;&#1080;&#1093;&#1086;&#1083;&#1086;&#1075;&#1072;%20-%202016-17.docx" TargetMode="Externa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71472" y="1142984"/>
            <a:ext cx="5214974" cy="1643074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accent5">
                    <a:lumMod val="50000"/>
                  </a:schemeClr>
                </a:solidFill>
                <a:latin typeface="Constantia" pitchFamily="18" charset="0"/>
              </a:rPr>
              <a:t>МБОУ «</a:t>
            </a:r>
            <a:r>
              <a:rPr lang="ru-RU" dirty="0" err="1" smtClean="0">
                <a:solidFill>
                  <a:schemeClr val="accent5">
                    <a:lumMod val="50000"/>
                  </a:schemeClr>
                </a:solidFill>
                <a:latin typeface="Constantia" pitchFamily="18" charset="0"/>
              </a:rPr>
              <a:t>Намская</a:t>
            </a:r>
            <a:r>
              <a:rPr lang="ru-RU" dirty="0" smtClean="0">
                <a:solidFill>
                  <a:schemeClr val="accent5">
                    <a:lumMod val="50000"/>
                  </a:schemeClr>
                </a:solidFill>
                <a:latin typeface="Constantia" pitchFamily="18" charset="0"/>
              </a:rPr>
              <a:t> </a:t>
            </a:r>
            <a:br>
              <a:rPr lang="ru-RU" dirty="0" smtClean="0">
                <a:solidFill>
                  <a:schemeClr val="accent5">
                    <a:lumMod val="50000"/>
                  </a:schemeClr>
                </a:solidFill>
                <a:latin typeface="Constantia" pitchFamily="18" charset="0"/>
              </a:rPr>
            </a:br>
            <a:r>
              <a:rPr lang="ru-RU" dirty="0" smtClean="0">
                <a:solidFill>
                  <a:schemeClr val="accent5">
                    <a:lumMod val="50000"/>
                  </a:schemeClr>
                </a:solidFill>
                <a:latin typeface="Constantia" pitchFamily="18" charset="0"/>
              </a:rPr>
              <a:t>школа-сад»</a:t>
            </a:r>
            <a:br>
              <a:rPr lang="ru-RU" dirty="0" smtClean="0">
                <a:solidFill>
                  <a:schemeClr val="accent5">
                    <a:lumMod val="50000"/>
                  </a:schemeClr>
                </a:solidFill>
                <a:latin typeface="Constantia" pitchFamily="18" charset="0"/>
              </a:rPr>
            </a:br>
            <a:endParaRPr lang="ru-RU" dirty="0">
              <a:solidFill>
                <a:schemeClr val="accent5">
                  <a:lumMod val="50000"/>
                </a:schemeClr>
              </a:solidFill>
              <a:latin typeface="Constantia" pitchFamily="18" charset="0"/>
            </a:endParaRPr>
          </a:p>
        </p:txBody>
      </p:sp>
      <p:pic>
        <p:nvPicPr>
          <p:cNvPr id="5" name="Picture 4" descr="Знаки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643570" y="857232"/>
            <a:ext cx="3310211" cy="22145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594979" y="3786190"/>
            <a:ext cx="7936147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5400" b="1" dirty="0" smtClean="0">
                <a:solidFill>
                  <a:srgbClr val="C00000"/>
                </a:solidFill>
                <a:latin typeface="Constantia" pitchFamily="18" charset="0"/>
              </a:rPr>
              <a:t>Проект «Школа, </a:t>
            </a:r>
          </a:p>
          <a:p>
            <a:pPr algn="ctr"/>
            <a:r>
              <a:rPr lang="ru-RU" sz="5400" b="1" dirty="0" smtClean="0">
                <a:solidFill>
                  <a:srgbClr val="C00000"/>
                </a:solidFill>
                <a:latin typeface="Constantia" pitchFamily="18" charset="0"/>
              </a:rPr>
              <a:t>где каждый успешен!»</a:t>
            </a:r>
            <a:r>
              <a:rPr lang="ru-RU" sz="5400" b="1" dirty="0" smtClean="0">
                <a:solidFill>
                  <a:srgbClr val="C00000"/>
                </a:solidFill>
                <a:latin typeface="Constantia" pitchFamily="18" charset="0"/>
              </a:rPr>
              <a:t> </a:t>
            </a:r>
            <a:endParaRPr lang="ru-RU" sz="5400" b="1" dirty="0">
              <a:solidFill>
                <a:srgbClr val="C00000"/>
              </a:solidFill>
              <a:latin typeface="Constant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Пользователь\Desktop\С флешки\Баннер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14282" y="357166"/>
            <a:ext cx="8715436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None/>
            </a:pPr>
            <a:r>
              <a:rPr lang="ru-RU" sz="24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10 июня 1994 г. на </a:t>
            </a:r>
            <a:r>
              <a:rPr lang="ru-RU" sz="2400" i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«Всемирной Конференции по образованию лиц с особыми потребностями: доступ и качество»</a:t>
            </a:r>
            <a:r>
              <a:rPr lang="ru-RU" sz="24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в Саламанке (Испания) была принята Декларация  </a:t>
            </a:r>
            <a:r>
              <a:rPr lang="ru-RU" sz="2400" u="sng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«О принципах, политике и практической деятельности в сфере образования лиц с особыми потребностями»</a:t>
            </a:r>
            <a:r>
              <a:rPr lang="ru-RU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Этот документ призывает государства действовать в направлении создания </a:t>
            </a:r>
            <a:r>
              <a:rPr lang="ru-RU" sz="2400" i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«школ для всех»</a:t>
            </a:r>
            <a:r>
              <a:rPr lang="ru-RU" sz="24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— учреждений, которые объединяют всех, учитывают индивидуальные различия детей, содействуют процессу обучения и соответствуют индивидуальным потребностям.</a:t>
            </a:r>
          </a:p>
          <a:p>
            <a:pPr algn="just">
              <a:buNone/>
            </a:pPr>
            <a:r>
              <a:rPr lang="ru-RU" sz="24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Второй пункт Декларации гласит:</a:t>
            </a:r>
          </a:p>
          <a:p>
            <a:pPr algn="just">
              <a:buNone/>
            </a:pPr>
            <a:r>
              <a:rPr lang="en-US" sz="24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24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«Каждый ребенок имеет право на образование и должен иметь возможность получать и поддерживать приемлемый уровень знаний», «лица, имеющие особые потребности в области образования, должны иметь доступ к обучению в обычных школах, которые должны создать им условия на основе педагогических методов, ориентированных, в первую очередь, на детей с целью удовлетворения этих потребностей.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ru-RU" b="1" dirty="0" smtClean="0"/>
              <a:t>Инклюзивное</a:t>
            </a:r>
            <a:r>
              <a:rPr lang="ru-RU" dirty="0" smtClean="0"/>
              <a:t> (франц. </a:t>
            </a:r>
            <a:r>
              <a:rPr lang="ru-RU" dirty="0" err="1" smtClean="0"/>
              <a:t>inclusif</a:t>
            </a:r>
            <a:r>
              <a:rPr lang="ru-RU" dirty="0" smtClean="0"/>
              <a:t> - включающий в себя, от лат. </a:t>
            </a:r>
            <a:r>
              <a:rPr lang="ru-RU" dirty="0" err="1" smtClean="0"/>
              <a:t>include</a:t>
            </a:r>
            <a:r>
              <a:rPr lang="ru-RU" dirty="0" smtClean="0"/>
              <a:t> - заключаю, включаю) или включенное образование - термин, используемый для описания процесса обучения детей с особыми потребностями в общеобразовательных учреждениях. В основу инклюзивного образования положена идеология, которая исключает любую дискриминацию детей, которая обеспечивает равное отношение ко всем людям, но создает особые условия для детей, имеющих особые потребности.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type="subTitle" idx="1"/>
          </p:nvPr>
        </p:nvSpPr>
        <p:spPr>
          <a:xfrm>
            <a:off x="571472" y="285728"/>
            <a:ext cx="8143932" cy="6143668"/>
          </a:xfrm>
        </p:spPr>
        <p:txBody>
          <a:bodyPr>
            <a:normAutofit fontScale="62500" lnSpcReduction="20000"/>
          </a:bodyPr>
          <a:lstStyle/>
          <a:p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</a:rPr>
              <a:t>Сроки реализации</a:t>
            </a:r>
          </a:p>
          <a:p>
            <a:r>
              <a:rPr lang="ru-RU" dirty="0" smtClean="0">
                <a:solidFill>
                  <a:schemeClr val="accent5">
                    <a:lumMod val="50000"/>
                  </a:schemeClr>
                </a:solidFill>
              </a:rPr>
              <a:t>2015 -2019 годы</a:t>
            </a:r>
          </a:p>
          <a:p>
            <a:r>
              <a:rPr lang="ru-RU" dirty="0" smtClean="0">
                <a:solidFill>
                  <a:schemeClr val="accent5">
                    <a:lumMod val="50000"/>
                  </a:schemeClr>
                </a:solidFill>
              </a:rPr>
              <a:t>Участники реализации Проекта</a:t>
            </a:r>
          </a:p>
          <a:p>
            <a:r>
              <a:rPr lang="ru-RU" dirty="0" smtClean="0">
                <a:solidFill>
                  <a:schemeClr val="accent5">
                    <a:lumMod val="50000"/>
                  </a:schemeClr>
                </a:solidFill>
              </a:rPr>
              <a:t>Дети с ОВЗ, с инвалидностью, дети «группы риска», обучающиеся </a:t>
            </a:r>
            <a:r>
              <a:rPr lang="ru-RU" dirty="0" err="1" smtClean="0">
                <a:solidFill>
                  <a:schemeClr val="accent5">
                    <a:lumMod val="50000"/>
                  </a:schemeClr>
                </a:solidFill>
              </a:rPr>
              <a:t>школы-сад</a:t>
            </a:r>
            <a:r>
              <a:rPr lang="ru-RU" dirty="0" smtClean="0">
                <a:solidFill>
                  <a:schemeClr val="accent5">
                    <a:lumMod val="50000"/>
                  </a:schemeClr>
                </a:solidFill>
              </a:rPr>
              <a:t>, родители, педагоги, медработники.</a:t>
            </a:r>
          </a:p>
          <a:p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</a:rPr>
              <a:t>Цели</a:t>
            </a:r>
          </a:p>
          <a:p>
            <a:r>
              <a:rPr lang="ru-RU" dirty="0" smtClean="0">
                <a:solidFill>
                  <a:schemeClr val="accent5">
                    <a:lumMod val="50000"/>
                  </a:schemeClr>
                </a:solidFill>
              </a:rPr>
              <a:t>Создание оптимальных </a:t>
            </a:r>
            <a:r>
              <a:rPr lang="ru-RU" dirty="0" err="1" smtClean="0">
                <a:solidFill>
                  <a:schemeClr val="accent5">
                    <a:lumMod val="50000"/>
                  </a:schemeClr>
                </a:solidFill>
              </a:rPr>
              <a:t>психолого</a:t>
            </a:r>
            <a:r>
              <a:rPr lang="ru-RU" dirty="0" smtClean="0">
                <a:solidFill>
                  <a:schemeClr val="accent5">
                    <a:lumMod val="50000"/>
                  </a:schemeClr>
                </a:solidFill>
              </a:rPr>
              <a:t>- педагогических условий для усвоения детьми с отклонениями в развитии соответствующих общеобразовательных программ, коррекции в отклонении развитии, социальной адаптации, психологического развития обучающихся, воспитанников.</a:t>
            </a:r>
          </a:p>
          <a:p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</a:rPr>
              <a:t>Задачи</a:t>
            </a:r>
          </a:p>
          <a:p>
            <a:r>
              <a:rPr lang="ru-RU" dirty="0" smtClean="0">
                <a:solidFill>
                  <a:schemeClr val="accent5">
                    <a:lumMod val="50000"/>
                  </a:schemeClr>
                </a:solidFill>
              </a:rPr>
              <a:t>1. Создание модели инклюзивного образования в школе. </a:t>
            </a:r>
          </a:p>
          <a:p>
            <a:r>
              <a:rPr lang="ru-RU" dirty="0" smtClean="0">
                <a:solidFill>
                  <a:schemeClr val="accent5">
                    <a:lumMod val="50000"/>
                  </a:schemeClr>
                </a:solidFill>
              </a:rPr>
              <a:t>2. Создание кадровых, методических, материально – технических условий для реализации программы коррекционной работы. </a:t>
            </a:r>
          </a:p>
          <a:p>
            <a:r>
              <a:rPr lang="ru-RU" dirty="0" smtClean="0">
                <a:solidFill>
                  <a:schemeClr val="accent5">
                    <a:lumMod val="50000"/>
                  </a:schemeClr>
                </a:solidFill>
              </a:rPr>
              <a:t>3. Реализация индивидуальных программ коррекционной работы с учащимися школы. </a:t>
            </a:r>
          </a:p>
          <a:p>
            <a:r>
              <a:rPr lang="ru-RU" dirty="0" smtClean="0">
                <a:solidFill>
                  <a:schemeClr val="accent5">
                    <a:lumMod val="50000"/>
                  </a:schemeClr>
                </a:solidFill>
              </a:rPr>
              <a:t>4. Мониторинг качества </a:t>
            </a:r>
            <a:r>
              <a:rPr lang="ru-RU" dirty="0" err="1" smtClean="0">
                <a:solidFill>
                  <a:schemeClr val="accent5">
                    <a:lumMod val="50000"/>
                  </a:schemeClr>
                </a:solidFill>
              </a:rPr>
              <a:t>обученности</a:t>
            </a:r>
            <a:r>
              <a:rPr lang="ru-RU" dirty="0" smtClean="0">
                <a:solidFill>
                  <a:schemeClr val="accent5">
                    <a:lumMod val="50000"/>
                  </a:schemeClr>
                </a:solidFill>
              </a:rPr>
              <a:t> учащихся с особыми образовательными потребностями. </a:t>
            </a:r>
          </a:p>
          <a:p>
            <a:r>
              <a:rPr lang="ru-RU" dirty="0" smtClean="0">
                <a:solidFill>
                  <a:schemeClr val="accent5">
                    <a:lumMod val="50000"/>
                  </a:schemeClr>
                </a:solidFill>
              </a:rPr>
              <a:t>5. Анализ результатов работы и внесение изменений в ООП НОО в части «Коррекционная работа»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36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6828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Этапы проектной работы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928670"/>
            <a:ext cx="8229600" cy="5643602"/>
          </a:xfrm>
        </p:spPr>
        <p:txBody>
          <a:bodyPr>
            <a:normAutofit fontScale="85000" lnSpcReduction="20000"/>
          </a:bodyPr>
          <a:lstStyle/>
          <a:p>
            <a:r>
              <a:rPr lang="ru-RU" dirty="0" smtClean="0">
                <a:solidFill>
                  <a:srgbClr val="C00000"/>
                </a:solidFill>
              </a:rPr>
              <a:t>1 этап – подготовительный (2015 – 2016 </a:t>
            </a:r>
            <a:r>
              <a:rPr lang="ru-RU" dirty="0" err="1" smtClean="0">
                <a:solidFill>
                  <a:srgbClr val="C00000"/>
                </a:solidFill>
              </a:rPr>
              <a:t>уч.г</a:t>
            </a:r>
            <a:r>
              <a:rPr lang="ru-RU" dirty="0" smtClean="0">
                <a:solidFill>
                  <a:srgbClr val="C00000"/>
                </a:solidFill>
              </a:rPr>
              <a:t>.) – нормативно-правовое, методическое и аналитическое обеспечение реализации СФГОС </a:t>
            </a:r>
          </a:p>
          <a:p>
            <a:r>
              <a:rPr lang="ru-RU" dirty="0" smtClean="0">
                <a:solidFill>
                  <a:srgbClr val="C00000"/>
                </a:solidFill>
              </a:rPr>
              <a:t>2 этап – основной – (2016 – 2017 </a:t>
            </a:r>
            <a:r>
              <a:rPr lang="ru-RU" dirty="0" err="1" smtClean="0">
                <a:solidFill>
                  <a:srgbClr val="C00000"/>
                </a:solidFill>
              </a:rPr>
              <a:t>уч.г</a:t>
            </a:r>
            <a:r>
              <a:rPr lang="ru-RU" dirty="0" smtClean="0">
                <a:solidFill>
                  <a:srgbClr val="C00000"/>
                </a:solidFill>
              </a:rPr>
              <a:t>.) организационное обеспечение реализации СФГОС, реализация моделей коррекционной работы в школе, мониторинг качества </a:t>
            </a:r>
            <a:r>
              <a:rPr lang="ru-RU" dirty="0" err="1" smtClean="0">
                <a:solidFill>
                  <a:srgbClr val="C00000"/>
                </a:solidFill>
              </a:rPr>
              <a:t>обученности</a:t>
            </a:r>
            <a:r>
              <a:rPr lang="ru-RU" dirty="0" smtClean="0">
                <a:solidFill>
                  <a:srgbClr val="C00000"/>
                </a:solidFill>
              </a:rPr>
              <a:t> учащихся с ОВЗ</a:t>
            </a:r>
          </a:p>
          <a:p>
            <a:r>
              <a:rPr lang="ru-RU" dirty="0" smtClean="0">
                <a:solidFill>
                  <a:srgbClr val="C00000"/>
                </a:solidFill>
              </a:rPr>
              <a:t>3 этап – аналитический -  (2017 – 2018 </a:t>
            </a:r>
            <a:r>
              <a:rPr lang="ru-RU" dirty="0" err="1" smtClean="0">
                <a:solidFill>
                  <a:srgbClr val="C00000"/>
                </a:solidFill>
              </a:rPr>
              <a:t>уч.г</a:t>
            </a:r>
            <a:r>
              <a:rPr lang="ru-RU" dirty="0" smtClean="0">
                <a:solidFill>
                  <a:srgbClr val="C00000"/>
                </a:solidFill>
              </a:rPr>
              <a:t>.) анализ результатов работы, внесение изменений в программу коррекционной работы</a:t>
            </a:r>
          </a:p>
          <a:p>
            <a:r>
              <a:rPr lang="ru-RU" dirty="0" smtClean="0">
                <a:solidFill>
                  <a:srgbClr val="C00000"/>
                </a:solidFill>
              </a:rPr>
              <a:t>4 этап – переход в штатный режим – (2018 – 2019 </a:t>
            </a:r>
            <a:r>
              <a:rPr lang="ru-RU" dirty="0" err="1" smtClean="0">
                <a:solidFill>
                  <a:srgbClr val="C00000"/>
                </a:solidFill>
              </a:rPr>
              <a:t>уч.г</a:t>
            </a:r>
            <a:r>
              <a:rPr lang="ru-RU" dirty="0" smtClean="0">
                <a:solidFill>
                  <a:srgbClr val="C00000"/>
                </a:solidFill>
              </a:rPr>
              <a:t>.) переход к реализации программ коррекционной работы в штатном режиме, информационное обеспечение введения СФГОС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36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428604"/>
            <a:ext cx="8643998" cy="6143668"/>
          </a:xfrm>
        </p:spPr>
        <p:txBody>
          <a:bodyPr>
            <a:noAutofit/>
          </a:bodyPr>
          <a:lstStyle/>
          <a:p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 ходе работы над проектом: </a:t>
            </a:r>
            <a:endParaRPr lang="ru-RU" sz="20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20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1. Будут разработаны локальные акты, регламентирующие деятельность </a:t>
            </a:r>
            <a:r>
              <a:rPr lang="ru-RU" sz="2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ОО </a:t>
            </a:r>
            <a:r>
              <a:rPr lang="ru-RU" sz="2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при коррекционной работе. </a:t>
            </a:r>
          </a:p>
          <a:p>
            <a:r>
              <a:rPr lang="ru-RU" sz="2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2.Создан банк данных детей с ОВЗ и другими особенностями образовательных потребностей. </a:t>
            </a:r>
          </a:p>
          <a:p>
            <a:r>
              <a:rPr lang="ru-RU" sz="2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3. Будет налажена работа специалистов школы и ТПМПК. </a:t>
            </a:r>
          </a:p>
          <a:p>
            <a:r>
              <a:rPr lang="ru-RU" sz="2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4. Разработаны индивидуальные программ коррекционной работы со всеми детьми, имеющими особые образовательные потребности. </a:t>
            </a:r>
          </a:p>
          <a:p>
            <a:r>
              <a:rPr lang="ru-RU" sz="2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5. Осуществлена переподготовка (курсовая подготовка) педагогов, работающих с детьми с ОВЗ.</a:t>
            </a:r>
          </a:p>
          <a:p>
            <a:r>
              <a:rPr lang="ru-RU" sz="2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6. Создана система мониторинга качества реализации программы коррекционной работы.</a:t>
            </a:r>
          </a:p>
          <a:p>
            <a:r>
              <a:rPr lang="ru-RU" sz="2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8. Обеспечена </a:t>
            </a:r>
            <a:r>
              <a:rPr lang="ru-RU" sz="20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безбарьерная</a:t>
            </a:r>
            <a:r>
              <a:rPr lang="ru-RU" sz="2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среда в образовательном учреждении.</a:t>
            </a:r>
          </a:p>
          <a:p>
            <a:r>
              <a:rPr lang="ru-RU" sz="2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9.Обеспечение кабинетов специальными техническими оборудованиями, средствами реабилитации и </a:t>
            </a:r>
            <a:r>
              <a:rPr lang="ru-RU" sz="20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абилитации</a:t>
            </a:r>
            <a:r>
              <a:rPr lang="ru-RU" sz="2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обучающихся с ОВЗ и инвалидностью</a:t>
            </a:r>
            <a:r>
              <a:rPr lang="ru-RU" sz="16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16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48" y="1071546"/>
            <a:ext cx="2143140" cy="1171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43240" y="1857364"/>
            <a:ext cx="2928958" cy="16430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2786058"/>
            <a:ext cx="2286016" cy="12192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7950" y="2786058"/>
            <a:ext cx="2357454" cy="1243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86512" y="1071546"/>
            <a:ext cx="2371729" cy="1171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Содержимое 8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5852" y="4500570"/>
            <a:ext cx="6643734" cy="10815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6" name="AutoShape 2"/>
          <p:cNvSpPr>
            <a:spLocks/>
          </p:cNvSpPr>
          <p:nvPr/>
        </p:nvSpPr>
        <p:spPr bwMode="auto">
          <a:xfrm>
            <a:off x="357158" y="928670"/>
            <a:ext cx="381000" cy="3929090"/>
          </a:xfrm>
          <a:prstGeom prst="leftBracket">
            <a:avLst>
              <a:gd name="adj" fmla="val 54583"/>
            </a:avLst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27" name="AutoShape 3"/>
          <p:cNvSpPr>
            <a:spLocks/>
          </p:cNvSpPr>
          <p:nvPr/>
        </p:nvSpPr>
        <p:spPr bwMode="auto">
          <a:xfrm>
            <a:off x="8501090" y="928670"/>
            <a:ext cx="419100" cy="4071966"/>
          </a:xfrm>
          <a:prstGeom prst="rightBracket">
            <a:avLst>
              <a:gd name="adj" fmla="val 49621"/>
            </a:avLst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cxnSp>
        <p:nvCxnSpPr>
          <p:cNvPr id="1028" name="AutoShape 4"/>
          <p:cNvCxnSpPr>
            <a:cxnSpLocks noChangeShapeType="1"/>
          </p:cNvCxnSpPr>
          <p:nvPr/>
        </p:nvCxnSpPr>
        <p:spPr bwMode="auto">
          <a:xfrm>
            <a:off x="2928926" y="1643050"/>
            <a:ext cx="200025" cy="158750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</p:spPr>
      </p:cxnSp>
      <p:cxnSp>
        <p:nvCxnSpPr>
          <p:cNvPr id="1029" name="AutoShape 5"/>
          <p:cNvCxnSpPr>
            <a:cxnSpLocks noChangeShapeType="1"/>
          </p:cNvCxnSpPr>
          <p:nvPr/>
        </p:nvCxnSpPr>
        <p:spPr bwMode="auto">
          <a:xfrm flipV="1">
            <a:off x="3000364" y="3429000"/>
            <a:ext cx="200025" cy="219075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</p:spPr>
      </p:cxnSp>
      <p:cxnSp>
        <p:nvCxnSpPr>
          <p:cNvPr id="1030" name="AutoShape 6"/>
          <p:cNvCxnSpPr>
            <a:cxnSpLocks noChangeShapeType="1"/>
          </p:cNvCxnSpPr>
          <p:nvPr/>
        </p:nvCxnSpPr>
        <p:spPr bwMode="auto">
          <a:xfrm flipH="1" flipV="1">
            <a:off x="6000760" y="3357562"/>
            <a:ext cx="276225" cy="161925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</p:spPr>
      </p:cxnSp>
      <p:cxnSp>
        <p:nvCxnSpPr>
          <p:cNvPr id="1031" name="AutoShape 7"/>
          <p:cNvCxnSpPr>
            <a:cxnSpLocks noChangeShapeType="1"/>
          </p:cNvCxnSpPr>
          <p:nvPr/>
        </p:nvCxnSpPr>
        <p:spPr bwMode="auto">
          <a:xfrm flipH="1">
            <a:off x="6000760" y="1571612"/>
            <a:ext cx="219075" cy="158750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</p:spPr>
      </p:cxnSp>
      <p:sp>
        <p:nvSpPr>
          <p:cNvPr id="1032" name="Text Box 8"/>
          <p:cNvSpPr txBox="1">
            <a:spLocks noChangeArrowheads="1"/>
          </p:cNvSpPr>
          <p:nvPr/>
        </p:nvSpPr>
        <p:spPr bwMode="auto">
          <a:xfrm>
            <a:off x="3071802" y="2143116"/>
            <a:ext cx="3000396" cy="1104903"/>
          </a:xfrm>
          <a:prstGeom prst="rect">
            <a:avLst/>
          </a:prstGeom>
          <a:solidFill>
            <a:srgbClr val="FFFFFF">
              <a:alpha val="0"/>
            </a:srgbClr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Направление организации инклюзивного образования по </a:t>
            </a:r>
            <a:r>
              <a:rPr kumimoji="0" lang="ru-RU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школе-сад</a:t>
            </a:r>
            <a:endParaRPr kumimoji="0" lang="ru-RU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33" name="Text Box 9"/>
          <p:cNvSpPr txBox="1">
            <a:spLocks noChangeArrowheads="1"/>
          </p:cNvSpPr>
          <p:nvPr/>
        </p:nvSpPr>
        <p:spPr bwMode="auto">
          <a:xfrm>
            <a:off x="857224" y="1214422"/>
            <a:ext cx="1800226" cy="795339"/>
          </a:xfrm>
          <a:prstGeom prst="rect">
            <a:avLst/>
          </a:prstGeom>
          <a:solidFill>
            <a:srgbClr val="FFFFFF">
              <a:alpha val="0"/>
            </a:srgbClr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Дети с ОВЗ, обучающиеся на дому</a:t>
            </a:r>
          </a:p>
        </p:txBody>
      </p:sp>
      <p:sp>
        <p:nvSpPr>
          <p:cNvPr id="1034" name="Text Box 10"/>
          <p:cNvSpPr txBox="1">
            <a:spLocks noChangeArrowheads="1"/>
          </p:cNvSpPr>
          <p:nvPr/>
        </p:nvSpPr>
        <p:spPr bwMode="auto">
          <a:xfrm>
            <a:off x="6429388" y="2786058"/>
            <a:ext cx="2286016" cy="1071570"/>
          </a:xfrm>
          <a:prstGeom prst="rect">
            <a:avLst/>
          </a:prstGeom>
          <a:solidFill>
            <a:srgbClr val="FFFFFF">
              <a:alpha val="0"/>
            </a:srgbClr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Общеобразовательные классы с включением детей с ОВЗ, в том числе детей-инвалидов</a:t>
            </a:r>
          </a:p>
        </p:txBody>
      </p:sp>
      <p:sp>
        <p:nvSpPr>
          <p:cNvPr id="1035" name="Text Box 11"/>
          <p:cNvSpPr txBox="1">
            <a:spLocks noChangeArrowheads="1"/>
          </p:cNvSpPr>
          <p:nvPr/>
        </p:nvSpPr>
        <p:spPr bwMode="auto">
          <a:xfrm>
            <a:off x="1571604" y="4643446"/>
            <a:ext cx="6143668" cy="776290"/>
          </a:xfrm>
          <a:prstGeom prst="rect">
            <a:avLst/>
          </a:prstGeom>
          <a:solidFill>
            <a:srgbClr val="FFFFFF">
              <a:alpha val="0"/>
            </a:srgbClr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Психолого-педагогическое сопровождение</a:t>
            </a:r>
          </a:p>
        </p:txBody>
      </p:sp>
      <p:sp>
        <p:nvSpPr>
          <p:cNvPr id="1036" name="Text Box 12"/>
          <p:cNvSpPr txBox="1">
            <a:spLocks noChangeArrowheads="1"/>
          </p:cNvSpPr>
          <p:nvPr/>
        </p:nvSpPr>
        <p:spPr bwMode="auto">
          <a:xfrm>
            <a:off x="714348" y="2928934"/>
            <a:ext cx="2071702" cy="884239"/>
          </a:xfrm>
          <a:prstGeom prst="rect">
            <a:avLst/>
          </a:prstGeom>
          <a:solidFill>
            <a:srgbClr val="FFFFFF">
              <a:alpha val="0"/>
            </a:srgbClr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Группа, реализующая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АООП</a:t>
            </a:r>
          </a:p>
        </p:txBody>
      </p:sp>
      <p:sp>
        <p:nvSpPr>
          <p:cNvPr id="1037" name="Text Box 13"/>
          <p:cNvSpPr txBox="1">
            <a:spLocks noChangeArrowheads="1"/>
          </p:cNvSpPr>
          <p:nvPr/>
        </p:nvSpPr>
        <p:spPr bwMode="auto">
          <a:xfrm>
            <a:off x="6357950" y="1071546"/>
            <a:ext cx="2143140" cy="1085852"/>
          </a:xfrm>
          <a:prstGeom prst="rect">
            <a:avLst/>
          </a:prstGeom>
          <a:solidFill>
            <a:srgbClr val="FFFFFF">
              <a:alpha val="0"/>
            </a:srgbClr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Дети с ОВЗ, обучающиеся по индивидуальному учебному плану</a:t>
            </a:r>
          </a:p>
        </p:txBody>
      </p:sp>
      <p:sp>
        <p:nvSpPr>
          <p:cNvPr id="22" name="Прямоугольник 21"/>
          <p:cNvSpPr/>
          <p:nvPr/>
        </p:nvSpPr>
        <p:spPr>
          <a:xfrm>
            <a:off x="857224" y="285728"/>
            <a:ext cx="764386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На сегодняшний день модель инклюзивного образования, апробированная за истекший 2015-2016 учебный год в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школе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785786" y="214290"/>
            <a:ext cx="764386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solidFill>
                  <a:schemeClr val="accent2">
                    <a:lumMod val="75000"/>
                  </a:schemeClr>
                </a:solidFill>
                <a:latin typeface="Constantia" pitchFamily="18" charset="0"/>
              </a:rPr>
              <a:t>Нормативно-правовое обеспечение инклюзивного образования</a:t>
            </a:r>
            <a:endParaRPr lang="ru-RU" sz="3600" b="1" dirty="0">
              <a:solidFill>
                <a:schemeClr val="accent2">
                  <a:lumMod val="75000"/>
                </a:schemeClr>
              </a:solidFill>
              <a:latin typeface="Constantia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28596" y="1857364"/>
            <a:ext cx="835824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altLang="ru-RU" sz="3200" dirty="0" smtClean="0">
                <a:latin typeface="Constantia" pitchFamily="18" charset="0"/>
              </a:rPr>
              <a:t>1. </a:t>
            </a:r>
            <a:r>
              <a:rPr lang="ru-RU" altLang="ru-RU" sz="3200" dirty="0" smtClean="0">
                <a:solidFill>
                  <a:schemeClr val="accent3">
                    <a:lumMod val="50000"/>
                  </a:schemeClr>
                </a:solidFill>
                <a:latin typeface="Constantia" pitchFamily="18" charset="0"/>
                <a:hlinkClick r:id="rId2" action="ppaction://hlinkfile"/>
              </a:rPr>
              <a:t>Международные документы в области охраны прав детей.</a:t>
            </a:r>
            <a:endParaRPr lang="ru-RU" altLang="ru-RU" sz="3200" dirty="0" smtClean="0">
              <a:solidFill>
                <a:schemeClr val="accent3">
                  <a:lumMod val="50000"/>
                </a:schemeClr>
              </a:solidFill>
              <a:latin typeface="Constantia" pitchFamily="18" charset="0"/>
            </a:endParaRPr>
          </a:p>
          <a:p>
            <a:r>
              <a:rPr lang="ru-RU" altLang="ru-RU" sz="3200" dirty="0" smtClean="0">
                <a:solidFill>
                  <a:schemeClr val="accent3">
                    <a:lumMod val="50000"/>
                  </a:schemeClr>
                </a:solidFill>
                <a:latin typeface="Constantia" pitchFamily="18" charset="0"/>
              </a:rPr>
              <a:t>2. </a:t>
            </a:r>
            <a:r>
              <a:rPr lang="ru-RU" altLang="ru-RU" sz="3200" dirty="0" smtClean="0">
                <a:solidFill>
                  <a:schemeClr val="accent3">
                    <a:lumMod val="50000"/>
                  </a:schemeClr>
                </a:solidFill>
                <a:latin typeface="Constantia" pitchFamily="18" charset="0"/>
                <a:hlinkClick r:id="rId3" action="ppaction://hlinkfile"/>
              </a:rPr>
              <a:t>Законодательные акты Российской Федерации в сфере образования.</a:t>
            </a:r>
            <a:endParaRPr lang="ru-RU" altLang="ru-RU" sz="3200" dirty="0" smtClean="0">
              <a:solidFill>
                <a:schemeClr val="accent3">
                  <a:lumMod val="50000"/>
                </a:schemeClr>
              </a:solidFill>
              <a:latin typeface="Constantia" pitchFamily="18" charset="0"/>
            </a:endParaRPr>
          </a:p>
          <a:p>
            <a:r>
              <a:rPr lang="ru-RU" altLang="ru-RU" sz="3200" dirty="0" smtClean="0">
                <a:solidFill>
                  <a:schemeClr val="accent3">
                    <a:lumMod val="50000"/>
                  </a:schemeClr>
                </a:solidFill>
                <a:latin typeface="Constantia" pitchFamily="18" charset="0"/>
              </a:rPr>
              <a:t>3</a:t>
            </a:r>
            <a:r>
              <a:rPr lang="ru-RU" altLang="ru-RU" sz="3200" dirty="0" smtClean="0">
                <a:solidFill>
                  <a:schemeClr val="accent3">
                    <a:lumMod val="50000"/>
                  </a:schemeClr>
                </a:solidFill>
                <a:latin typeface="Constantia" pitchFamily="18" charset="0"/>
                <a:hlinkClick r:id="rId4" action="ppaction://hlinkfile"/>
              </a:rPr>
              <a:t>. Законодательные акты регионального, муниципального  уровня, и уровня образовательного учреждения</a:t>
            </a:r>
            <a:endParaRPr lang="ru-RU" altLang="ru-RU" sz="3200" dirty="0" smtClean="0">
              <a:solidFill>
                <a:schemeClr val="accent3">
                  <a:lumMod val="50000"/>
                </a:schemeClr>
              </a:solidFill>
              <a:latin typeface="Constantia" pitchFamily="18" charset="0"/>
            </a:endParaRPr>
          </a:p>
          <a:p>
            <a:r>
              <a:rPr lang="ru-RU" altLang="ru-RU" sz="3200" dirty="0" smtClean="0">
                <a:solidFill>
                  <a:schemeClr val="accent3">
                    <a:lumMod val="50000"/>
                  </a:schemeClr>
                </a:solidFill>
                <a:latin typeface="Constantia" pitchFamily="18" charset="0"/>
              </a:rPr>
              <a:t>4. </a:t>
            </a:r>
            <a:r>
              <a:rPr lang="ru-RU" altLang="ru-RU" sz="3200" dirty="0" smtClean="0">
                <a:solidFill>
                  <a:schemeClr val="accent3">
                    <a:lumMod val="50000"/>
                  </a:schemeClr>
                </a:solidFill>
                <a:latin typeface="Constantia" pitchFamily="18" charset="0"/>
                <a:hlinkClick r:id="rId5" action="ppaction://hlinkfile"/>
              </a:rPr>
              <a:t>Документальное сопровождение инклюзивного образования.</a:t>
            </a:r>
            <a:endParaRPr lang="ru-RU" altLang="ru-RU" sz="3200" dirty="0" smtClean="0">
              <a:solidFill>
                <a:schemeClr val="accent3">
                  <a:lumMod val="50000"/>
                </a:schemeClr>
              </a:solidFill>
              <a:latin typeface="Constant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Актуальность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 smtClean="0"/>
              <a:t>Рост численности нуждающихся в специальном образовании – общемировая тенденция, характерная и для России, в том числе и нас.</a:t>
            </a:r>
          </a:p>
          <a:p>
            <a:r>
              <a:rPr lang="ru-RU" dirty="0" smtClean="0"/>
              <a:t>Проблема роста количества детей с ОВЗ коснулась и нашей школы. Так за 2 года количество детей с ОВЗ в школе возросло с 5 до 11 человек. Наблюдается тенденция прироста детей с ОВЗ в начальной школе. (2014-2015 </a:t>
            </a:r>
            <a:r>
              <a:rPr lang="ru-RU" dirty="0" err="1" smtClean="0"/>
              <a:t>уч</a:t>
            </a:r>
            <a:r>
              <a:rPr lang="ru-RU" dirty="0" smtClean="0"/>
              <a:t> год – 5, 2015-2016 </a:t>
            </a:r>
            <a:r>
              <a:rPr lang="ru-RU" dirty="0" err="1" smtClean="0"/>
              <a:t>уч.год</a:t>
            </a:r>
            <a:r>
              <a:rPr lang="ru-RU" dirty="0" smtClean="0"/>
              <a:t> – 14, 2016-2017 </a:t>
            </a:r>
            <a:r>
              <a:rPr lang="ru-RU" dirty="0" err="1" smtClean="0"/>
              <a:t>учг</a:t>
            </a:r>
            <a:r>
              <a:rPr lang="ru-RU" smtClean="0"/>
              <a:t> год 11).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01752" y="285728"/>
            <a:ext cx="8503920" cy="6357982"/>
          </a:xfrm>
        </p:spPr>
        <p:txBody>
          <a:bodyPr>
            <a:normAutofit fontScale="92500" lnSpcReduction="20000"/>
          </a:bodyPr>
          <a:lstStyle/>
          <a:p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На закрепленной за школой территории зарегистрированы и проживают  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  <a:hlinkClick r:id="rId2" action="ppaction://hlinkfile"/>
              </a:rPr>
              <a:t>11 детей с ОВЗ 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в возрасте от 7 до  11  лет. </a:t>
            </a:r>
          </a:p>
          <a:p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   Родители детей с ОВЗ изъявили желание обучать их по месту жительства в МБОУ «</a:t>
            </a:r>
            <a:r>
              <a:rPr lang="ru-RU" dirty="0" err="1" smtClean="0">
                <a:solidFill>
                  <a:schemeClr val="accent1">
                    <a:lumMod val="75000"/>
                  </a:schemeClr>
                </a:solidFill>
              </a:rPr>
              <a:t>Намская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 школа-сад» МО «</a:t>
            </a:r>
            <a:r>
              <a:rPr lang="ru-RU" dirty="0" err="1" smtClean="0">
                <a:solidFill>
                  <a:schemeClr val="accent1">
                    <a:lumMod val="75000"/>
                  </a:schemeClr>
                </a:solidFill>
              </a:rPr>
              <a:t>Намский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 улус» РС(Я). По этой причине в 2016-2017 учебном году в состав контингента обучающихся входят:</a:t>
            </a:r>
          </a:p>
          <a:p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С задержкой психического развития </a:t>
            </a:r>
          </a:p>
          <a:p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(</a:t>
            </a:r>
            <a:r>
              <a:rPr lang="en-US" dirty="0" smtClean="0">
                <a:solidFill>
                  <a:schemeClr val="accent1">
                    <a:lumMod val="75000"/>
                  </a:schemeClr>
                </a:solidFill>
              </a:rPr>
              <a:t>VII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 вида обучения) – 2 детей</a:t>
            </a:r>
          </a:p>
          <a:p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(</a:t>
            </a:r>
            <a:r>
              <a:rPr lang="en-US" dirty="0" smtClean="0">
                <a:solidFill>
                  <a:schemeClr val="accent1">
                    <a:lumMod val="75000"/>
                  </a:schemeClr>
                </a:solidFill>
              </a:rPr>
              <a:t>VIII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 вида обучения) – 7 детей из них на домашнем обучении – 5 учеников</a:t>
            </a:r>
          </a:p>
          <a:p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(</a:t>
            </a:r>
            <a:r>
              <a:rPr lang="en-US" dirty="0" smtClean="0">
                <a:solidFill>
                  <a:schemeClr val="accent1">
                    <a:lumMod val="75000"/>
                  </a:schemeClr>
                </a:solidFill>
              </a:rPr>
              <a:t>II 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вида обучения) - 1 обучающийся на домашнем обучении </a:t>
            </a:r>
          </a:p>
          <a:p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1 обучающийся на домашнем обучении по общему заболеванию, обучается по общеобразовательной программе</a:t>
            </a:r>
          </a:p>
          <a:p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083320"/>
          </a:xfrm>
        </p:spPr>
        <p:txBody>
          <a:bodyPr>
            <a:normAutofit/>
          </a:bodyPr>
          <a:lstStyle/>
          <a:p>
            <a:r>
              <a:rPr lang="ru-RU" sz="3100" dirty="0" smtClean="0">
                <a:solidFill>
                  <a:srgbClr val="6600CC"/>
                </a:solidFill>
              </a:rPr>
              <a:t>В школе используются следующие формы организации учебного процесса: классно – урочная система, индивидуально-групповые занятия,  внеурочные виды деятельности. </a:t>
            </a:r>
            <a:br>
              <a:rPr lang="ru-RU" sz="3100" dirty="0" smtClean="0">
                <a:solidFill>
                  <a:srgbClr val="6600CC"/>
                </a:solidFill>
              </a:rPr>
            </a:br>
            <a:r>
              <a:rPr lang="ru-RU" sz="3100" dirty="0" smtClean="0">
                <a:solidFill>
                  <a:srgbClr val="6600CC"/>
                </a:solidFill>
              </a:rPr>
              <a:t>Организация учебного процесса ведется  в целях охраны жизни и здоровья учащихся. Обучение и воспитание несут коррекционно-развивающий характер, сопровождаются в течение учебного года </a:t>
            </a:r>
            <a:r>
              <a:rPr lang="ru-RU" sz="3100" dirty="0" smtClean="0">
                <a:solidFill>
                  <a:srgbClr val="6600CC"/>
                </a:solidFill>
                <a:hlinkClick r:id="rId2" action="ppaction://hlinkfile"/>
              </a:rPr>
              <a:t>работой </a:t>
            </a:r>
            <a:r>
              <a:rPr lang="ru-RU" sz="3100" dirty="0" err="1" smtClean="0">
                <a:solidFill>
                  <a:srgbClr val="6600CC"/>
                </a:solidFill>
                <a:hlinkClick r:id="rId2" action="ppaction://hlinkfile"/>
              </a:rPr>
              <a:t>ПМПк</a:t>
            </a:r>
            <a:r>
              <a:rPr lang="ru-RU" sz="3100" dirty="0" smtClean="0">
                <a:solidFill>
                  <a:srgbClr val="6600CC"/>
                </a:solidFill>
                <a:hlinkClick r:id="rId2" action="ppaction://hlinkfile"/>
              </a:rPr>
              <a:t>.</a:t>
            </a:r>
            <a:r>
              <a:rPr lang="ru-RU" sz="3100" dirty="0" smtClean="0">
                <a:solidFill>
                  <a:srgbClr val="6600CC"/>
                </a:solidFill>
              </a:rPr>
              <a:t/>
            </a:r>
            <a:br>
              <a:rPr lang="ru-RU" sz="3100" dirty="0" smtClean="0">
                <a:solidFill>
                  <a:srgbClr val="6600CC"/>
                </a:solidFill>
              </a:rPr>
            </a:br>
            <a:r>
              <a:rPr lang="ru-RU" sz="3100" dirty="0" smtClean="0">
                <a:solidFill>
                  <a:srgbClr val="6600CC"/>
                </a:solidFill>
              </a:rPr>
              <a:t> На уроках применяются  </a:t>
            </a:r>
            <a:r>
              <a:rPr lang="ru-RU" sz="3100" dirty="0" err="1" smtClean="0">
                <a:solidFill>
                  <a:srgbClr val="6600CC"/>
                </a:solidFill>
              </a:rPr>
              <a:t>здоровьесберегающие</a:t>
            </a:r>
            <a:r>
              <a:rPr lang="ru-RU" sz="3100" dirty="0" smtClean="0">
                <a:solidFill>
                  <a:srgbClr val="6600CC"/>
                </a:solidFill>
              </a:rPr>
              <a:t> технологии.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tx2">
                    <a:lumMod val="50000"/>
                  </a:schemeClr>
                </a:solidFill>
              </a:rPr>
              <a:t>Кадровое обеспечение</a:t>
            </a:r>
            <a:endParaRPr lang="ru-RU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В школе на 1 сентября 2016 года преподают  7 человек, работающие с данной категорией детей. Среди них 5 педагогов, 2 специалистов имеющих специальное образование для работы с детьми с ОВЗ – </a:t>
            </a:r>
            <a:r>
              <a:rPr lang="ru-RU" dirty="0" err="1" smtClean="0">
                <a:solidFill>
                  <a:schemeClr val="tx2">
                    <a:lumMod val="75000"/>
                  </a:schemeClr>
                </a:solidFill>
              </a:rPr>
              <a:t>олигофренопедагог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, также с целью обеспечения освоения детьми с ОВЗ ООП НОО, коррекции недостатков психического развития</a:t>
            </a:r>
            <a:r>
              <a:rPr lang="en-US" dirty="0" smtClean="0">
                <a:solidFill>
                  <a:schemeClr val="tx2">
                    <a:lumMod val="75000"/>
                  </a:schemeClr>
                </a:solidFill>
              </a:rPr>
              <a:t>  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в школе работает 1 педагог-психолог. 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92867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sz="3200" dirty="0" smtClean="0">
                <a:solidFill>
                  <a:schemeClr val="accent4">
                    <a:lumMod val="50000"/>
                  </a:schemeClr>
                </a:solidFill>
              </a:rPr>
              <a:t>Администрация обеспечивает возможность прохождения курсовой подготовки и переподготовки учителей по вопросам специального образования.</a:t>
            </a:r>
            <a:r>
              <a:rPr lang="ru-RU" sz="3200" dirty="0" smtClean="0"/>
              <a:t/>
            </a:r>
            <a:br>
              <a:rPr lang="ru-RU" sz="3200" dirty="0" smtClean="0"/>
            </a:b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285992"/>
            <a:ext cx="8229600" cy="3840171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ru-RU" sz="2800" dirty="0" smtClean="0">
                <a:solidFill>
                  <a:schemeClr val="accent4">
                    <a:lumMod val="75000"/>
                  </a:schemeClr>
                </a:solidFill>
              </a:rPr>
              <a:t>Переподготовку прошли трое специалистов:</a:t>
            </a:r>
          </a:p>
          <a:p>
            <a:pPr marL="514350" indent="-514350">
              <a:buAutoNum type="arabicPeriod"/>
            </a:pPr>
            <a:r>
              <a:rPr lang="ru-RU" sz="2800" dirty="0" smtClean="0">
                <a:solidFill>
                  <a:schemeClr val="accent4">
                    <a:lumMod val="75000"/>
                  </a:schemeClr>
                </a:solidFill>
              </a:rPr>
              <a:t>Замятина Л.К – зам </a:t>
            </a:r>
            <a:r>
              <a:rPr lang="ru-RU" sz="2800" dirty="0" err="1" smtClean="0">
                <a:solidFill>
                  <a:schemeClr val="accent4">
                    <a:lumMod val="75000"/>
                  </a:schemeClr>
                </a:solidFill>
              </a:rPr>
              <a:t>дир</a:t>
            </a:r>
            <a:r>
              <a:rPr lang="ru-RU" sz="2800" dirty="0" smtClean="0">
                <a:solidFill>
                  <a:schemeClr val="accent4">
                    <a:lumMod val="75000"/>
                  </a:schemeClr>
                </a:solidFill>
              </a:rPr>
              <a:t> по УВР. Переподготовка: </a:t>
            </a:r>
            <a:r>
              <a:rPr lang="ru-RU" sz="2800" dirty="0" err="1" smtClean="0">
                <a:solidFill>
                  <a:schemeClr val="accent4">
                    <a:lumMod val="75000"/>
                  </a:schemeClr>
                </a:solidFill>
              </a:rPr>
              <a:t>олигофренопедагог-дефектолог</a:t>
            </a:r>
            <a:r>
              <a:rPr lang="ru-RU" sz="2800" dirty="0" smtClean="0">
                <a:solidFill>
                  <a:schemeClr val="accent4">
                    <a:lumMod val="75000"/>
                  </a:schemeClr>
                </a:solidFill>
              </a:rPr>
              <a:t>. СВФУ </a:t>
            </a:r>
          </a:p>
          <a:p>
            <a:pPr marL="514350" indent="-514350">
              <a:buAutoNum type="arabicPeriod"/>
            </a:pPr>
            <a:r>
              <a:rPr lang="ru-RU" sz="2800" dirty="0" smtClean="0">
                <a:solidFill>
                  <a:schemeClr val="accent4">
                    <a:lumMod val="75000"/>
                  </a:schemeClr>
                </a:solidFill>
              </a:rPr>
              <a:t>Христофорова М.П. - педагог-психолог. Переподготовка: логопед, психолого-педагогическое сопровождение детей с ЗРР. АДПО. г.Курган.</a:t>
            </a:r>
          </a:p>
          <a:p>
            <a:pPr marL="514350" indent="-514350">
              <a:buAutoNum type="arabicPeriod"/>
            </a:pPr>
            <a:r>
              <a:rPr lang="ru-RU" sz="2800" dirty="0" err="1" smtClean="0">
                <a:solidFill>
                  <a:schemeClr val="accent4">
                    <a:lumMod val="75000"/>
                  </a:schemeClr>
                </a:solidFill>
              </a:rPr>
              <a:t>Канаева</a:t>
            </a:r>
            <a:r>
              <a:rPr lang="ru-RU" sz="2800" dirty="0" smtClean="0">
                <a:solidFill>
                  <a:schemeClr val="accent4">
                    <a:lumMod val="75000"/>
                  </a:schemeClr>
                </a:solidFill>
              </a:rPr>
              <a:t> А.А – воспитатель. Переподготовка: </a:t>
            </a:r>
            <a:r>
              <a:rPr lang="ru-RU" sz="2800" dirty="0" err="1" smtClean="0">
                <a:solidFill>
                  <a:schemeClr val="accent4">
                    <a:lumMod val="75000"/>
                  </a:schemeClr>
                </a:solidFill>
              </a:rPr>
              <a:t>олигофренопедагог</a:t>
            </a:r>
            <a:r>
              <a:rPr lang="ru-RU" sz="2800" dirty="0" smtClean="0">
                <a:solidFill>
                  <a:schemeClr val="accent4">
                    <a:lumMod val="75000"/>
                  </a:schemeClr>
                </a:solidFill>
              </a:rPr>
              <a:t>- дефектолог. СВФУ </a:t>
            </a:r>
          </a:p>
          <a:p>
            <a:pPr marL="514350" indent="-514350" algn="just">
              <a:buNone/>
            </a:pPr>
            <a:r>
              <a:rPr lang="ru-RU" sz="2800" dirty="0" smtClean="0">
                <a:solidFill>
                  <a:schemeClr val="accent4">
                    <a:lumMod val="75000"/>
                  </a:schemeClr>
                </a:solidFill>
              </a:rPr>
              <a:t>Курсовую подготовку прошли все 7 педагогов.</a:t>
            </a:r>
            <a:endParaRPr lang="ru-RU" sz="2800" dirty="0">
              <a:solidFill>
                <a:schemeClr val="accent4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08"/>
          </a:xfrm>
        </p:spPr>
        <p:txBody>
          <a:bodyPr>
            <a:normAutofit/>
          </a:bodyPr>
          <a:lstStyle/>
          <a:p>
            <a:r>
              <a:rPr lang="ru-RU" sz="4000" dirty="0" smtClean="0">
                <a:solidFill>
                  <a:schemeClr val="accent5">
                    <a:lumMod val="50000"/>
                  </a:schemeClr>
                </a:solidFill>
              </a:rPr>
              <a:t>Учебно-методический комплект.</a:t>
            </a:r>
            <a:endParaRPr lang="ru-RU" sz="400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71546"/>
            <a:ext cx="8229600" cy="5429288"/>
          </a:xfrm>
        </p:spPr>
        <p:txBody>
          <a:bodyPr>
            <a:normAutofit/>
          </a:bodyPr>
          <a:lstStyle/>
          <a:p>
            <a:r>
              <a:rPr lang="ru-RU" sz="3400" dirty="0" smtClean="0">
                <a:solidFill>
                  <a:schemeClr val="accent4">
                    <a:lumMod val="75000"/>
                  </a:schemeClr>
                </a:solidFill>
              </a:rPr>
              <a:t>Школа достаточно укомплектована </a:t>
            </a:r>
            <a:r>
              <a:rPr lang="ru-RU" sz="3400" dirty="0" smtClean="0">
                <a:solidFill>
                  <a:schemeClr val="accent4">
                    <a:lumMod val="75000"/>
                  </a:schemeClr>
                </a:solidFill>
                <a:hlinkClick r:id="rId2" action="ppaction://hlinkfile"/>
              </a:rPr>
              <a:t>учебниками</a:t>
            </a:r>
            <a:r>
              <a:rPr lang="ru-RU" sz="3400" dirty="0" smtClean="0">
                <a:solidFill>
                  <a:schemeClr val="accent4">
                    <a:lumMod val="75000"/>
                  </a:schemeClr>
                </a:solidFill>
              </a:rPr>
              <a:t> для обучения детей с ОВЗ. </a:t>
            </a:r>
          </a:p>
          <a:p>
            <a:r>
              <a:rPr lang="ru-RU" sz="3400" dirty="0" smtClean="0">
                <a:solidFill>
                  <a:schemeClr val="accent4">
                    <a:lumMod val="75000"/>
                  </a:schemeClr>
                </a:solidFill>
              </a:rPr>
              <a:t>С целью поиска путей и средств исправления недостатков общего, речевого, физического развития и нравственного воспитания детей в процессе овладения каждым учебным предметом подписаны на </a:t>
            </a:r>
            <a:r>
              <a:rPr lang="ru-RU" sz="3400" dirty="0" smtClean="0">
                <a:solidFill>
                  <a:schemeClr val="accent4">
                    <a:lumMod val="75000"/>
                  </a:schemeClr>
                </a:solidFill>
              </a:rPr>
              <a:t>перв</a:t>
            </a:r>
            <a:r>
              <a:rPr lang="ru-RU" sz="3400" dirty="0" smtClean="0">
                <a:solidFill>
                  <a:schemeClr val="accent4">
                    <a:lumMod val="75000"/>
                  </a:schemeClr>
                </a:solidFill>
              </a:rPr>
              <a:t>ое </a:t>
            </a:r>
            <a:r>
              <a:rPr lang="ru-RU" sz="3400" dirty="0" smtClean="0">
                <a:solidFill>
                  <a:schemeClr val="accent4">
                    <a:lumMod val="75000"/>
                  </a:schemeClr>
                </a:solidFill>
              </a:rPr>
              <a:t>полугодие 2017 года на периодическое издание по коррекционной работе.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2547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C00000"/>
                </a:solidFill>
              </a:rPr>
              <a:t>АООП НОО по СФГОС 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14422"/>
            <a:ext cx="8229600" cy="5214974"/>
          </a:xfrm>
        </p:spPr>
        <p:txBody>
          <a:bodyPr>
            <a:normAutofit fontScale="85000" lnSpcReduction="20000"/>
          </a:bodyPr>
          <a:lstStyle/>
          <a:p>
            <a:pPr algn="just">
              <a:buNone/>
            </a:pPr>
            <a:r>
              <a:rPr lang="ru-RU" dirty="0" smtClean="0">
                <a:solidFill>
                  <a:schemeClr val="accent6">
                    <a:lumMod val="50000"/>
                  </a:schemeClr>
                </a:solidFill>
              </a:rPr>
              <a:t>    В </a:t>
            </a:r>
            <a:r>
              <a:rPr lang="ru-RU" dirty="0" smtClean="0">
                <a:solidFill>
                  <a:schemeClr val="accent6">
                    <a:lumMod val="50000"/>
                  </a:schemeClr>
                </a:solidFill>
              </a:rPr>
              <a:t>обучении детей используется программа, максимально адаптированная к условиям школы и возможностям учащихся </a:t>
            </a:r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hlinkClick r:id="rId2" action="ppaction://hlinkfile"/>
              </a:rPr>
              <a:t>(АООП НОО по СФГОС). </a:t>
            </a:r>
            <a:r>
              <a:rPr lang="ru-RU" dirty="0" smtClean="0">
                <a:solidFill>
                  <a:schemeClr val="accent6">
                    <a:lumMod val="50000"/>
                  </a:schemeClr>
                </a:solidFill>
              </a:rPr>
              <a:t>Программа учитывает особенности познавательной деятельности  каждого обучающегося с ОВЗ. Она направлена на разностороннее развитие личности учащихся, способствует их умственному развитию, обеспечивают гражданское, нравственное, трудовое, эстетическое и физическое воспитание. Программа содержит материал, помогающий учащимся достичь того уровня знаний и умений, трудовых навыков, который необходим им для социальной адаптации. </a:t>
            </a:r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hlinkClick r:id="rId3" action="ppaction://hlinkpres?slideindex=1&amp;slidetitle="/>
              </a:rPr>
              <a:t>(СФГОС и ФГОС - сравнение), </a:t>
            </a:r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hlinkClick r:id="rId4" action="ppaction://hlinkfile"/>
              </a:rPr>
              <a:t>(пример АООП по СФГОС)</a:t>
            </a:r>
            <a:endParaRPr lang="ru-RU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5756168"/>
          </a:xfrm>
        </p:spPr>
        <p:txBody>
          <a:bodyPr>
            <a:normAutofit fontScale="62500" lnSpcReduction="20000"/>
          </a:bodyPr>
          <a:lstStyle/>
          <a:p>
            <a:pPr algn="ctr">
              <a:buNone/>
            </a:pPr>
            <a:r>
              <a:rPr lang="ru-RU" sz="3800" u="sng" dirty="0" smtClean="0">
                <a:solidFill>
                  <a:srgbClr val="C00000"/>
                </a:solidFill>
              </a:rPr>
              <a:t>Характеристика режима образовательного процесса для детей с ОВЗ (обучающихся инклюзивно в классах)</a:t>
            </a:r>
          </a:p>
          <a:p>
            <a:pPr algn="ctr">
              <a:buNone/>
            </a:pPr>
            <a:endParaRPr lang="ru-RU" sz="3800" dirty="0" smtClean="0">
              <a:solidFill>
                <a:srgbClr val="CC0066"/>
              </a:solidFill>
            </a:endParaRPr>
          </a:p>
          <a:p>
            <a:r>
              <a:rPr lang="ru-RU" dirty="0" smtClean="0">
                <a:solidFill>
                  <a:srgbClr val="CC0066"/>
                </a:solidFill>
              </a:rPr>
              <a:t>Режим работы школы – </a:t>
            </a:r>
            <a:r>
              <a:rPr lang="sah-RU" dirty="0" smtClean="0">
                <a:solidFill>
                  <a:srgbClr val="CC0066"/>
                </a:solidFill>
              </a:rPr>
              <a:t>1 класс обучается </a:t>
            </a:r>
            <a:r>
              <a:rPr lang="ru-RU" dirty="0" smtClean="0">
                <a:solidFill>
                  <a:srgbClr val="CC0066"/>
                </a:solidFill>
              </a:rPr>
              <a:t>по пятидневной неделе, 2-4 классы 6 дней в неделе. Начало занятий в 9 ч.00 мин</a:t>
            </a:r>
          </a:p>
          <a:p>
            <a:r>
              <a:rPr lang="ru-RU" dirty="0" smtClean="0">
                <a:solidFill>
                  <a:srgbClr val="CC0066"/>
                </a:solidFill>
              </a:rPr>
              <a:t>Продолжительность урока - 1 -е классы – 35/45 мин., 2-4 классы – 45 мин</a:t>
            </a:r>
            <a:r>
              <a:rPr lang="sah-RU" dirty="0" smtClean="0">
                <a:solidFill>
                  <a:srgbClr val="CC0066"/>
                </a:solidFill>
              </a:rPr>
              <a:t>.</a:t>
            </a:r>
            <a:endParaRPr lang="ru-RU" dirty="0" smtClean="0">
              <a:solidFill>
                <a:srgbClr val="CC0066"/>
              </a:solidFill>
            </a:endParaRPr>
          </a:p>
          <a:p>
            <a:r>
              <a:rPr lang="ru-RU" dirty="0" smtClean="0">
                <a:solidFill>
                  <a:srgbClr val="CC0066"/>
                </a:solidFill>
              </a:rPr>
              <a:t>Продолжительность перемен от 10-20 мин.</a:t>
            </a:r>
          </a:p>
          <a:p>
            <a:r>
              <a:rPr lang="ru-RU" dirty="0" smtClean="0">
                <a:solidFill>
                  <a:srgbClr val="CC0066"/>
                </a:solidFill>
              </a:rPr>
              <a:t>Продолжительность учебного года: 1 класс – 33 учебные недели, 2-4 классы – 34 учебные недели.</a:t>
            </a:r>
          </a:p>
          <a:p>
            <a:r>
              <a:rPr lang="ru-RU" dirty="0" smtClean="0">
                <a:solidFill>
                  <a:srgbClr val="CC0066"/>
                </a:solidFill>
              </a:rPr>
              <a:t>Начало дополнительного образования  (ВУД) –   с 14.30 - 15.40</a:t>
            </a:r>
          </a:p>
          <a:p>
            <a:r>
              <a:rPr lang="ru-RU" dirty="0" smtClean="0">
                <a:solidFill>
                  <a:srgbClr val="CC0066"/>
                </a:solidFill>
              </a:rPr>
              <a:t>На коррекционные (логопедические) индивидуальные и групповые занятия по расписанию отводятся часы  продолжительностью  30  минут</a:t>
            </a:r>
          </a:p>
          <a:p>
            <a:r>
              <a:rPr lang="ru-RU" dirty="0" smtClean="0">
                <a:solidFill>
                  <a:srgbClr val="CC0066"/>
                </a:solidFill>
              </a:rPr>
              <a:t>Форма образования: очная, индивидуальное обучение на дому.</a:t>
            </a:r>
          </a:p>
          <a:p>
            <a:r>
              <a:rPr lang="ru-RU" dirty="0" smtClean="0">
                <a:solidFill>
                  <a:srgbClr val="CC0066"/>
                </a:solidFill>
              </a:rPr>
              <a:t>Объем максимальной учебной нагрузки:</a:t>
            </a:r>
          </a:p>
          <a:p>
            <a:r>
              <a:rPr lang="ru-RU" dirty="0" smtClean="0">
                <a:solidFill>
                  <a:srgbClr val="CC0066"/>
                </a:solidFill>
              </a:rPr>
              <a:t>Начальная школа:	1 класс – 21 час в неделю,  2 - 4 </a:t>
            </a:r>
            <a:r>
              <a:rPr lang="ru-RU" dirty="0" err="1" smtClean="0">
                <a:solidFill>
                  <a:srgbClr val="CC0066"/>
                </a:solidFill>
              </a:rPr>
              <a:t>кл</a:t>
            </a:r>
            <a:r>
              <a:rPr lang="ru-RU" dirty="0" smtClean="0">
                <a:solidFill>
                  <a:srgbClr val="CC0066"/>
                </a:solidFill>
              </a:rPr>
              <a:t>.– 26 часов в неделю,  (обучение на дому) –  8 часов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500042"/>
            <a:ext cx="8229600" cy="6072230"/>
          </a:xfrm>
        </p:spPr>
        <p:txBody>
          <a:bodyPr>
            <a:normAutofit fontScale="92500" lnSpcReduction="10000"/>
          </a:bodyPr>
          <a:lstStyle/>
          <a:p>
            <a:r>
              <a:rPr lang="ru-RU" sz="4000" dirty="0" smtClean="0">
                <a:hlinkClick r:id="rId2" action="ppaction://hlinkfile"/>
              </a:rPr>
              <a:t>Расписание 2016-2017 </a:t>
            </a:r>
            <a:r>
              <a:rPr lang="ru-RU" sz="4000" dirty="0" err="1" smtClean="0">
                <a:hlinkClick r:id="rId2" action="ppaction://hlinkfile"/>
              </a:rPr>
              <a:t>уч.г</a:t>
            </a:r>
            <a:r>
              <a:rPr lang="ru-RU" sz="4000" dirty="0" smtClean="0">
                <a:hlinkClick r:id="rId2" action="ppaction://hlinkfile"/>
              </a:rPr>
              <a:t>. по школе</a:t>
            </a:r>
            <a:r>
              <a:rPr lang="ru-RU" sz="4000" dirty="0" smtClean="0">
                <a:hlinkClick r:id="rId3" action="ppaction://hlinkfile"/>
              </a:rPr>
              <a:t>.</a:t>
            </a:r>
            <a:endParaRPr lang="ru-RU" sz="4000" dirty="0" smtClean="0"/>
          </a:p>
          <a:p>
            <a:r>
              <a:rPr lang="ru-RU" sz="4000" dirty="0" smtClean="0">
                <a:hlinkClick r:id="rId4" action="ppaction://hlinkfile"/>
              </a:rPr>
              <a:t>Индивидуальные учебные планы</a:t>
            </a:r>
            <a:endParaRPr lang="ru-RU" sz="4000" dirty="0" smtClean="0"/>
          </a:p>
          <a:p>
            <a:r>
              <a:rPr lang="ru-RU" sz="4000" dirty="0" smtClean="0">
                <a:hlinkClick r:id="rId5" action="ppaction://hlinkfile"/>
              </a:rPr>
              <a:t>Коррекционно-развивающие занятия</a:t>
            </a:r>
            <a:endParaRPr lang="ru-RU" sz="4000" dirty="0" smtClean="0"/>
          </a:p>
          <a:p>
            <a:r>
              <a:rPr lang="ru-RU" sz="4000" dirty="0" smtClean="0">
                <a:hlinkClick r:id="rId6" action="ppaction://hlinkfile"/>
              </a:rPr>
              <a:t>План логопедического часа</a:t>
            </a:r>
            <a:endParaRPr lang="ru-RU" sz="4000" dirty="0" smtClean="0"/>
          </a:p>
          <a:p>
            <a:r>
              <a:rPr lang="ru-RU" sz="4000" dirty="0" smtClean="0">
                <a:hlinkClick r:id="rId5" action="ppaction://hlinkfile"/>
              </a:rPr>
              <a:t>Программа коррекционной работы</a:t>
            </a:r>
            <a:endParaRPr lang="ru-RU" sz="4000" dirty="0" smtClean="0"/>
          </a:p>
          <a:p>
            <a:r>
              <a:rPr lang="ru-RU" sz="4000" dirty="0" smtClean="0">
                <a:hlinkClick r:id="rId7" action="ppaction://hlinkfile"/>
              </a:rPr>
              <a:t>Развитие речи для детей с ОВЗ</a:t>
            </a:r>
            <a:endParaRPr lang="ru-RU" sz="4000" dirty="0" smtClean="0"/>
          </a:p>
          <a:p>
            <a:r>
              <a:rPr lang="ru-RU" sz="4000" dirty="0" smtClean="0">
                <a:hlinkClick r:id="rId8" action="ppaction://hlinkfile"/>
              </a:rPr>
              <a:t>Комплексная программа сопровождения детей с ОВЗ, детей инвалидов</a:t>
            </a:r>
            <a:r>
              <a:rPr lang="ru-RU" sz="4000" dirty="0" smtClean="0">
                <a:hlinkClick r:id="rId8" action="ppaction://hlinkfile"/>
              </a:rPr>
              <a:t>.</a:t>
            </a:r>
            <a:endParaRPr lang="ru-RU" sz="4000" dirty="0" smtClean="0"/>
          </a:p>
          <a:p>
            <a:r>
              <a:rPr lang="ru-RU" sz="4000" dirty="0" smtClean="0">
                <a:hlinkClick r:id="rId9" action="ppaction://hlinkfile"/>
              </a:rPr>
              <a:t>План педагога-психолога</a:t>
            </a:r>
            <a:endParaRPr lang="ru-RU" sz="4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36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428604"/>
            <a:ext cx="8643998" cy="5697559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ru-RU" sz="20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 ходе реализации программы коррекционной работы: </a:t>
            </a:r>
            <a:endParaRPr lang="ru-RU" sz="2000" b="1" dirty="0" smtClean="0">
              <a:solidFill>
                <a:schemeClr val="accent4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2000" dirty="0" smtClean="0">
              <a:solidFill>
                <a:schemeClr val="accent4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>
              <a:buNone/>
            </a:pPr>
            <a:r>
              <a:rPr lang="ru-RU" sz="2000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Будет обеспечена устойчивая положительная динамика индивидуального развития детей с особыми образовательными потребностями, отражающая каждую группу результатов: </a:t>
            </a:r>
          </a:p>
          <a:p>
            <a:pPr>
              <a:buNone/>
            </a:pPr>
            <a:r>
              <a:rPr lang="ru-RU" sz="2000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  <a:sym typeface="Symbol"/>
              </a:rPr>
              <a:t></a:t>
            </a:r>
            <a:r>
              <a:rPr lang="ru-RU" sz="2000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личностные результаты – индивидуальное продвижение обучающегося в личностном развитии (расширение круга социальных контактов, стремление к собственной результативности и др.); </a:t>
            </a:r>
          </a:p>
          <a:p>
            <a:pPr>
              <a:buNone/>
            </a:pPr>
            <a:r>
              <a:rPr lang="ru-RU" sz="2000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  <a:sym typeface="Symbol"/>
              </a:rPr>
              <a:t></a:t>
            </a:r>
            <a:r>
              <a:rPr lang="ru-RU" sz="2000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предметные результаты – овладение содержанием ООП НОО (конкретных предметных областей; подпрограмм) с учетом индивидуальных возможностей разных категорий детей с ОВЗ; </a:t>
            </a:r>
          </a:p>
          <a:p>
            <a:pPr>
              <a:buNone/>
            </a:pPr>
            <a:r>
              <a:rPr lang="ru-RU" sz="2000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  <a:sym typeface="Symbol"/>
              </a:rPr>
              <a:t></a:t>
            </a:r>
            <a:r>
              <a:rPr lang="ru-RU" sz="2000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метапредметные</a:t>
            </a:r>
            <a:r>
              <a:rPr lang="ru-RU" sz="2000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результаты – овладение </a:t>
            </a:r>
            <a:r>
              <a:rPr lang="ru-RU" sz="2000" dirty="0" err="1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общеучебными</a:t>
            </a:r>
            <a:r>
              <a:rPr lang="ru-RU" sz="2000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умениями с учетом индивидуальных возможностей; освоение умственных действий, направленных на анализ и управление своей деятельностью; </a:t>
            </a:r>
            <a:r>
              <a:rPr lang="ru-RU" sz="2000" dirty="0" err="1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сформированность</a:t>
            </a:r>
            <a:r>
              <a:rPr lang="ru-RU" sz="2000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коммуникативных действий, направленных на сотрудничество и конструктивное общение и т. </a:t>
            </a:r>
            <a:r>
              <a:rPr lang="ru-RU" sz="2000" dirty="0" err="1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</a:t>
            </a:r>
            <a:endParaRPr lang="ru-RU" sz="2000" dirty="0">
              <a:solidFill>
                <a:schemeClr val="accent4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274638"/>
            <a:ext cx="8572560" cy="511156"/>
          </a:xfrm>
        </p:spPr>
        <p:txBody>
          <a:bodyPr>
            <a:no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Проблемы осуществления инклюзивного образования</a:t>
            </a:r>
            <a:endParaRPr lang="ru-RU" sz="2400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785794"/>
            <a:ext cx="8501122" cy="5786478"/>
          </a:xfrm>
        </p:spPr>
        <p:txBody>
          <a:bodyPr>
            <a:normAutofit fontScale="40000" lnSpcReduction="20000"/>
          </a:bodyPr>
          <a:lstStyle/>
          <a:p>
            <a:pPr>
              <a:lnSpc>
                <a:spcPct val="107000"/>
              </a:lnSpc>
              <a:spcBef>
                <a:spcPts val="0"/>
              </a:spcBef>
              <a:buFontTx/>
              <a:buChar char="-"/>
              <a:defRPr/>
            </a:pPr>
            <a:r>
              <a:rPr lang="ru-RU" sz="6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необходимость специальных оборудований, технических средств </a:t>
            </a:r>
            <a:r>
              <a:rPr lang="ru-RU" sz="6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 ремонт кабинетов индивидуальной работы с учащимися</a:t>
            </a:r>
            <a:r>
              <a:rPr lang="ru-RU" sz="6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;</a:t>
            </a:r>
            <a:endParaRPr lang="ru-RU" sz="6000" dirty="0" smtClean="0">
              <a:solidFill>
                <a:srgbClr val="C00000"/>
              </a:solidFill>
              <a:latin typeface="Times New Roman" pitchFamily="18" charset="0"/>
              <a:ea typeface="Calibri" panose="020F0502020204030204" pitchFamily="34" charset="0"/>
              <a:cs typeface="Times New Roman" pitchFamily="18" charset="0"/>
            </a:endParaRPr>
          </a:p>
          <a:p>
            <a:pPr>
              <a:lnSpc>
                <a:spcPct val="107000"/>
              </a:lnSpc>
              <a:spcBef>
                <a:spcPts val="0"/>
              </a:spcBef>
              <a:buFontTx/>
              <a:buChar char="-"/>
              <a:defRPr/>
            </a:pPr>
            <a:r>
              <a:rPr lang="ru-RU" sz="6000" dirty="0" smtClean="0">
                <a:solidFill>
                  <a:srgbClr val="C00000"/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отсутствие медицинского сопровождения образовательного процесса; </a:t>
            </a:r>
          </a:p>
          <a:p>
            <a:pPr>
              <a:lnSpc>
                <a:spcPct val="107000"/>
              </a:lnSpc>
              <a:spcBef>
                <a:spcPts val="0"/>
              </a:spcBef>
              <a:buFontTx/>
              <a:buChar char="-"/>
              <a:defRPr/>
            </a:pPr>
            <a:r>
              <a:rPr lang="ru-RU" sz="6000" dirty="0" smtClean="0">
                <a:solidFill>
                  <a:srgbClr val="C00000"/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проблема подготовки педагогов к работе с детьми с ОВЗ; </a:t>
            </a:r>
          </a:p>
          <a:p>
            <a:pPr>
              <a:lnSpc>
                <a:spcPct val="107000"/>
              </a:lnSpc>
              <a:spcBef>
                <a:spcPts val="0"/>
              </a:spcBef>
              <a:buFontTx/>
              <a:buChar char="-"/>
              <a:defRPr/>
            </a:pPr>
            <a:r>
              <a:rPr lang="ru-RU" sz="6000" dirty="0" smtClean="0">
                <a:solidFill>
                  <a:srgbClr val="C00000"/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необходимость в каждом образовательном учреждении отдельной должности руководителя по инклюзивной работе;</a:t>
            </a:r>
          </a:p>
          <a:p>
            <a:pPr fontAlgn="auto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ru-RU" sz="6000" dirty="0" smtClean="0">
                <a:solidFill>
                  <a:srgbClr val="C00000"/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-  </a:t>
            </a:r>
            <a:r>
              <a:rPr lang="ru-RU" sz="6000" dirty="0" smtClean="0">
                <a:solidFill>
                  <a:srgbClr val="C00000"/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  другие </a:t>
            </a:r>
            <a:r>
              <a:rPr lang="ru-RU" sz="6000" dirty="0" smtClean="0">
                <a:solidFill>
                  <a:srgbClr val="C00000"/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(несвоевременное выявление детей с ОВЗ, разработка индивидуальных коррекционно-развивающих программ, проблема толерантного отношения к детям с ОВЗ в образовательной среде и др.).</a:t>
            </a:r>
          </a:p>
          <a:p>
            <a:pPr>
              <a:buNone/>
            </a:pPr>
            <a:r>
              <a:rPr lang="ru-RU" sz="6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6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необходимость введения </a:t>
            </a:r>
            <a:r>
              <a:rPr lang="ru-RU" sz="6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новых штатных должностей (</a:t>
            </a:r>
            <a:r>
              <a:rPr lang="ru-RU" sz="60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тьютор</a:t>
            </a:r>
            <a:r>
              <a:rPr lang="ru-RU" sz="6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по работе с детьми с ОВЗ, педагог-логопед, учитель-дефектолог)</a:t>
            </a:r>
          </a:p>
          <a:p>
            <a:pPr>
              <a:buNone/>
            </a:pPr>
            <a:r>
              <a:rPr lang="ru-RU" sz="6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-     </a:t>
            </a:r>
            <a:r>
              <a:rPr lang="ru-RU" sz="6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оплата дополнительных часов индивидуального обучения -  Курсовая подготовка и переподготовка </a:t>
            </a:r>
            <a:r>
              <a:rPr lang="ru-RU" sz="6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учителей.</a:t>
            </a:r>
            <a:endParaRPr lang="ru-RU" sz="60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285728"/>
            <a:ext cx="8643998" cy="1000132"/>
          </a:xfrm>
        </p:spPr>
        <p:txBody>
          <a:bodyPr>
            <a:normAutofit fontScale="90000"/>
          </a:bodyPr>
          <a:lstStyle/>
          <a:p>
            <a:pPr indent="449580">
              <a:lnSpc>
                <a:spcPct val="107000"/>
              </a:lnSpc>
              <a:spcBef>
                <a:spcPts val="0"/>
              </a:spcBef>
              <a:defRPr/>
            </a:pPr>
            <a:r>
              <a:rPr lang="ru-RU" sz="2700" b="1" dirty="0" smtClean="0">
                <a:solidFill>
                  <a:srgbClr val="FFC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Перспективы работы учреждений </a:t>
            </a:r>
            <a:br>
              <a:rPr lang="ru-RU" sz="2700" b="1" dirty="0" smtClean="0">
                <a:solidFill>
                  <a:srgbClr val="FFC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700" b="1" dirty="0" smtClean="0">
                <a:solidFill>
                  <a:srgbClr val="FFC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 созданию инклюзии:</a:t>
            </a:r>
            <a:r>
              <a:rPr lang="ru-RU" sz="3600" b="1" dirty="0" smtClean="0">
                <a:solidFill>
                  <a:srgbClr val="FFC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3600" b="1" dirty="0" smtClean="0">
                <a:solidFill>
                  <a:srgbClr val="FFC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36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1000108"/>
            <a:ext cx="8715436" cy="5572164"/>
          </a:xfrm>
        </p:spPr>
        <p:txBody>
          <a:bodyPr>
            <a:normAutofit fontScale="77500" lnSpcReduction="20000"/>
          </a:bodyPr>
          <a:lstStyle/>
          <a:p>
            <a:pPr indent="449580" fontAlgn="auto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ru-RU" sz="2000" b="1" dirty="0" smtClean="0">
              <a:solidFill>
                <a:srgbClr val="6600CC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Bef>
                <a:spcPts val="0"/>
              </a:spcBef>
              <a:buFontTx/>
              <a:buChar char="-"/>
              <a:defRPr/>
            </a:pPr>
            <a:r>
              <a:rPr lang="ru-RU" sz="4000" dirty="0" smtClean="0">
                <a:solidFill>
                  <a:srgbClr val="6600CC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создание комплексной модели деятельности специалистов различного профиля; </a:t>
            </a:r>
          </a:p>
          <a:p>
            <a:pPr>
              <a:lnSpc>
                <a:spcPct val="107000"/>
              </a:lnSpc>
              <a:spcBef>
                <a:spcPts val="0"/>
              </a:spcBef>
              <a:buFontTx/>
              <a:buChar char="-"/>
              <a:defRPr/>
            </a:pPr>
            <a:r>
              <a:rPr lang="ru-RU" sz="4000" dirty="0" smtClean="0">
                <a:solidFill>
                  <a:srgbClr val="6600CC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разработка </a:t>
            </a:r>
            <a:r>
              <a:rPr lang="ru-RU" sz="4000" dirty="0" err="1" smtClean="0">
                <a:solidFill>
                  <a:srgbClr val="6600CC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научно-программно-методического</a:t>
            </a:r>
            <a:r>
              <a:rPr lang="ru-RU" sz="4000" dirty="0" smtClean="0">
                <a:solidFill>
                  <a:srgbClr val="6600CC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обеспечения инклюзивного образования;</a:t>
            </a:r>
          </a:p>
          <a:p>
            <a:pPr fontAlgn="auto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ru-RU" sz="4000" dirty="0" smtClean="0">
                <a:solidFill>
                  <a:srgbClr val="6600CC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активное </a:t>
            </a:r>
            <a:r>
              <a:rPr lang="ru-RU" sz="4000" dirty="0" smtClean="0">
                <a:solidFill>
                  <a:srgbClr val="6600CC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использование возможности дистанционного образования; </a:t>
            </a:r>
          </a:p>
          <a:p>
            <a:pPr>
              <a:lnSpc>
                <a:spcPct val="107000"/>
              </a:lnSpc>
              <a:spcBef>
                <a:spcPts val="0"/>
              </a:spcBef>
              <a:buFontTx/>
              <a:buChar char="-"/>
              <a:defRPr/>
            </a:pPr>
            <a:r>
              <a:rPr lang="ru-RU" sz="4000" dirty="0" smtClean="0">
                <a:solidFill>
                  <a:srgbClr val="6600CC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обеспечение </a:t>
            </a:r>
            <a:r>
              <a:rPr lang="ru-RU" sz="4000" dirty="0" smtClean="0">
                <a:solidFill>
                  <a:srgbClr val="6600CC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межведомственного взаимодействия и социального партнерства; </a:t>
            </a:r>
          </a:p>
          <a:p>
            <a:pPr>
              <a:lnSpc>
                <a:spcPct val="107000"/>
              </a:lnSpc>
              <a:spcBef>
                <a:spcPts val="0"/>
              </a:spcBef>
              <a:buFontTx/>
              <a:buChar char="-"/>
              <a:defRPr/>
            </a:pPr>
            <a:r>
              <a:rPr lang="ru-RU" sz="4000" dirty="0" smtClean="0">
                <a:solidFill>
                  <a:srgbClr val="6600CC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создать преемственность с группами дошкольного образования</a:t>
            </a:r>
          </a:p>
          <a:p>
            <a:pPr fontAlgn="auto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ru-RU" sz="4000" dirty="0" smtClean="0">
                <a:solidFill>
                  <a:srgbClr val="6600CC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   </a:t>
            </a:r>
            <a:r>
              <a:rPr lang="ru-RU" sz="4000" dirty="0" smtClean="0">
                <a:solidFill>
                  <a:srgbClr val="6600CC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создание «</a:t>
            </a:r>
            <a:r>
              <a:rPr lang="ru-RU" sz="4000" dirty="0" err="1" smtClean="0">
                <a:solidFill>
                  <a:srgbClr val="6600CC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безбарьерной</a:t>
            </a:r>
            <a:r>
              <a:rPr lang="ru-RU" sz="4000" dirty="0" smtClean="0">
                <a:solidFill>
                  <a:srgbClr val="6600CC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 образовательной и социальной среды инклюзивного образования.</a:t>
            </a:r>
            <a:endParaRPr lang="ru-RU" sz="4000" dirty="0" smtClean="0">
              <a:solidFill>
                <a:srgbClr val="6600CC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502920" y="285728"/>
            <a:ext cx="8183880" cy="6000792"/>
          </a:xfrm>
        </p:spPr>
        <p:txBody>
          <a:bodyPr>
            <a:normAutofit fontScale="70000" lnSpcReduction="20000"/>
          </a:bodyPr>
          <a:lstStyle/>
          <a:p>
            <a:pPr algn="ctr">
              <a:buNone/>
            </a:pPr>
            <a:r>
              <a:rPr lang="ru-RU" sz="4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Небольшой совет</a:t>
            </a:r>
            <a:r>
              <a:rPr lang="ru-RU" sz="4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</a:t>
            </a:r>
          </a:p>
          <a:p>
            <a:pPr algn="ctr">
              <a:buNone/>
            </a:pPr>
            <a:endParaRPr lang="ru-RU" sz="4000" dirty="0" smtClean="0">
              <a:solidFill>
                <a:schemeClr val="accent4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4000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Самое </a:t>
            </a:r>
            <a:r>
              <a:rPr lang="ru-RU" sz="4000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главное, когда в общеобразовательную</a:t>
            </a:r>
          </a:p>
          <a:p>
            <a:pPr algn="ctr">
              <a:buNone/>
            </a:pPr>
            <a:r>
              <a:rPr lang="ru-RU" sz="4000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школу приходит ребенок с ОВЗ — </a:t>
            </a:r>
          </a:p>
          <a:p>
            <a:pPr algn="ctr">
              <a:buNone/>
            </a:pPr>
            <a:r>
              <a:rPr lang="ru-RU" sz="4000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создать общий настрой — и одноклассников, и </a:t>
            </a:r>
          </a:p>
          <a:p>
            <a:pPr algn="ctr">
              <a:buNone/>
            </a:pPr>
            <a:r>
              <a:rPr lang="ru-RU" sz="4000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учителей, и администрации школы. </a:t>
            </a:r>
          </a:p>
          <a:p>
            <a:pPr algn="ctr">
              <a:buNone/>
            </a:pPr>
            <a:r>
              <a:rPr lang="ru-RU" sz="4000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Если к ребенку относиться как к </a:t>
            </a:r>
          </a:p>
          <a:p>
            <a:pPr algn="ctr">
              <a:buNone/>
            </a:pPr>
            <a:r>
              <a:rPr lang="ru-RU" sz="4000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самому обычному школьнику (с некоторыми </a:t>
            </a:r>
          </a:p>
          <a:p>
            <a:pPr algn="ctr">
              <a:buNone/>
            </a:pPr>
            <a:r>
              <a:rPr lang="ru-RU" sz="4000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особыми потребностями), то такое отношение </a:t>
            </a:r>
          </a:p>
          <a:p>
            <a:pPr algn="ctr">
              <a:buNone/>
            </a:pPr>
            <a:r>
              <a:rPr lang="ru-RU" sz="4000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передается и учителям и одноклассникам ребенка. </a:t>
            </a:r>
          </a:p>
          <a:p>
            <a:pPr algn="ctr">
              <a:buNone/>
            </a:pPr>
            <a:r>
              <a:rPr lang="ru-RU" sz="4000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Тогда и дети будут оказывать посильную помощь, и </a:t>
            </a:r>
          </a:p>
          <a:p>
            <a:pPr algn="ctr">
              <a:buNone/>
            </a:pPr>
            <a:r>
              <a:rPr lang="ru-RU" sz="4000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ребенок будет себя ощущать более свободно, да и </a:t>
            </a:r>
          </a:p>
          <a:p>
            <a:pPr algn="ctr">
              <a:buNone/>
            </a:pPr>
            <a:r>
              <a:rPr lang="ru-RU" sz="4000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отношения одноклассников будут оставаться в </a:t>
            </a:r>
          </a:p>
          <a:p>
            <a:pPr algn="ctr">
              <a:buNone/>
            </a:pPr>
            <a:r>
              <a:rPr lang="ru-RU" sz="4000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порядке.</a:t>
            </a:r>
          </a:p>
          <a:p>
            <a:pPr algn="ctr"/>
            <a:endParaRPr lang="ru-RU" dirty="0">
              <a:solidFill>
                <a:schemeClr val="accent4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C00000"/>
                </a:solidFill>
              </a:rPr>
              <a:t>ЗАКЛЮЧЕНИЕ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1600200"/>
            <a:ext cx="8472518" cy="452596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dirty="0" smtClean="0">
                <a:solidFill>
                  <a:srgbClr val="00B050"/>
                </a:solidFill>
              </a:rPr>
              <a:t>    Нам хотелось бы, чтобы таких школ было как можно больше. Для ребенка-инвалида обучение в школе — способ вырваться из изоляции, доказать, что он такой же, как и все. А для «обычных» детей — возможность понять и изменить существующее мнение об инвалидах, научится не жалеть и унижать их, а уважать и считать равными себе, полноценными людьми.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64291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sz="2700" b="1" dirty="0" smtClean="0">
                <a:solidFill>
                  <a:srgbClr val="C00000"/>
                </a:solidFill>
                <a:latin typeface="Times New Roman" pitchFamily="18" charset="0"/>
              </a:rPr>
              <a:t>Инклюзивное образование является следующим шагом в развитии образования не только детей с ОВЗ, но и всей образовательной системы. </a:t>
            </a:r>
            <a:r>
              <a:rPr lang="ru-RU" b="1" dirty="0" smtClean="0">
                <a:latin typeface="Calibri" pitchFamily="34" charset="0"/>
              </a:rPr>
              <a:t/>
            </a:r>
            <a:br>
              <a:rPr lang="ru-RU" b="1" dirty="0" smtClean="0">
                <a:latin typeface="Calibri" pitchFamily="34" charset="0"/>
              </a:rPr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5357826"/>
            <a:ext cx="8229600" cy="882625"/>
          </a:xfrm>
        </p:spPr>
        <p:txBody>
          <a:bodyPr/>
          <a:lstStyle/>
          <a:p>
            <a:pPr>
              <a:buNone/>
            </a:pPr>
            <a:r>
              <a:rPr lang="ru-RU" b="1" dirty="0" smtClean="0">
                <a:latin typeface="Calibri" pitchFamily="34" charset="0"/>
              </a:rPr>
              <a:t>    </a:t>
            </a:r>
            <a:r>
              <a:rPr lang="ru-RU" b="1" dirty="0" smtClean="0">
                <a:solidFill>
                  <a:srgbClr val="C00000"/>
                </a:solidFill>
                <a:latin typeface="Calibri" pitchFamily="34" charset="0"/>
              </a:rPr>
              <a:t>Творческих успехов в новых начинаниях!</a:t>
            </a:r>
          </a:p>
          <a:p>
            <a:endParaRPr lang="ru-RU" dirty="0"/>
          </a:p>
        </p:txBody>
      </p:sp>
      <p:pic>
        <p:nvPicPr>
          <p:cNvPr id="4" name="Рисунок 1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71736" y="1714488"/>
            <a:ext cx="4176711" cy="34666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theme/_rels/them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image" Target="../media/image4.jpeg"/></Relationships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Литейная">
  <a:themeElements>
    <a:clrScheme name="Литейная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Литейная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Литейная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Бумажная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Официальная">
  <a:themeElements>
    <a:clrScheme name="Официальная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Официальная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Официальная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741</TotalTime>
  <Words>1608</Words>
  <Application>Microsoft Office PowerPoint</Application>
  <PresentationFormat>Экран (4:3)</PresentationFormat>
  <Paragraphs>130</Paragraphs>
  <Slides>24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4</vt:i4>
      </vt:variant>
      <vt:variant>
        <vt:lpstr>Заголовки слайдов</vt:lpstr>
      </vt:variant>
      <vt:variant>
        <vt:i4>24</vt:i4>
      </vt:variant>
    </vt:vector>
  </HeadingPairs>
  <TitlesOfParts>
    <vt:vector size="28" baseType="lpstr">
      <vt:lpstr>Тема Office</vt:lpstr>
      <vt:lpstr>Литейная</vt:lpstr>
      <vt:lpstr>Бумажная</vt:lpstr>
      <vt:lpstr>Официальная</vt:lpstr>
      <vt:lpstr>МБОУ «Намская  школа-сад» </vt:lpstr>
      <vt:lpstr>Слайд 2</vt:lpstr>
      <vt:lpstr>Слайд 3</vt:lpstr>
      <vt:lpstr>Слайд 4</vt:lpstr>
      <vt:lpstr>Слайд 5</vt:lpstr>
      <vt:lpstr>Этапы проектной работы</vt:lpstr>
      <vt:lpstr>Слайд 7</vt:lpstr>
      <vt:lpstr>Слайд 8</vt:lpstr>
      <vt:lpstr>Слайд 9</vt:lpstr>
      <vt:lpstr>Актуальность</vt:lpstr>
      <vt:lpstr>Слайд 11</vt:lpstr>
      <vt:lpstr>В школе используются следующие формы организации учебного процесса: классно – урочная система, индивидуально-групповые занятия,  внеурочные виды деятельности.  Организация учебного процесса ведется  в целях охраны жизни и здоровья учащихся. Обучение и воспитание несут коррекционно-развивающий характер, сопровождаются в течение учебного года работой ПМПк.  На уроках применяются  здоровьесберегающие технологии.  </vt:lpstr>
      <vt:lpstr>Кадровое обеспечение</vt:lpstr>
      <vt:lpstr>Администрация обеспечивает возможность прохождения курсовой подготовки и переподготовки учителей по вопросам специального образования. </vt:lpstr>
      <vt:lpstr>Учебно-методический комплект.</vt:lpstr>
      <vt:lpstr>АООП НОО по СФГОС </vt:lpstr>
      <vt:lpstr>Слайд 17</vt:lpstr>
      <vt:lpstr>Слайд 18</vt:lpstr>
      <vt:lpstr>Слайд 19</vt:lpstr>
      <vt:lpstr>Проблемы осуществления инклюзивного образования</vt:lpstr>
      <vt:lpstr>Перспективы работы учреждений  по созданию инклюзии: </vt:lpstr>
      <vt:lpstr>Слайд 22</vt:lpstr>
      <vt:lpstr>ЗАКЛЮЧЕНИЕ</vt:lpstr>
      <vt:lpstr>Инклюзивное образование является следующим шагом в развитии образования не только детей с ОВЗ, но и всей образовательной системы. 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Намская начальная  школа-детский сад </dc:title>
  <dc:creator>Пользователь</dc:creator>
  <cp:lastModifiedBy>Пользователь</cp:lastModifiedBy>
  <cp:revision>69</cp:revision>
  <dcterms:created xsi:type="dcterms:W3CDTF">2016-02-29T04:24:13Z</dcterms:created>
  <dcterms:modified xsi:type="dcterms:W3CDTF">2016-12-09T16:48:11Z</dcterms:modified>
</cp:coreProperties>
</file>