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83" r:id="rId2"/>
    <p:sldId id="265" r:id="rId3"/>
    <p:sldId id="258" r:id="rId4"/>
    <p:sldId id="259" r:id="rId5"/>
    <p:sldId id="274" r:id="rId6"/>
    <p:sldId id="270" r:id="rId7"/>
    <p:sldId id="277" r:id="rId8"/>
    <p:sldId id="268" r:id="rId9"/>
    <p:sldId id="289" r:id="rId10"/>
    <p:sldId id="272" r:id="rId11"/>
    <p:sldId id="288" r:id="rId12"/>
    <p:sldId id="266" r:id="rId13"/>
    <p:sldId id="263" r:id="rId14"/>
    <p:sldId id="271" r:id="rId15"/>
    <p:sldId id="275" r:id="rId16"/>
    <p:sldId id="286" r:id="rId17"/>
    <p:sldId id="273" r:id="rId18"/>
    <p:sldId id="261" r:id="rId19"/>
    <p:sldId id="287" r:id="rId20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  <a:srgbClr val="008000"/>
    <a:srgbClr val="FF0000"/>
    <a:srgbClr val="6600CC"/>
    <a:srgbClr val="3333FF"/>
    <a:srgbClr val="FF33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3" autoAdjust="0"/>
    <p:restoredTop sz="94671" autoAdjust="0"/>
  </p:normalViewPr>
  <p:slideViewPr>
    <p:cSldViewPr>
      <p:cViewPr varScale="1">
        <p:scale>
          <a:sx n="87" d="100"/>
          <a:sy n="87" d="100"/>
        </p:scale>
        <p:origin x="-153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25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27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28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94CBD96-0FE2-4515-A164-ABB0F259F5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1BE0F-51A9-475E-B7EC-24CC2EA8A6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26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27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28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29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30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897B2EB-681C-4547-802D-FB9E7F3907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48F3B-76C6-4F76-A0A5-17DBBF645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25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26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Прямая соединительная линия 27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Прямоугольник 2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Овал 29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Овал 30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2B6E19BC-1D83-4CFB-96C1-414AEBE502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57C18-0921-466D-AD53-66921DC2E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5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8D2FCE6-8776-43CD-8714-DB645CC1B5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25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26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27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28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29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3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9F9939A-B6F3-43EC-9134-638BAC323F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оугольник 25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26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2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28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29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30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4DB89-96D7-487C-971B-9DC36F42C4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66502-02B4-4AF0-AE2F-24BBCA381C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26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Овал 27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Овал 28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874EE-D635-483B-8B46-12074DE41D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E2A1558-2F29-465B-9112-8DC8193298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gif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User1\Desktop\фото\фотоларр\151120113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286000"/>
            <a:ext cx="2971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TextBox 5"/>
          <p:cNvSpPr txBox="1">
            <a:spLocks noChangeArrowheads="1"/>
          </p:cNvSpPr>
          <p:nvPr/>
        </p:nvSpPr>
        <p:spPr bwMode="auto">
          <a:xfrm>
            <a:off x="685800" y="2590800"/>
            <a:ext cx="41148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 b="1" i="1">
                <a:solidFill>
                  <a:srgbClr val="002060"/>
                </a:solidFill>
                <a:cs typeface="Times New Roman" pitchFamily="18" charset="0"/>
              </a:rPr>
              <a:t> Тәрбие сағаты</a:t>
            </a:r>
          </a:p>
          <a:p>
            <a:pPr algn="ctr">
              <a:spcBef>
                <a:spcPct val="50000"/>
              </a:spcBef>
            </a:pPr>
            <a:r>
              <a:rPr lang="kk-KZ" sz="2800" b="1" i="1">
                <a:solidFill>
                  <a:srgbClr val="002060"/>
                </a:solidFill>
                <a:cs typeface="Times New Roman" pitchFamily="18" charset="0"/>
              </a:rPr>
              <a:t>Тақырыбы “Отбасы -өмір айнасы”</a:t>
            </a:r>
            <a:endParaRPr lang="ru-RU" sz="2000" b="1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-228600" y="-914400"/>
            <a:ext cx="9372600" cy="7772400"/>
          </a:xfrm>
          <a:prstGeom prst="rect">
            <a:avLst/>
          </a:prstGeom>
          <a:gradFill rotWithShape="1">
            <a:gsLst>
              <a:gs pos="0">
                <a:srgbClr val="6699FF"/>
              </a:gs>
              <a:gs pos="50000">
                <a:schemeClr val="bg1"/>
              </a:gs>
              <a:gs pos="100000">
                <a:srgbClr val="6699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kk-KZ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cs typeface="Times New Roman" pitchFamily="18" charset="0"/>
            </a:endParaRPr>
          </a:p>
        </p:txBody>
      </p:sp>
      <p:sp>
        <p:nvSpPr>
          <p:cNvPr id="13316" name="TextBox 5"/>
          <p:cNvSpPr txBox="1">
            <a:spLocks noChangeArrowheads="1"/>
          </p:cNvSpPr>
          <p:nvPr/>
        </p:nvSpPr>
        <p:spPr bwMode="auto">
          <a:xfrm>
            <a:off x="1371600" y="0"/>
            <a:ext cx="701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2800" b="1" i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cs typeface="Times New Roman" pitchFamily="18" charset="0"/>
              </a:rPr>
              <a:t>“Отбасы </a:t>
            </a:r>
            <a:r>
              <a:rPr lang="kk-KZ" sz="2800" b="1" i="1" dirty="0">
                <a:solidFill>
                  <a:srgbClr val="002060"/>
                </a:solidFill>
                <a:cs typeface="Times New Roman" pitchFamily="18" charset="0"/>
              </a:rPr>
              <a:t>-өмір айнасы”</a:t>
            </a:r>
            <a:endParaRPr lang="ru-RU" sz="20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pic>
        <p:nvPicPr>
          <p:cNvPr id="23554" name="Picture 2" descr="C:\Documents and Settings\Администратор\Рабочий стол\Новая папка (2)\f_1255715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6900" y="908050"/>
            <a:ext cx="5867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52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641170"/>
              </p:ext>
            </p:extLst>
          </p:nvPr>
        </p:nvGraphicFramePr>
        <p:xfrm>
          <a:off x="3048000" y="5943600"/>
          <a:ext cx="3021013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Объект упаковщика для оболочки" showAsIcon="1" r:id="rId6" imgW="3020400" imgH="686880" progId="Package">
                  <p:embed/>
                </p:oleObj>
              </mc:Choice>
              <mc:Fallback>
                <p:oleObj name="Объект упаковщика для оболочки" showAsIcon="1" r:id="rId6" imgW="3020400" imgH="6868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48000" y="5943600"/>
                        <a:ext cx="3021013" cy="68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 descr="картина 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Rectangle 8"/>
          <p:cNvSpPr>
            <a:spLocks noChangeArrowheads="1"/>
          </p:cNvSpPr>
          <p:nvPr/>
        </p:nvSpPr>
        <p:spPr bwMode="auto">
          <a:xfrm>
            <a:off x="609600" y="0"/>
            <a:ext cx="7696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kk-KZ" sz="5400" b="1" i="1">
                <a:solidFill>
                  <a:srgbClr val="FF3300"/>
                </a:solidFill>
              </a:rPr>
              <a:t>Отбасы - өмір  аясы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1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228600" y="381000"/>
            <a:ext cx="316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6" name="WordArt 12"/>
          <p:cNvSpPr>
            <a:spLocks noChangeArrowheads="1" noChangeShapeType="1" noTextEdit="1"/>
          </p:cNvSpPr>
          <p:nvPr/>
        </p:nvSpPr>
        <p:spPr bwMode="auto">
          <a:xfrm>
            <a:off x="3200400" y="3048000"/>
            <a:ext cx="29718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63972" dir="14049741" sx="125000" sy="125000" algn="tl" rotWithShape="0">
                    <a:srgbClr val="C7DFD3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ОТБАСЫ</a:t>
            </a:r>
          </a:p>
        </p:txBody>
      </p:sp>
      <p:pic>
        <p:nvPicPr>
          <p:cNvPr id="31747" name="Picture 15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3200400" y="228600"/>
            <a:ext cx="316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16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6400800" y="2438400"/>
            <a:ext cx="274320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17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4419600" y="4343400"/>
            <a:ext cx="316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8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1143000" y="4419600"/>
            <a:ext cx="316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19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6096000" y="457200"/>
            <a:ext cx="30480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20" descr="анимационные картинки желаю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421908">
            <a:off x="0" y="2514600"/>
            <a:ext cx="316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3" name="Text Box 21"/>
          <p:cNvSpPr txBox="1">
            <a:spLocks noChangeArrowheads="1"/>
          </p:cNvSpPr>
          <p:nvPr/>
        </p:nvSpPr>
        <p:spPr bwMode="auto">
          <a:xfrm rot="-440403">
            <a:off x="228600" y="327660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>
                <a:solidFill>
                  <a:srgbClr val="0000FF"/>
                </a:solidFill>
              </a:rPr>
              <a:t>Барлық ағайынды жақындастырушы</a:t>
            </a:r>
            <a:endParaRPr lang="ru-RU" b="1" i="1">
              <a:solidFill>
                <a:srgbClr val="0000FF"/>
              </a:solidFill>
            </a:endParaRPr>
          </a:p>
        </p:txBody>
      </p:sp>
      <p:sp>
        <p:nvSpPr>
          <p:cNvPr id="31754" name="Text Box 22"/>
          <p:cNvSpPr txBox="1">
            <a:spLocks noChangeArrowheads="1"/>
          </p:cNvSpPr>
          <p:nvPr/>
        </p:nvSpPr>
        <p:spPr bwMode="auto">
          <a:xfrm rot="-440403">
            <a:off x="762000" y="914400"/>
            <a:ext cx="19319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</a:rPr>
              <a:t>Отбасы мүшелерінің бір- біріне деген сүйіспеншілігі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31755" name="Text Box 24"/>
          <p:cNvSpPr txBox="1">
            <a:spLocks noChangeArrowheads="1"/>
          </p:cNvSpPr>
          <p:nvPr/>
        </p:nvSpPr>
        <p:spPr bwMode="auto">
          <a:xfrm rot="-440403">
            <a:off x="6629400" y="914400"/>
            <a:ext cx="19319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</a:rPr>
              <a:t>Туыскандық, бірлік ұғымдарын тудырушы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31756" name="Text Box 25"/>
          <p:cNvSpPr txBox="1">
            <a:spLocks noChangeArrowheads="1"/>
          </p:cNvSpPr>
          <p:nvPr/>
        </p:nvSpPr>
        <p:spPr bwMode="auto">
          <a:xfrm rot="-440403">
            <a:off x="3505200" y="762000"/>
            <a:ext cx="193198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</a:rPr>
              <a:t>Отбасы мүшелерінің бір- біріне деген мейірімділігі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31757" name="Text Box 26"/>
          <p:cNvSpPr txBox="1">
            <a:spLocks noChangeArrowheads="1"/>
          </p:cNvSpPr>
          <p:nvPr/>
        </p:nvSpPr>
        <p:spPr bwMode="auto">
          <a:xfrm rot="-440403">
            <a:off x="6665913" y="3044825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>
                <a:solidFill>
                  <a:srgbClr val="0000FF"/>
                </a:solidFill>
              </a:rPr>
              <a:t>Кішкене бір мемлекеттік орта</a:t>
            </a:r>
            <a:endParaRPr lang="ru-RU" b="1" i="1">
              <a:solidFill>
                <a:srgbClr val="0000FF"/>
              </a:solidFill>
            </a:endParaRPr>
          </a:p>
        </p:txBody>
      </p:sp>
      <p:sp>
        <p:nvSpPr>
          <p:cNvPr id="31758" name="Text Box 27"/>
          <p:cNvSpPr txBox="1">
            <a:spLocks noChangeArrowheads="1"/>
          </p:cNvSpPr>
          <p:nvPr/>
        </p:nvSpPr>
        <p:spPr bwMode="auto">
          <a:xfrm rot="-440403">
            <a:off x="1428750" y="4953000"/>
            <a:ext cx="19319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 dirty="0">
                <a:solidFill>
                  <a:srgbClr val="0000FF"/>
                </a:solidFill>
              </a:rPr>
              <a:t>Ұрпақ пен ұрпақты табыстырушы</a:t>
            </a:r>
            <a:endParaRPr lang="ru-RU" b="1" i="1" dirty="0">
              <a:solidFill>
                <a:srgbClr val="0000FF"/>
              </a:solidFill>
            </a:endParaRPr>
          </a:p>
        </p:txBody>
      </p:sp>
      <p:sp>
        <p:nvSpPr>
          <p:cNvPr id="31759" name="Text Box 28"/>
          <p:cNvSpPr txBox="1">
            <a:spLocks noChangeArrowheads="1"/>
          </p:cNvSpPr>
          <p:nvPr/>
        </p:nvSpPr>
        <p:spPr bwMode="auto">
          <a:xfrm rot="-848781">
            <a:off x="4706938" y="5099050"/>
            <a:ext cx="2209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b="1" i="1">
                <a:solidFill>
                  <a:srgbClr val="0000FF"/>
                </a:solidFill>
              </a:rPr>
              <a:t>Ұрпақ өрбітуші ерекше ұя</a:t>
            </a:r>
            <a:endParaRPr lang="ru-RU" b="1" i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4" descr="Будь счастли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524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AutoShape 9"/>
          <p:cNvSpPr>
            <a:spLocks noChangeArrowheads="1"/>
          </p:cNvSpPr>
          <p:nvPr/>
        </p:nvSpPr>
        <p:spPr bwMode="auto">
          <a:xfrm>
            <a:off x="914400" y="3200400"/>
            <a:ext cx="7467600" cy="2590800"/>
          </a:xfrm>
          <a:prstGeom prst="horizontalScroll">
            <a:avLst>
              <a:gd name="adj" fmla="val 125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kk-KZ" sz="2400" b="1" i="1">
                <a:solidFill>
                  <a:srgbClr val="FF3300"/>
                </a:solidFill>
              </a:rPr>
              <a:t>Шаңырақ сәні – сыйластық.                </a:t>
            </a:r>
          </a:p>
          <a:p>
            <a:pPr algn="ctr">
              <a:defRPr/>
            </a:pPr>
            <a:r>
              <a:rPr lang="kk-KZ" sz="2400" b="1" i="1">
                <a:solidFill>
                  <a:srgbClr val="FF3300"/>
                </a:solidFill>
              </a:rPr>
              <a:t>                                                                    </a:t>
            </a:r>
            <a:r>
              <a:rPr lang="kk-KZ" b="1" i="1">
                <a:solidFill>
                  <a:srgbClr val="FF3300"/>
                </a:solidFill>
              </a:rPr>
              <a:t>(Халық мақалы)            </a:t>
            </a:r>
            <a:endParaRPr lang="ru-RU" b="1" i="1">
              <a:solidFill>
                <a:srgbClr val="FF3300"/>
              </a:solidFill>
            </a:endParaRPr>
          </a:p>
        </p:txBody>
      </p:sp>
      <p:sp>
        <p:nvSpPr>
          <p:cNvPr id="28676" name="Text Box 13"/>
          <p:cNvSpPr txBox="1">
            <a:spLocks noChangeArrowheads="1"/>
          </p:cNvSpPr>
          <p:nvPr/>
        </p:nvSpPr>
        <p:spPr bwMode="auto">
          <a:xfrm>
            <a:off x="2514600" y="304800"/>
            <a:ext cx="40973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200" b="1">
                <a:solidFill>
                  <a:srgbClr val="FF0000"/>
                </a:solidFill>
              </a:rPr>
              <a:t>ДӘЙЕКСӨЗ</a:t>
            </a:r>
            <a:endParaRPr lang="ru-RU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5"/>
          <p:cNvSpPr>
            <a:spLocks noChangeArrowheads="1"/>
          </p:cNvSpPr>
          <p:nvPr/>
        </p:nvSpPr>
        <p:spPr bwMode="auto">
          <a:xfrm>
            <a:off x="306388" y="1371600"/>
            <a:ext cx="8769350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Отбасы адамға бақыт, толық мәнді тыныс-тіршілік әкеледі.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«Үйлену оңай, үй болу қиын»</a:t>
            </a:r>
            <a:r>
              <a:rPr lang="en-US" b="1" dirty="0">
                <a:solidFill>
                  <a:srgbClr val="6600FF"/>
                </a:solidFill>
              </a:rPr>
              <a:t> </a:t>
            </a:r>
            <a:r>
              <a:rPr lang="kk-KZ" b="1" dirty="0">
                <a:solidFill>
                  <a:srgbClr val="6600FF"/>
                </a:solidFill>
              </a:rPr>
              <a:t>дейді халық мақалы.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Отбасының іргетасы ер азамат пен  әйел адамның ақ неке қиып,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отау тігуінен құралады.Отбасының басты қазығы, алтын діңгегі бала.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Баланың тәрбиелі, жан-жақты болып өсуіне  берекелі, өнегелі,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ынтымақты отбасының ықпалы зор. Отбасы ата мен баланың, келін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мен ененің және басқа отбасы мүшелерінің жылы қарым-қатынасынан құралады.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Отбасы берекелі, тату болу үшін сыйластық, мейірімділік, жанашырлық,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бауырмалдық қасиеттер әр адамның жүрегінен орын алуы керек.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Балаларын өздерін қоршаған ортаға және қоғамға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пайдалы азамат етіп өсіру- ата-ананың ең маңызды міндеті.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«Отан оттан басталады»дейді халқымыз. 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Елдің, ұлттың, жалпыадамзаттың болашағы, даму деңгейі отбасынан басталады.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Отбасы діңгегі –бала, ұрпақ өсіру, оның тәрбиесі.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Отбасылық өнеге  махаббатта, сыйластықта, береке мен бірлікте.</a:t>
            </a:r>
          </a:p>
          <a:p>
            <a:pPr algn="ctr">
              <a:tabLst>
                <a:tab pos="676275" algn="l"/>
              </a:tabLst>
            </a:pPr>
            <a:r>
              <a:rPr lang="kk-KZ" b="1" dirty="0">
                <a:solidFill>
                  <a:srgbClr val="6600FF"/>
                </a:solidFill>
              </a:rPr>
              <a:t>Елдің, ұлттың болашағы әр отбасында шешіледі.</a:t>
            </a:r>
            <a:r>
              <a:rPr lang="kk-KZ" dirty="0">
                <a:solidFill>
                  <a:srgbClr val="6600FF"/>
                </a:solidFill>
              </a:rPr>
              <a:t> </a:t>
            </a:r>
            <a:r>
              <a:rPr lang="kk-KZ" sz="2400" b="1" dirty="0">
                <a:solidFill>
                  <a:srgbClr val="6600FF"/>
                </a:solidFill>
              </a:rPr>
              <a:t> </a:t>
            </a:r>
            <a:endParaRPr lang="ru-RU" sz="2400" b="1" dirty="0">
              <a:solidFill>
                <a:srgbClr val="6600FF"/>
              </a:solidFill>
            </a:endParaRPr>
          </a:p>
        </p:txBody>
      </p:sp>
      <p:sp>
        <p:nvSpPr>
          <p:cNvPr id="25602" name="AutoShape 6"/>
          <p:cNvSpPr>
            <a:spLocks noChangeArrowheads="1"/>
          </p:cNvSpPr>
          <p:nvPr/>
        </p:nvSpPr>
        <p:spPr bwMode="auto">
          <a:xfrm>
            <a:off x="1676400" y="152400"/>
            <a:ext cx="5715000" cy="9906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66FF99"/>
          </a:solidFill>
          <a:ln w="9525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4400" b="1">
                <a:solidFill>
                  <a:srgbClr val="FF3300"/>
                </a:solidFill>
              </a:rPr>
              <a:t>Жаңа ақпарат</a:t>
            </a:r>
            <a:endParaRPr lang="ru-RU" sz="4400" b="1">
              <a:solidFill>
                <a:srgbClr val="FF3300"/>
              </a:solidFill>
            </a:endParaRPr>
          </a:p>
        </p:txBody>
      </p:sp>
      <p:pic>
        <p:nvPicPr>
          <p:cNvPr id="25603" name="Picture 7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981700"/>
            <a:ext cx="1143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8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5922963"/>
            <a:ext cx="12192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9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5981700"/>
            <a:ext cx="1143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0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5922963"/>
            <a:ext cx="12192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1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5981700"/>
            <a:ext cx="11430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2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5922963"/>
            <a:ext cx="12192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9" name="Picture 13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5922963"/>
            <a:ext cx="12192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122817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C:\Users\ADAM\Pictures\2016-03-11\0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06" y="838200"/>
            <a:ext cx="335574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1000" y="5257800"/>
            <a:ext cx="61828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0000FF"/>
                </a:solidFill>
              </a:rPr>
              <a:t>Мен ба</a:t>
            </a:r>
            <a:r>
              <a:rPr lang="kk-KZ" sz="4000" dirty="0" smtClean="0">
                <a:solidFill>
                  <a:srgbClr val="0000FF"/>
                </a:solidFill>
              </a:rPr>
              <a:t>қыттымын, </a:t>
            </a:r>
          </a:p>
          <a:p>
            <a:r>
              <a:rPr lang="kk-KZ" sz="4000" dirty="0" smtClean="0">
                <a:solidFill>
                  <a:srgbClr val="0000FF"/>
                </a:solidFill>
              </a:rPr>
              <a:t>өйткені менің отбасым бар.</a:t>
            </a:r>
            <a:endParaRPr lang="ru-RU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 descr="flowergraphic112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8" descr="logo-dlya-semj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371600"/>
            <a:ext cx="3733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62484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i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"МЕНІҢ  ОТБАСЫМ"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197824" y="1404666"/>
            <a:ext cx="1856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Әкем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10200" y="2320119"/>
            <a:ext cx="1901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Анам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75114" y="3348335"/>
            <a:ext cx="1842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Ағам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80341" y="4724400"/>
            <a:ext cx="27895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/>
                <a:solidFill>
                  <a:schemeClr val="accent3"/>
                </a:solidFill>
                <a:effectLst/>
              </a:rPr>
              <a:t>Інілерім</a:t>
            </a:r>
            <a:endParaRPr lang="ru-RU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785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ADAM\Pictures\2016-03-11\07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33549"/>
            <a:ext cx="2209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443785"/>
            <a:ext cx="20483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C:\Users\ADAM\Pictures\2016-03-11\08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95533"/>
            <a:ext cx="1950493" cy="310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AM\Pictures\2016-03-11\0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99" y="95533"/>
            <a:ext cx="2136401" cy="312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User\Рабочий стол\bezymjannyi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45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86400" y="685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810125" y="609600"/>
            <a:ext cx="4333875" cy="41549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k-KZ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</a:t>
            </a:r>
            <a:r>
              <a:rPr lang="kk-KZ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АНАМ-ӨМІРДІҢ </a:t>
            </a:r>
            <a:r>
              <a:rPr lang="kk-KZ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МӘНІ,</a:t>
            </a:r>
          </a:p>
          <a:p>
            <a:pPr>
              <a:spcBef>
                <a:spcPct val="50000"/>
              </a:spcBef>
              <a:defRPr/>
            </a:pPr>
            <a:r>
              <a:rPr lang="kk-KZ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КӨҢІЛДІҢ СӘНІ.”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9" descr="05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54172">
            <a:off x="7024688" y="3430588"/>
            <a:ext cx="1973262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6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AM\Pictures\2016-03-11\1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57"/>
          <a:stretch/>
        </p:blipFill>
        <p:spPr bwMode="auto">
          <a:xfrm>
            <a:off x="5419725" y="288056"/>
            <a:ext cx="2901950" cy="443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01" y="284644"/>
            <a:ext cx="2745699" cy="443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 descr="001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021" y="5020101"/>
            <a:ext cx="3403979" cy="1456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001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5734" y="5020101"/>
            <a:ext cx="30337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 descr="001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87" y="5029200"/>
            <a:ext cx="3033713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981075" y="2971800"/>
            <a:ext cx="7183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tabLst>
                <a:tab pos="981075" algn="l"/>
              </a:tabLst>
            </a:pPr>
            <a:endParaRPr lang="ru-RU" altLang="ru-RU" sz="240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6147" name="Рисунок 5" descr="папа и малы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500063"/>
            <a:ext cx="7572375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Заголовок 6"/>
          <p:cNvSpPr>
            <a:spLocks noGrp="1"/>
          </p:cNvSpPr>
          <p:nvPr>
            <p:ph type="title"/>
          </p:nvPr>
        </p:nvSpPr>
        <p:spPr>
          <a:xfrm>
            <a:off x="443706" y="5214938"/>
            <a:ext cx="8258175" cy="1104900"/>
          </a:xfrm>
        </p:spPr>
        <p:txBody>
          <a:bodyPr/>
          <a:lstStyle/>
          <a:p>
            <a:pPr eaLnBrk="1" hangingPunct="1"/>
            <a:r>
              <a:rPr lang="kk-KZ" altLang="ru-RU" sz="54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 Әкем – асқар тауым!!!</a:t>
            </a:r>
            <a:endParaRPr lang="ru-RU" altLang="ru-RU" sz="5400" dirty="0" smtClean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20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9" name="Picture 5" descr="1209111427_tulpani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84" y="-36207"/>
            <a:ext cx="9144000" cy="6858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chemeClr val="accent1"/>
              </a:gs>
              <a:gs pos="100000">
                <a:schemeClr val="accent2"/>
              </a:gs>
            </a:gsLst>
            <a:lin ang="5400000" scaled="1"/>
          </a:gradFill>
        </p:spPr>
      </p:pic>
      <p:pic>
        <p:nvPicPr>
          <p:cNvPr id="1026" name="Picture 2" descr="C:\Users\ADAM\Pictures\фон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9873">
            <a:off x="5289380" y="3452196"/>
            <a:ext cx="3462743" cy="3100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AM\Pictures\2016-03-11\0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84" y="12192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AM\Pictures\2016-03-11\08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18" t="8870" r="25968" b="29073"/>
          <a:stretch/>
        </p:blipFill>
        <p:spPr bwMode="auto">
          <a:xfrm>
            <a:off x="6096000" y="228600"/>
            <a:ext cx="1676400" cy="302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9052" y="228600"/>
            <a:ext cx="47484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Ағам-ақылшым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Рисунок 5" descr="чт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4" descr="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1400" y="5562600"/>
            <a:ext cx="1524000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221" y="304800"/>
            <a:ext cx="4369558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5" descr="Желаю тебе счасть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05400"/>
            <a:ext cx="4343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6" descr="Желаю тебе счасть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5181600"/>
            <a:ext cx="4419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72111"/>
            <a:ext cx="2431440" cy="377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ADAM\Pictures\2016-03-11\11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6" r="25300"/>
          <a:stretch/>
        </p:blipFill>
        <p:spPr bwMode="auto">
          <a:xfrm>
            <a:off x="6248400" y="1666449"/>
            <a:ext cx="2200339" cy="347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7094" y="228600"/>
            <a:ext cx="84498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Біз-үйдің қызғалдақтарымыз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Picture 1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906" y="1472111"/>
            <a:ext cx="2058988" cy="412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5410200"/>
            <a:ext cx="14478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6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5410200"/>
            <a:ext cx="14478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7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5410200"/>
            <a:ext cx="14478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8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5410200"/>
            <a:ext cx="14478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9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5410200"/>
            <a:ext cx="14478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0" descr="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410200"/>
            <a:ext cx="14478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ADAM\Pictures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97840"/>
            <a:ext cx="2923233" cy="377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054" y="1520585"/>
            <a:ext cx="3088477" cy="3810001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91386" y="152400"/>
            <a:ext cx="77612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Мен олардың әпкесімін.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2" name="Picture 5" descr="bird2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17832">
            <a:off x="3620227" y="2329202"/>
            <a:ext cx="1691895" cy="169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3276600" y="2667000"/>
            <a:ext cx="2819400" cy="1600200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Отбасының жарастығы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документ 4"/>
          <p:cNvSpPr/>
          <p:nvPr/>
        </p:nvSpPr>
        <p:spPr>
          <a:xfrm>
            <a:off x="1524000" y="1295400"/>
            <a:ext cx="2514600" cy="990600"/>
          </a:xfrm>
          <a:prstGeom prst="flowChartDocumen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Блок-схема: документ 5"/>
          <p:cNvSpPr/>
          <p:nvPr/>
        </p:nvSpPr>
        <p:spPr>
          <a:xfrm>
            <a:off x="381000" y="2971800"/>
            <a:ext cx="2438400" cy="990600"/>
          </a:xfrm>
          <a:prstGeom prst="flowChartDocumen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Блок-схема: документ 6"/>
          <p:cNvSpPr/>
          <p:nvPr/>
        </p:nvSpPr>
        <p:spPr>
          <a:xfrm>
            <a:off x="6477000" y="2895600"/>
            <a:ext cx="2438400" cy="990600"/>
          </a:xfrm>
          <a:prstGeom prst="flowChartDocumen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Блок-схема: документ 7"/>
          <p:cNvSpPr/>
          <p:nvPr/>
        </p:nvSpPr>
        <p:spPr>
          <a:xfrm>
            <a:off x="1524000" y="4800600"/>
            <a:ext cx="2438400" cy="990600"/>
          </a:xfrm>
          <a:prstGeom prst="flowChartDocumen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5410200" y="4800600"/>
            <a:ext cx="2438400" cy="990600"/>
          </a:xfrm>
          <a:prstGeom prst="flowChartDocumen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5638800" y="1219200"/>
            <a:ext cx="2514600" cy="990600"/>
          </a:xfrm>
          <a:prstGeom prst="flowChartDocumen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657" name="TextBox 11"/>
          <p:cNvSpPr txBox="1">
            <a:spLocks noChangeArrowheads="1"/>
          </p:cNvSpPr>
          <p:nvPr/>
        </p:nvSpPr>
        <p:spPr bwMode="auto">
          <a:xfrm>
            <a:off x="1524000" y="1524000"/>
            <a:ext cx="257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800" b="1" dirty="0">
                <a:solidFill>
                  <a:srgbClr val="0000FF"/>
                </a:solidFill>
              </a:rPr>
              <a:t>Сүйіспеншілік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27658" name="TextBox 12"/>
          <p:cNvSpPr txBox="1">
            <a:spLocks noChangeArrowheads="1"/>
          </p:cNvSpPr>
          <p:nvPr/>
        </p:nvSpPr>
        <p:spPr bwMode="auto">
          <a:xfrm>
            <a:off x="990600" y="3200400"/>
            <a:ext cx="13938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800" b="1">
                <a:solidFill>
                  <a:srgbClr val="0000FF"/>
                </a:solidFill>
              </a:rPr>
              <a:t>Келісім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27659" name="TextBox 13"/>
          <p:cNvSpPr txBox="1">
            <a:spLocks noChangeArrowheads="1"/>
          </p:cNvSpPr>
          <p:nvPr/>
        </p:nvSpPr>
        <p:spPr bwMode="auto">
          <a:xfrm>
            <a:off x="6172200" y="1447800"/>
            <a:ext cx="1616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800" b="1">
                <a:solidFill>
                  <a:srgbClr val="0000FF"/>
                </a:solidFill>
              </a:rPr>
              <a:t>Татулық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27660" name="TextBox 14"/>
          <p:cNvSpPr txBox="1">
            <a:spLocks noChangeArrowheads="1"/>
          </p:cNvSpPr>
          <p:nvPr/>
        </p:nvSpPr>
        <p:spPr bwMode="auto">
          <a:xfrm>
            <a:off x="7239000" y="3124200"/>
            <a:ext cx="12207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800" b="1">
                <a:solidFill>
                  <a:srgbClr val="0000FF"/>
                </a:solidFill>
              </a:rPr>
              <a:t>Бірлік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27661" name="TextBox 15"/>
          <p:cNvSpPr txBox="1">
            <a:spLocks noChangeArrowheads="1"/>
          </p:cNvSpPr>
          <p:nvPr/>
        </p:nvSpPr>
        <p:spPr bwMode="auto">
          <a:xfrm>
            <a:off x="1981200" y="4953000"/>
            <a:ext cx="1677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800" b="1">
                <a:solidFill>
                  <a:srgbClr val="0000FF"/>
                </a:solidFill>
              </a:rPr>
              <a:t>Адалдық</a:t>
            </a:r>
            <a:endParaRPr lang="ru-RU" sz="2800" b="1">
              <a:solidFill>
                <a:srgbClr val="0000FF"/>
              </a:solidFill>
            </a:endParaRPr>
          </a:p>
        </p:txBody>
      </p:sp>
      <p:sp>
        <p:nvSpPr>
          <p:cNvPr id="27662" name="TextBox 16"/>
          <p:cNvSpPr txBox="1">
            <a:spLocks noChangeArrowheads="1"/>
          </p:cNvSpPr>
          <p:nvPr/>
        </p:nvSpPr>
        <p:spPr bwMode="auto">
          <a:xfrm>
            <a:off x="5638800" y="4953000"/>
            <a:ext cx="2225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2800" b="1">
                <a:solidFill>
                  <a:srgbClr val="0000FF"/>
                </a:solidFill>
              </a:rPr>
              <a:t>Сыйластық </a:t>
            </a:r>
            <a:endParaRPr lang="ru-RU" sz="2800" b="1">
              <a:solidFill>
                <a:srgbClr val="0000FF"/>
              </a:solidFill>
            </a:endParaRPr>
          </a:p>
        </p:txBody>
      </p:sp>
      <p:cxnSp>
        <p:nvCxnSpPr>
          <p:cNvPr id="17" name="Прямая со стрелкой 16"/>
          <p:cNvCxnSpPr>
            <a:stCxn id="3" idx="7"/>
          </p:cNvCxnSpPr>
          <p:nvPr/>
        </p:nvCxnSpPr>
        <p:spPr>
          <a:xfrm rot="5400000" flipH="1" flipV="1">
            <a:off x="5467350" y="2425700"/>
            <a:ext cx="692150" cy="26035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6200000" flipV="1">
            <a:off x="3429000" y="2362200"/>
            <a:ext cx="609600" cy="30480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10800000">
            <a:off x="2819400" y="3352800"/>
            <a:ext cx="457200" cy="635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6"/>
            <a:endCxn id="7" idx="1"/>
          </p:cNvCxnSpPr>
          <p:nvPr/>
        </p:nvCxnSpPr>
        <p:spPr>
          <a:xfrm flipV="1">
            <a:off x="6096000" y="3390900"/>
            <a:ext cx="381000" cy="7620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5489575" y="4270375"/>
            <a:ext cx="679450" cy="38100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3165475" y="4156075"/>
            <a:ext cx="679450" cy="60960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6" descr="Red_hea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90600"/>
            <a:ext cx="9144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WordArt 8"/>
          <p:cNvSpPr>
            <a:spLocks noChangeArrowheads="1" noChangeShapeType="1" noTextEdit="1"/>
          </p:cNvSpPr>
          <p:nvPr/>
        </p:nvSpPr>
        <p:spPr bwMode="auto">
          <a:xfrm>
            <a:off x="1371600" y="304800"/>
            <a:ext cx="61722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" Жылы жүрек "</a:t>
            </a:r>
          </a:p>
        </p:txBody>
      </p:sp>
      <p:pic>
        <p:nvPicPr>
          <p:cNvPr id="21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742097">
            <a:off x="5238750" y="5891213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87695">
            <a:off x="7543800" y="4114800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10657">
            <a:off x="457200" y="1676400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222776">
            <a:off x="2640013" y="5792788"/>
            <a:ext cx="10668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94641">
            <a:off x="457200" y="4191000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664790">
            <a:off x="457200" y="2971800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22153">
            <a:off x="7924800" y="2895600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Администратор\Рабочий стол\фоны для презентации\2024935000549b0c60eb5b46452117d368bd4220d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52947">
            <a:off x="7696200" y="1600200"/>
            <a:ext cx="928688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1" descr="30920912_1274035_ff807e0de3c9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WordArt 12"/>
          <p:cNvSpPr>
            <a:spLocks noChangeArrowheads="1" noChangeShapeType="1" noTextEdit="1"/>
          </p:cNvSpPr>
          <p:nvPr/>
        </p:nvSpPr>
        <p:spPr bwMode="auto">
          <a:xfrm rot="-1824781">
            <a:off x="134938" y="1181100"/>
            <a:ext cx="4724400" cy="1217613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3333FF"/>
                </a:solidFill>
                <a:latin typeface="Times New Roman"/>
                <a:cs typeface="Times New Roman"/>
              </a:rPr>
              <a:t>Жүректен жүрекке</a:t>
            </a:r>
          </a:p>
        </p:txBody>
      </p:sp>
      <p:sp>
        <p:nvSpPr>
          <p:cNvPr id="33795" name="Text Box 13"/>
          <p:cNvSpPr txBox="1">
            <a:spLocks noChangeArrowheads="1"/>
          </p:cNvSpPr>
          <p:nvPr/>
        </p:nvSpPr>
        <p:spPr bwMode="auto">
          <a:xfrm rot="20571345">
            <a:off x="533400" y="2670900"/>
            <a:ext cx="563403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4000" b="1" i="1" dirty="0">
                <a:solidFill>
                  <a:srgbClr val="FFFF00"/>
                </a:solidFill>
              </a:rPr>
              <a:t> </a:t>
            </a:r>
            <a:r>
              <a:rPr lang="kk-KZ" sz="4000" b="1" i="1" dirty="0" smtClean="0">
                <a:solidFill>
                  <a:srgbClr val="FFFF00"/>
                </a:solidFill>
              </a:rPr>
              <a:t>   </a:t>
            </a:r>
            <a:r>
              <a:rPr lang="kk-KZ" sz="5400" b="1" i="1" dirty="0" smtClean="0">
                <a:solidFill>
                  <a:srgbClr val="FFFF00"/>
                </a:solidFill>
              </a:rPr>
              <a:t>Мен бәріңді жақсы көремін</a:t>
            </a:r>
            <a:endParaRPr lang="ru-RU" sz="5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ru-RU"/>
          </a:p>
        </p:txBody>
      </p:sp>
      <p:grpSp>
        <p:nvGrpSpPr>
          <p:cNvPr id="34819" name="Группа 4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4820" name="Picture 2" descr="C:\Users\Admin\Pictures\backgrounds_100016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4821" name="Group 2"/>
            <p:cNvGrpSpPr>
              <a:grpSpLocks/>
            </p:cNvGrpSpPr>
            <p:nvPr/>
          </p:nvGrpSpPr>
          <p:grpSpPr bwMode="auto">
            <a:xfrm>
              <a:off x="251520" y="6372225"/>
              <a:ext cx="8448675" cy="485775"/>
              <a:chOff x="0" y="4014"/>
              <a:chExt cx="5322" cy="306"/>
            </a:xfrm>
          </p:grpSpPr>
          <p:pic>
            <p:nvPicPr>
              <p:cNvPr id="34822" name="Picture 3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3" name="Picture 4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4" name="Picture 5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20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5" name="Picture 6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6" name="Picture 7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38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7" name="Picture 8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7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8" name="Picture 9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56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29" name="Picture 10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15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0" name="Picture 11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4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831" name="Group 13"/>
            <p:cNvGrpSpPr>
              <a:grpSpLocks/>
            </p:cNvGrpSpPr>
            <p:nvPr/>
          </p:nvGrpSpPr>
          <p:grpSpPr bwMode="auto">
            <a:xfrm>
              <a:off x="467544" y="0"/>
              <a:ext cx="8448675" cy="485775"/>
              <a:chOff x="0" y="4014"/>
              <a:chExt cx="5322" cy="306"/>
            </a:xfrm>
          </p:grpSpPr>
          <p:pic>
            <p:nvPicPr>
              <p:cNvPr id="34832" name="Picture 14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3" name="Picture 15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4" name="Picture 16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20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5" name="Picture 17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6" name="Picture 18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38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7" name="Picture 19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7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8" name="Picture 20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56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39" name="Picture 21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15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0" name="Picture 22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4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841" name="Group 24"/>
            <p:cNvGrpSpPr>
              <a:grpSpLocks/>
            </p:cNvGrpSpPr>
            <p:nvPr/>
          </p:nvGrpSpPr>
          <p:grpSpPr bwMode="auto">
            <a:xfrm rot="5400000">
              <a:off x="-3028156" y="3226618"/>
              <a:ext cx="6524625" cy="468313"/>
              <a:chOff x="0" y="4014"/>
              <a:chExt cx="5322" cy="306"/>
            </a:xfrm>
          </p:grpSpPr>
          <p:pic>
            <p:nvPicPr>
              <p:cNvPr id="34842" name="Picture 25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3" name="Picture 26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4" name="Picture 27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20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5" name="Picture 28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6" name="Picture 29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38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7" name="Picture 30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7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8" name="Picture 31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56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49" name="Picture 32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15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0" name="Picture 33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4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34851" name="Group 34"/>
            <p:cNvGrpSpPr>
              <a:grpSpLocks/>
            </p:cNvGrpSpPr>
            <p:nvPr/>
          </p:nvGrpSpPr>
          <p:grpSpPr bwMode="auto">
            <a:xfrm rot="5400000">
              <a:off x="5647531" y="3361532"/>
              <a:ext cx="6524625" cy="468312"/>
              <a:chOff x="0" y="4014"/>
              <a:chExt cx="5322" cy="306"/>
            </a:xfrm>
          </p:grpSpPr>
          <p:pic>
            <p:nvPicPr>
              <p:cNvPr id="34852" name="Picture 35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3" name="Picture 36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61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4" name="Picture 37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202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5" name="Picture 38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9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6" name="Picture 39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38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7" name="Picture 40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971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8" name="Picture 41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56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59" name="Picture 42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15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4860" name="Picture 43" descr="053e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4740" y="4014"/>
                <a:ext cx="582" cy="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34903" name="Rectangle 87"/>
          <p:cNvSpPr>
            <a:spLocks noChangeArrowheads="1"/>
          </p:cNvSpPr>
          <p:nvPr/>
        </p:nvSpPr>
        <p:spPr bwMode="auto">
          <a:xfrm>
            <a:off x="1676400" y="2133600"/>
            <a:ext cx="6096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kk-KZ" sz="4800" b="1" dirty="0" smtClean="0">
                <a:solidFill>
                  <a:srgbClr val="0000CC"/>
                </a:solidFill>
              </a:rPr>
              <a:t>Назарларыңызға</a:t>
            </a:r>
            <a:r>
              <a:rPr lang="kk-KZ" b="1" dirty="0" smtClean="0">
                <a:solidFill>
                  <a:srgbClr val="0000CC"/>
                </a:solidFill>
              </a:rPr>
              <a:t> </a:t>
            </a:r>
            <a:r>
              <a:rPr lang="kk-KZ" sz="4800" b="1" dirty="0">
                <a:solidFill>
                  <a:srgbClr val="0000CC"/>
                </a:solidFill>
              </a:rPr>
              <a:t>рахмет</a:t>
            </a:r>
            <a:r>
              <a:rPr lang="en-US" sz="4800" b="1" dirty="0">
                <a:solidFill>
                  <a:srgbClr val="0000CC"/>
                </a:solidFill>
              </a:rPr>
              <a:t>!</a:t>
            </a:r>
            <a:endParaRPr lang="ru-RU" sz="4800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0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842</TotalTime>
  <Words>282</Words>
  <Application>Microsoft Office PowerPoint</Application>
  <PresentationFormat>Экран (4:3)</PresentationFormat>
  <Paragraphs>56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Официальная</vt:lpstr>
      <vt:lpstr>Пакет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Әкем – асқар тауым!!!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</dc:creator>
  <cp:lastModifiedBy>ADAM</cp:lastModifiedBy>
  <cp:revision>54</cp:revision>
  <cp:lastPrinted>1601-01-01T00:00:00Z</cp:lastPrinted>
  <dcterms:created xsi:type="dcterms:W3CDTF">1601-01-01T00:00:00Z</dcterms:created>
  <dcterms:modified xsi:type="dcterms:W3CDTF">2016-07-01T04:13:04Z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