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728" r:id="rId2"/>
    <p:sldId id="698" r:id="rId3"/>
    <p:sldId id="699" r:id="rId4"/>
    <p:sldId id="700" r:id="rId5"/>
    <p:sldId id="705" r:id="rId6"/>
    <p:sldId id="707" r:id="rId7"/>
    <p:sldId id="709" r:id="rId8"/>
    <p:sldId id="723" r:id="rId9"/>
    <p:sldId id="725" r:id="rId10"/>
    <p:sldId id="726" r:id="rId11"/>
    <p:sldId id="727" r:id="rId12"/>
    <p:sldId id="715" r:id="rId13"/>
    <p:sldId id="719" r:id="rId14"/>
    <p:sldId id="721" r:id="rId15"/>
    <p:sldId id="722" r:id="rId16"/>
    <p:sldId id="724" r:id="rId17"/>
    <p:sldId id="6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CC"/>
    <a:srgbClr val="FD99B3"/>
    <a:srgbClr val="FD3F03"/>
    <a:srgbClr val="F3650D"/>
    <a:srgbClr val="00FFFF"/>
    <a:srgbClr val="FFF185"/>
    <a:srgbClr val="C7E6A4"/>
    <a:srgbClr val="FED6E0"/>
    <a:srgbClr val="FFE94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2100" autoAdjust="0"/>
  </p:normalViewPr>
  <p:slideViewPr>
    <p:cSldViewPr>
      <p:cViewPr>
        <p:scale>
          <a:sx n="60" d="100"/>
          <a:sy n="60" d="100"/>
        </p:scale>
        <p:origin x="-109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5D35B-FD56-4ECB-B704-0A4D803B6D66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60C3E-F8B8-4A34-A4B8-FCDA194103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6899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60C3E-F8B8-4A34-A4B8-FCDA194103F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3кг +5кг      7кг               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6кг – 2кг      3кг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2кг + 4кг      6кг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1кг +5кг       3кг + 4кг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643174" y="1785926"/>
            <a:ext cx="57150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857488" y="2643182"/>
            <a:ext cx="428628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 7"/>
          <p:cNvSpPr/>
          <p:nvPr/>
        </p:nvSpPr>
        <p:spPr>
          <a:xfrm>
            <a:off x="2857488" y="3214686"/>
            <a:ext cx="500066" cy="50006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 влево 8"/>
          <p:cNvSpPr/>
          <p:nvPr/>
        </p:nvSpPr>
        <p:spPr>
          <a:xfrm>
            <a:off x="2786050" y="4000504"/>
            <a:ext cx="500066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3325" y="5229200"/>
            <a:ext cx="8807386" cy="3649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412768" y="2041869"/>
            <a:ext cx="2791225" cy="3403355"/>
            <a:chOff x="493015" y="2141240"/>
            <a:chExt cx="2791225" cy="3403355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493015" y="2619282"/>
              <a:ext cx="2791225" cy="2258262"/>
              <a:chOff x="116750" y="2603059"/>
              <a:chExt cx="4206349" cy="3080131"/>
            </a:xfrm>
          </p:grpSpPr>
          <p:pic>
            <p:nvPicPr>
              <p:cNvPr id="70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963" y="31736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2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750" y="3143127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7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3459" y="2141240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1" name="Группа 50"/>
          <p:cNvGrpSpPr/>
          <p:nvPr/>
        </p:nvGrpSpPr>
        <p:grpSpPr>
          <a:xfrm>
            <a:off x="340615" y="2539931"/>
            <a:ext cx="2791225" cy="2140915"/>
            <a:chOff x="116750" y="2603059"/>
            <a:chExt cx="4206349" cy="3080131"/>
          </a:xfrm>
        </p:grpSpPr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631" y="2603059"/>
              <a:ext cx="3073400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6963" y="3173607"/>
              <a:ext cx="1396136" cy="2509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50" y="3143127"/>
              <a:ext cx="1413093" cy="254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" name="TextBox 15"/>
          <p:cNvSpPr txBox="1"/>
          <p:nvPr/>
        </p:nvSpPr>
        <p:spPr>
          <a:xfrm>
            <a:off x="214282" y="500042"/>
            <a:ext cx="7374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8359" y="1142985"/>
            <a:ext cx="58138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059" y="2041869"/>
            <a:ext cx="757869" cy="340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Группа 34"/>
          <p:cNvGrpSpPr/>
          <p:nvPr/>
        </p:nvGrpSpPr>
        <p:grpSpPr>
          <a:xfrm>
            <a:off x="3322646" y="2541743"/>
            <a:ext cx="2773554" cy="2583120"/>
            <a:chOff x="76010" y="2603059"/>
            <a:chExt cx="4093675" cy="3575031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88729">
              <a:off x="551631" y="2603059"/>
              <a:ext cx="3073400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3549" y="3668507"/>
              <a:ext cx="1396136" cy="2509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10" y="2636912"/>
              <a:ext cx="1413093" cy="254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187" y="2060848"/>
            <a:ext cx="757869" cy="340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aturation sat="3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021">
            <a:off x="2480807" y="4277184"/>
            <a:ext cx="375626" cy="39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Группа 55"/>
          <p:cNvGrpSpPr/>
          <p:nvPr/>
        </p:nvGrpSpPr>
        <p:grpSpPr>
          <a:xfrm>
            <a:off x="517976" y="4284428"/>
            <a:ext cx="610657" cy="411369"/>
            <a:chOff x="2958668" y="2717973"/>
            <a:chExt cx="1519504" cy="1079719"/>
          </a:xfrm>
        </p:grpSpPr>
        <p:sp>
          <p:nvSpPr>
            <p:cNvPr id="57" name="Дуга 56"/>
            <p:cNvSpPr/>
            <p:nvPr/>
          </p:nvSpPr>
          <p:spPr>
            <a:xfrm rot="16200000">
              <a:off x="4058127" y="2708920"/>
              <a:ext cx="264025" cy="576064"/>
            </a:xfrm>
            <a:prstGeom prst="arc">
              <a:avLst/>
            </a:prstGeom>
            <a:ln w="57150">
              <a:solidFill>
                <a:srgbClr val="8D5B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Капля 57"/>
            <p:cNvSpPr/>
            <p:nvPr/>
          </p:nvSpPr>
          <p:spPr>
            <a:xfrm>
              <a:off x="2958668" y="2717973"/>
              <a:ext cx="1196847" cy="1079719"/>
            </a:xfrm>
            <a:prstGeom prst="teardrop">
              <a:avLst>
                <a:gd name="adj" fmla="val 55923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32-конечная звезда 58"/>
            <p:cNvSpPr/>
            <p:nvPr/>
          </p:nvSpPr>
          <p:spPr>
            <a:xfrm>
              <a:off x="3203849" y="3573017"/>
              <a:ext cx="72008" cy="72008"/>
            </a:xfrm>
            <a:prstGeom prst="star32">
              <a:avLst>
                <a:gd name="adj" fmla="val 0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3571840" y="3835797"/>
            <a:ext cx="610657" cy="433917"/>
            <a:chOff x="2958668" y="2717973"/>
            <a:chExt cx="1519504" cy="1079719"/>
          </a:xfrm>
        </p:grpSpPr>
        <p:sp>
          <p:nvSpPr>
            <p:cNvPr id="61" name="Дуга 60"/>
            <p:cNvSpPr/>
            <p:nvPr/>
          </p:nvSpPr>
          <p:spPr>
            <a:xfrm rot="16200000">
              <a:off x="4058127" y="2708920"/>
              <a:ext cx="264025" cy="576064"/>
            </a:xfrm>
            <a:prstGeom prst="arc">
              <a:avLst/>
            </a:prstGeom>
            <a:ln w="57150">
              <a:solidFill>
                <a:srgbClr val="8D5B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Капля 61"/>
            <p:cNvSpPr/>
            <p:nvPr/>
          </p:nvSpPr>
          <p:spPr>
            <a:xfrm>
              <a:off x="2958668" y="2717973"/>
              <a:ext cx="1196847" cy="1079719"/>
            </a:xfrm>
            <a:prstGeom prst="teardrop">
              <a:avLst>
                <a:gd name="adj" fmla="val 55923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32-конечная звезда 62"/>
            <p:cNvSpPr/>
            <p:nvPr/>
          </p:nvSpPr>
          <p:spPr>
            <a:xfrm>
              <a:off x="3203849" y="3573017"/>
              <a:ext cx="72008" cy="72008"/>
            </a:xfrm>
            <a:prstGeom prst="star32">
              <a:avLst>
                <a:gd name="adj" fmla="val 0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188" y="4438625"/>
            <a:ext cx="560620" cy="58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7" name="Группа 46"/>
          <p:cNvGrpSpPr/>
          <p:nvPr/>
        </p:nvGrpSpPr>
        <p:grpSpPr>
          <a:xfrm>
            <a:off x="6317279" y="2036968"/>
            <a:ext cx="2791225" cy="3403355"/>
            <a:chOff x="493015" y="2141240"/>
            <a:chExt cx="2791225" cy="3403355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493015" y="2619282"/>
              <a:ext cx="2791225" cy="2258262"/>
              <a:chOff x="116750" y="2603059"/>
              <a:chExt cx="4206349" cy="3080131"/>
            </a:xfrm>
          </p:grpSpPr>
          <p:pic>
            <p:nvPicPr>
              <p:cNvPr id="50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963" y="31736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750" y="3143127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3459" y="2141240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6" name="Группа 75"/>
          <p:cNvGrpSpPr/>
          <p:nvPr/>
        </p:nvGrpSpPr>
        <p:grpSpPr>
          <a:xfrm flipH="1">
            <a:off x="6227157" y="2536842"/>
            <a:ext cx="2773554" cy="2583120"/>
            <a:chOff x="76010" y="2603059"/>
            <a:chExt cx="4093675" cy="3575031"/>
          </a:xfrm>
        </p:grpSpPr>
        <p:pic>
          <p:nvPicPr>
            <p:cNvPr id="7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88729">
              <a:off x="551631" y="2603059"/>
              <a:ext cx="3073400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3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3549" y="3668507"/>
              <a:ext cx="1396136" cy="25095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10" y="2636912"/>
              <a:ext cx="1413093" cy="254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98" y="2055947"/>
            <a:ext cx="757869" cy="3403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6" name="Группа 85"/>
          <p:cNvGrpSpPr/>
          <p:nvPr/>
        </p:nvGrpSpPr>
        <p:grpSpPr>
          <a:xfrm>
            <a:off x="6476351" y="4628667"/>
            <a:ext cx="610657" cy="433917"/>
            <a:chOff x="2958668" y="2717973"/>
            <a:chExt cx="1519504" cy="1079719"/>
          </a:xfrm>
        </p:grpSpPr>
        <p:sp>
          <p:nvSpPr>
            <p:cNvPr id="87" name="Дуга 86"/>
            <p:cNvSpPr/>
            <p:nvPr/>
          </p:nvSpPr>
          <p:spPr>
            <a:xfrm rot="16200000">
              <a:off x="4058127" y="2708920"/>
              <a:ext cx="264025" cy="576064"/>
            </a:xfrm>
            <a:prstGeom prst="arc">
              <a:avLst/>
            </a:prstGeom>
            <a:ln w="57150">
              <a:solidFill>
                <a:srgbClr val="8D5B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Капля 87"/>
            <p:cNvSpPr/>
            <p:nvPr/>
          </p:nvSpPr>
          <p:spPr>
            <a:xfrm>
              <a:off x="2958668" y="2717973"/>
              <a:ext cx="1196847" cy="1079719"/>
            </a:xfrm>
            <a:prstGeom prst="teardrop">
              <a:avLst>
                <a:gd name="adj" fmla="val 55923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32-конечная звезда 88"/>
            <p:cNvSpPr/>
            <p:nvPr/>
          </p:nvSpPr>
          <p:spPr>
            <a:xfrm>
              <a:off x="3203849" y="3573017"/>
              <a:ext cx="72008" cy="72008"/>
            </a:xfrm>
            <a:prstGeom prst="star32">
              <a:avLst>
                <a:gd name="adj" fmla="val 0"/>
              </a:avLst>
            </a:prstGeom>
            <a:solidFill>
              <a:schemeClr val="tx1"/>
            </a:solidFill>
            <a:ln w="3175">
              <a:solidFill>
                <a:srgbClr val="0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1" name="Picture 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06245">
            <a:off x="8331727" y="3911833"/>
            <a:ext cx="380566" cy="4386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8069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/>
          <p:cNvSpPr/>
          <p:nvPr/>
        </p:nvSpPr>
        <p:spPr>
          <a:xfrm>
            <a:off x="193325" y="5229200"/>
            <a:ext cx="8807386" cy="3649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85720" y="214290"/>
            <a:ext cx="730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фрукт самый тяжёлый? </a:t>
            </a:r>
            <a:endParaRPr lang="en-US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714357"/>
            <a:ext cx="6535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 фрукт самый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лёгкий?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340615" y="2041869"/>
            <a:ext cx="2791225" cy="3403355"/>
            <a:chOff x="340615" y="1988840"/>
            <a:chExt cx="2791225" cy="3403355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40615" y="2466882"/>
              <a:ext cx="2791225" cy="2258262"/>
              <a:chOff x="116750" y="2603059"/>
              <a:chExt cx="4206349" cy="3080131"/>
            </a:xfrm>
          </p:grpSpPr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963" y="31736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750" y="3143127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1059" y="1988840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877021">
              <a:off x="2480807" y="4263329"/>
              <a:ext cx="375626" cy="399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3322646" y="2060848"/>
            <a:ext cx="2773554" cy="3403355"/>
            <a:chOff x="3322646" y="2060848"/>
            <a:chExt cx="2773554" cy="3403355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3322646" y="2541743"/>
              <a:ext cx="2773554" cy="2583120"/>
              <a:chOff x="76010" y="2603059"/>
              <a:chExt cx="4093675" cy="3575031"/>
            </a:xfrm>
          </p:grpSpPr>
          <p:pic>
            <p:nvPicPr>
              <p:cNvPr id="4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88729"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549" y="36685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" y="2636912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187" y="2060848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9188" y="4438625"/>
              <a:ext cx="560620" cy="588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6227157" y="2041869"/>
            <a:ext cx="2773554" cy="3403355"/>
            <a:chOff x="6227157" y="2041869"/>
            <a:chExt cx="2773554" cy="3403355"/>
          </a:xfrm>
        </p:grpSpPr>
        <p:grpSp>
          <p:nvGrpSpPr>
            <p:cNvPr id="76" name="Группа 75"/>
            <p:cNvGrpSpPr/>
            <p:nvPr/>
          </p:nvGrpSpPr>
          <p:grpSpPr>
            <a:xfrm flipH="1">
              <a:off x="6227157" y="2522764"/>
              <a:ext cx="2773554" cy="2583120"/>
              <a:chOff x="76010" y="2603059"/>
              <a:chExt cx="4093675" cy="3575031"/>
            </a:xfrm>
          </p:grpSpPr>
          <p:pic>
            <p:nvPicPr>
              <p:cNvPr id="7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88729"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549" y="36685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" y="2636912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8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2698" y="2041869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1" name="Picture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06245">
              <a:off x="8331727" y="3911833"/>
              <a:ext cx="380566" cy="43866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86768" y="5603510"/>
            <a:ext cx="2581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Самый тяжёлый фрукт -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4809360" y="5611393"/>
            <a:ext cx="2573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Самый  лёгкий   фрукт -</a:t>
            </a:r>
            <a:endParaRPr lang="ru-RU" dirty="0"/>
          </a:p>
        </p:txBody>
      </p:sp>
      <p:pic>
        <p:nvPicPr>
          <p:cNvPr id="65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429" y="4456579"/>
            <a:ext cx="560620" cy="58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06245">
            <a:off x="8331728" y="3888341"/>
            <a:ext cx="380566" cy="4386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2802833" y="5445224"/>
            <a:ext cx="914400" cy="914400"/>
          </a:xfrm>
          <a:prstGeom prst="ellipse">
            <a:avLst/>
          </a:prstGeom>
          <a:noFill/>
          <a:ln>
            <a:solidFill>
              <a:srgbClr val="CC00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7546032" y="5450087"/>
            <a:ext cx="914400" cy="914400"/>
          </a:xfrm>
          <a:prstGeom prst="ellipse">
            <a:avLst/>
          </a:prstGeom>
          <a:noFill/>
          <a:ln>
            <a:solidFill>
              <a:srgbClr val="CC00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021">
            <a:off x="2500967" y="4312211"/>
            <a:ext cx="375626" cy="39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499069" y="3789040"/>
            <a:ext cx="6587939" cy="1265251"/>
            <a:chOff x="504341" y="3819933"/>
            <a:chExt cx="6587939" cy="1265251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504341" y="4262323"/>
              <a:ext cx="625479" cy="444449"/>
              <a:chOff x="2958668" y="2717973"/>
              <a:chExt cx="1519504" cy="1079719"/>
            </a:xfrm>
          </p:grpSpPr>
          <p:sp>
            <p:nvSpPr>
              <p:cNvPr id="82" name="Дуга 81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Капля 89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32-конечная звезда 91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3571840" y="3819933"/>
              <a:ext cx="625479" cy="444449"/>
              <a:chOff x="2958668" y="2717973"/>
              <a:chExt cx="1519504" cy="1079719"/>
            </a:xfrm>
          </p:grpSpPr>
          <p:sp>
            <p:nvSpPr>
              <p:cNvPr id="94" name="Дуга 93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Капля 94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32-конечная звезда 95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7" name="Группа 96"/>
            <p:cNvGrpSpPr/>
            <p:nvPr/>
          </p:nvGrpSpPr>
          <p:grpSpPr>
            <a:xfrm>
              <a:off x="6466801" y="4640735"/>
              <a:ext cx="625479" cy="444449"/>
              <a:chOff x="2958668" y="2717973"/>
              <a:chExt cx="1519504" cy="1079719"/>
            </a:xfrm>
          </p:grpSpPr>
          <p:sp>
            <p:nvSpPr>
              <p:cNvPr id="98" name="Дуга 97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Капля 98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32-конечная звезда 99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69435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90751E-6 L -0.26944 0.174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87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/>
        </p:nvSpPr>
        <p:spPr>
          <a:xfrm>
            <a:off x="193325" y="5229200"/>
            <a:ext cx="8807386" cy="3649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0615" y="2041869"/>
            <a:ext cx="2791225" cy="3403355"/>
            <a:chOff x="340615" y="1988840"/>
            <a:chExt cx="2791225" cy="3403355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340615" y="2466882"/>
              <a:ext cx="2791225" cy="2258262"/>
              <a:chOff x="116750" y="2603059"/>
              <a:chExt cx="4206349" cy="3080131"/>
            </a:xfrm>
          </p:grpSpPr>
          <p:pic>
            <p:nvPicPr>
              <p:cNvPr id="52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963" y="31736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750" y="3143127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1059" y="1988840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877021">
              <a:off x="2480807" y="4263329"/>
              <a:ext cx="375626" cy="399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3322646" y="2060848"/>
            <a:ext cx="2773554" cy="3403355"/>
            <a:chOff x="3322646" y="2060848"/>
            <a:chExt cx="2773554" cy="3403355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3322646" y="2541743"/>
              <a:ext cx="2773554" cy="2583120"/>
              <a:chOff x="76010" y="2603059"/>
              <a:chExt cx="4093675" cy="3575031"/>
            </a:xfrm>
          </p:grpSpPr>
          <p:pic>
            <p:nvPicPr>
              <p:cNvPr id="4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88729"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549" y="36685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" y="2636912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4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187" y="2060848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9188" y="4438625"/>
              <a:ext cx="560620" cy="5887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6227157" y="2041869"/>
            <a:ext cx="2773554" cy="3403355"/>
            <a:chOff x="6227157" y="2041869"/>
            <a:chExt cx="2773554" cy="3403355"/>
          </a:xfrm>
        </p:grpSpPr>
        <p:grpSp>
          <p:nvGrpSpPr>
            <p:cNvPr id="76" name="Группа 75"/>
            <p:cNvGrpSpPr/>
            <p:nvPr/>
          </p:nvGrpSpPr>
          <p:grpSpPr>
            <a:xfrm flipH="1">
              <a:off x="6227157" y="2522764"/>
              <a:ext cx="2773554" cy="2583120"/>
              <a:chOff x="76010" y="2603059"/>
              <a:chExt cx="4093675" cy="3575031"/>
            </a:xfrm>
          </p:grpSpPr>
          <p:pic>
            <p:nvPicPr>
              <p:cNvPr id="7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288729">
                <a:off x="551631" y="2603059"/>
                <a:ext cx="3073400" cy="5794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3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3549" y="3668507"/>
                <a:ext cx="1396136" cy="25095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4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" y="2636912"/>
                <a:ext cx="1413093" cy="2540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85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66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2698" y="2041869"/>
              <a:ext cx="757869" cy="3403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1" name="Picture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06245">
              <a:off x="8331727" y="3911833"/>
              <a:ext cx="380566" cy="43866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Прямоугольник 2"/>
          <p:cNvSpPr/>
          <p:nvPr/>
        </p:nvSpPr>
        <p:spPr>
          <a:xfrm>
            <a:off x="86768" y="5603510"/>
            <a:ext cx="2581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Самый тяжёлый фрукт -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809360" y="5611393"/>
            <a:ext cx="2573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Самый  лёгкий   фрукт -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06245">
            <a:off x="8331728" y="3888341"/>
            <a:ext cx="380566" cy="4386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>
          <a:xfrm>
            <a:off x="2802833" y="5445224"/>
            <a:ext cx="914400" cy="914400"/>
          </a:xfrm>
          <a:prstGeom prst="ellipse">
            <a:avLst/>
          </a:prstGeom>
          <a:noFill/>
          <a:ln>
            <a:solidFill>
              <a:srgbClr val="CC00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7546032" y="5450087"/>
            <a:ext cx="914400" cy="914400"/>
          </a:xfrm>
          <a:prstGeom prst="ellipse">
            <a:avLst/>
          </a:prstGeom>
          <a:noFill/>
          <a:ln>
            <a:solidFill>
              <a:srgbClr val="CC00C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021">
            <a:off x="2500967" y="4312211"/>
            <a:ext cx="375626" cy="399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499069" y="3789040"/>
            <a:ext cx="6587939" cy="1265251"/>
            <a:chOff x="504341" y="3819933"/>
            <a:chExt cx="6587939" cy="1265251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504341" y="4262323"/>
              <a:ext cx="625479" cy="444449"/>
              <a:chOff x="2958668" y="2717973"/>
              <a:chExt cx="1519504" cy="1079719"/>
            </a:xfrm>
          </p:grpSpPr>
          <p:sp>
            <p:nvSpPr>
              <p:cNvPr id="82" name="Дуга 81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Капля 89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2" name="32-конечная звезда 91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3" name="Группа 92"/>
            <p:cNvGrpSpPr/>
            <p:nvPr/>
          </p:nvGrpSpPr>
          <p:grpSpPr>
            <a:xfrm>
              <a:off x="3571840" y="3819933"/>
              <a:ext cx="625479" cy="444449"/>
              <a:chOff x="2958668" y="2717973"/>
              <a:chExt cx="1519504" cy="1079719"/>
            </a:xfrm>
          </p:grpSpPr>
          <p:sp>
            <p:nvSpPr>
              <p:cNvPr id="94" name="Дуга 93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Капля 94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32-конечная звезда 95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7" name="Группа 96"/>
            <p:cNvGrpSpPr/>
            <p:nvPr/>
          </p:nvGrpSpPr>
          <p:grpSpPr>
            <a:xfrm>
              <a:off x="6466801" y="4640735"/>
              <a:ext cx="625479" cy="444449"/>
              <a:chOff x="2958668" y="2717973"/>
              <a:chExt cx="1519504" cy="1079719"/>
            </a:xfrm>
          </p:grpSpPr>
          <p:sp>
            <p:nvSpPr>
              <p:cNvPr id="98" name="Дуга 97"/>
              <p:cNvSpPr/>
              <p:nvPr/>
            </p:nvSpPr>
            <p:spPr>
              <a:xfrm rot="16200000">
                <a:off x="4058127" y="2708920"/>
                <a:ext cx="264025" cy="576064"/>
              </a:xfrm>
              <a:prstGeom prst="arc">
                <a:avLst/>
              </a:prstGeom>
              <a:ln w="57150">
                <a:solidFill>
                  <a:srgbClr val="8D5B2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Капля 98"/>
              <p:cNvSpPr/>
              <p:nvPr/>
            </p:nvSpPr>
            <p:spPr>
              <a:xfrm>
                <a:off x="2958668" y="2717973"/>
                <a:ext cx="1196847" cy="1079719"/>
              </a:xfrm>
              <a:prstGeom prst="teardrop">
                <a:avLst>
                  <a:gd name="adj" fmla="val 55923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0" name="32-конечная звезда 99"/>
              <p:cNvSpPr/>
              <p:nvPr/>
            </p:nvSpPr>
            <p:spPr>
              <a:xfrm>
                <a:off x="3203849" y="3573017"/>
                <a:ext cx="72008" cy="72008"/>
              </a:xfrm>
              <a:prstGeom prst="star32">
                <a:avLst>
                  <a:gd name="adj" fmla="val 0"/>
                </a:avLst>
              </a:prstGeom>
              <a:solidFill>
                <a:schemeClr val="tx1"/>
              </a:solidFill>
              <a:ln w="3175">
                <a:solidFill>
                  <a:srgbClr val="0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5" y="5651548"/>
            <a:ext cx="560620" cy="58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0031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89017E-7 L -0.0618 0.2788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0" y="139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4543">
            <a:off x="2667386" y="3748939"/>
            <a:ext cx="1032582" cy="72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0586">
            <a:off x="3121786" y="3877892"/>
            <a:ext cx="1028197" cy="717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36677"/>
            <a:ext cx="609699" cy="62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94" y="1379412"/>
            <a:ext cx="609699" cy="62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31657">
            <a:off x="2741340" y="1487148"/>
            <a:ext cx="418613" cy="50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4833">
            <a:off x="3106377" y="1522128"/>
            <a:ext cx="418614" cy="501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4971">
            <a:off x="3465204" y="1516991"/>
            <a:ext cx="418613" cy="50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Группа 36"/>
          <p:cNvGrpSpPr/>
          <p:nvPr/>
        </p:nvGrpSpPr>
        <p:grpSpPr>
          <a:xfrm>
            <a:off x="189059" y="1185960"/>
            <a:ext cx="3806877" cy="1644988"/>
            <a:chOff x="2276482" y="3072672"/>
            <a:chExt cx="5823909" cy="2516568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5372825" y="3072672"/>
              <a:ext cx="2727566" cy="2145994"/>
              <a:chOff x="5372825" y="2914410"/>
              <a:chExt cx="2727566" cy="2145994"/>
            </a:xfrm>
          </p:grpSpPr>
          <p:sp>
            <p:nvSpPr>
              <p:cNvPr id="16" name="Блок-схема: процесс 15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4" name="Группа 13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7" name="Блок-схема: процесс 6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" name="Хорда 9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Прямоугольник с двумя вырезанными соседними углами 12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Кольцо 14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 flipH="1">
              <a:off x="2276482" y="3083206"/>
              <a:ext cx="2727566" cy="2145994"/>
              <a:chOff x="5372825" y="2914410"/>
              <a:chExt cx="2727566" cy="2145994"/>
            </a:xfrm>
          </p:grpSpPr>
          <p:sp>
            <p:nvSpPr>
              <p:cNvPr id="29" name="Блок-схема: процесс 28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0" name="Группа 29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32" name="Блок-схема: процесс 31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Скругленный прямоугольник 32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Хорда 33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Прямоугольник с двумя вырезанными соседними углами 35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convex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1" name="Кольцо 30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Кольцо 4"/>
            <p:cNvSpPr/>
            <p:nvPr/>
          </p:nvSpPr>
          <p:spPr>
            <a:xfrm>
              <a:off x="4627188" y="4434694"/>
              <a:ext cx="1033668" cy="1019292"/>
            </a:xfrm>
            <a:prstGeom prst="donut">
              <a:avLst>
                <a:gd name="adj" fmla="val 38047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5">
                  <a:lumMod val="75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699792" y="5013176"/>
              <a:ext cx="4824536" cy="576064"/>
            </a:xfrm>
            <a:prstGeom prst="rect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5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462">
            <a:off x="2830453" y="1181322"/>
            <a:ext cx="418613" cy="50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7867">
            <a:off x="3316532" y="1234056"/>
            <a:ext cx="418613" cy="501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563888" y="2450736"/>
            <a:ext cx="3402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Масса  яблока  =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56176" y="2432074"/>
            <a:ext cx="3119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массе 5 клубничек.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179512" y="3879013"/>
            <a:ext cx="3806877" cy="1644988"/>
            <a:chOff x="2276482" y="3072672"/>
            <a:chExt cx="5823909" cy="251656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5372825" y="3072672"/>
              <a:ext cx="2727566" cy="2145994"/>
              <a:chOff x="5372825" y="2914410"/>
              <a:chExt cx="2727566" cy="2145994"/>
            </a:xfrm>
          </p:grpSpPr>
          <p:sp>
            <p:nvSpPr>
              <p:cNvPr id="58" name="Блок-схема: процесс 57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9" name="Группа 58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61" name="Блок-схема: процесс 60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Скругленный прямоугольник 61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Хорда 62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Прямоугольник с двумя вырезанными соседними углами 64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60" name="Кольцо 59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 flipH="1">
              <a:off x="2276482" y="3083206"/>
              <a:ext cx="2727566" cy="2145994"/>
              <a:chOff x="5372825" y="2914410"/>
              <a:chExt cx="2727566" cy="2145994"/>
            </a:xfrm>
          </p:grpSpPr>
          <p:sp>
            <p:nvSpPr>
              <p:cNvPr id="49" name="Блок-схема: процесс 48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1" name="Группа 50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53" name="Блок-схема: процесс 52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Скругленный прямоугольник 53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Хорда 54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Прямоугольник с двумя вырезанными соседними углами 56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convex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52" name="Кольцо 51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2" name="Кольцо 41"/>
            <p:cNvSpPr/>
            <p:nvPr/>
          </p:nvSpPr>
          <p:spPr>
            <a:xfrm>
              <a:off x="4627188" y="4434694"/>
              <a:ext cx="1033668" cy="1019292"/>
            </a:xfrm>
            <a:prstGeom prst="donut">
              <a:avLst>
                <a:gd name="adj" fmla="val 38047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5">
                  <a:lumMod val="75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699792" y="5013176"/>
              <a:ext cx="4824536" cy="576064"/>
            </a:xfrm>
            <a:prstGeom prst="rect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5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563888" y="5127575"/>
            <a:ext cx="302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Масса  яблока =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84168" y="5127575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массе 2 шоколадок.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7" y="5514384"/>
            <a:ext cx="4482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Получается, что 5 к. = 2 ш.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5696342"/>
            <a:ext cx="4716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2!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Нет ли здесь ошибки?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45694" y="3140968"/>
            <a:ext cx="8854290" cy="0"/>
          </a:xfrm>
          <a:prstGeom prst="line">
            <a:avLst/>
          </a:prstGeom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57888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/>
      <p:bldP spid="70" grpId="0"/>
      <p:bldP spid="71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Группа 7172"/>
          <p:cNvGrpSpPr/>
          <p:nvPr/>
        </p:nvGrpSpPr>
        <p:grpSpPr>
          <a:xfrm>
            <a:off x="2585144" y="4327748"/>
            <a:ext cx="1455470" cy="875735"/>
            <a:chOff x="2585144" y="4327748"/>
            <a:chExt cx="1455470" cy="875735"/>
          </a:xfrm>
        </p:grpSpPr>
        <p:grpSp>
          <p:nvGrpSpPr>
            <p:cNvPr id="7169" name="Группа 7168"/>
            <p:cNvGrpSpPr/>
            <p:nvPr/>
          </p:nvGrpSpPr>
          <p:grpSpPr>
            <a:xfrm rot="925619">
              <a:off x="2585144" y="4327748"/>
              <a:ext cx="1455470" cy="760976"/>
              <a:chOff x="2680078" y="3874674"/>
              <a:chExt cx="1455470" cy="760976"/>
            </a:xfrm>
          </p:grpSpPr>
          <p:sp>
            <p:nvSpPr>
              <p:cNvPr id="24" name="Месяц 23"/>
              <p:cNvSpPr/>
              <p:nvPr/>
            </p:nvSpPr>
            <p:spPr>
              <a:xfrm rot="7067662" flipH="1">
                <a:off x="3375603" y="3477659"/>
                <a:ext cx="362930" cy="1156960"/>
              </a:xfrm>
              <a:prstGeom prst="moon">
                <a:avLst>
                  <a:gd name="adj" fmla="val 52713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Месяц 82"/>
              <p:cNvSpPr/>
              <p:nvPr/>
            </p:nvSpPr>
            <p:spPr>
              <a:xfrm rot="6279815" flipH="1">
                <a:off x="3327261" y="3629526"/>
                <a:ext cx="362930" cy="1156960"/>
              </a:xfrm>
              <a:prstGeom prst="moon">
                <a:avLst>
                  <a:gd name="adj" fmla="val 52713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Месяц 83"/>
              <p:cNvSpPr/>
              <p:nvPr/>
            </p:nvSpPr>
            <p:spPr>
              <a:xfrm rot="5603301" flipH="1">
                <a:off x="3264668" y="3727441"/>
                <a:ext cx="362931" cy="1156960"/>
              </a:xfrm>
              <a:prstGeom prst="moon">
                <a:avLst>
                  <a:gd name="adj" fmla="val 52713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Месяц 84"/>
              <p:cNvSpPr/>
              <p:nvPr/>
            </p:nvSpPr>
            <p:spPr>
              <a:xfrm rot="6279815" flipH="1">
                <a:off x="3046765" y="3845377"/>
                <a:ext cx="423586" cy="1156960"/>
              </a:xfrm>
              <a:prstGeom prst="moon">
                <a:avLst>
                  <a:gd name="adj" fmla="val 52713"/>
                </a:avLst>
              </a:pr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86" name="Месяц 85"/>
            <p:cNvSpPr/>
            <p:nvPr/>
          </p:nvSpPr>
          <p:spPr>
            <a:xfrm rot="5186129" flipH="1">
              <a:off x="3082195" y="4413210"/>
              <a:ext cx="423586" cy="1156960"/>
            </a:xfrm>
            <a:prstGeom prst="moon">
              <a:avLst>
                <a:gd name="adj" fmla="val 52713"/>
              </a:avLst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02" y="4175359"/>
            <a:ext cx="628788" cy="94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8" y="1386791"/>
            <a:ext cx="848624" cy="497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62770">
            <a:off x="2802297" y="1186602"/>
            <a:ext cx="475212" cy="48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79859">
            <a:off x="3246966" y="1217176"/>
            <a:ext cx="475212" cy="48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17074">
            <a:off x="3040674" y="1428191"/>
            <a:ext cx="475212" cy="48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1482">
            <a:off x="3451587" y="1428190"/>
            <a:ext cx="475212" cy="48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22542">
            <a:off x="2639595" y="1448130"/>
            <a:ext cx="475212" cy="48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Группа 36"/>
          <p:cNvGrpSpPr/>
          <p:nvPr/>
        </p:nvGrpSpPr>
        <p:grpSpPr>
          <a:xfrm>
            <a:off x="189059" y="1185960"/>
            <a:ext cx="3806877" cy="1644988"/>
            <a:chOff x="2276482" y="3072672"/>
            <a:chExt cx="5823909" cy="2516568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5372825" y="3072672"/>
              <a:ext cx="2727566" cy="2145994"/>
              <a:chOff x="5372825" y="2914410"/>
              <a:chExt cx="2727566" cy="2145994"/>
            </a:xfrm>
          </p:grpSpPr>
          <p:sp>
            <p:nvSpPr>
              <p:cNvPr id="16" name="Блок-схема: процесс 15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4" name="Группа 13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7" name="Блок-схема: процесс 6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" name="Хорда 9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Прямоугольник с двумя вырезанными соседними углами 12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5" name="Кольцо 14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 flipH="1">
              <a:off x="2276482" y="3083206"/>
              <a:ext cx="2727566" cy="2145994"/>
              <a:chOff x="5372825" y="2914410"/>
              <a:chExt cx="2727566" cy="2145994"/>
            </a:xfrm>
          </p:grpSpPr>
          <p:sp>
            <p:nvSpPr>
              <p:cNvPr id="29" name="Блок-схема: процесс 28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30" name="Группа 29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32" name="Блок-схема: процесс 31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Скругленный прямоугольник 32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Хорда 33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Прямоугольник с двумя вырезанными соседними углами 35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convex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1" name="Кольцо 30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Кольцо 4"/>
            <p:cNvSpPr/>
            <p:nvPr/>
          </p:nvSpPr>
          <p:spPr>
            <a:xfrm>
              <a:off x="4627188" y="4434694"/>
              <a:ext cx="1033668" cy="1019292"/>
            </a:xfrm>
            <a:prstGeom prst="donut">
              <a:avLst>
                <a:gd name="adj" fmla="val 38047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5">
                  <a:lumMod val="75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699792" y="5013176"/>
              <a:ext cx="4824536" cy="576064"/>
            </a:xfrm>
            <a:prstGeom prst="rect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5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1788" y="548680"/>
            <a:ext cx="8830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Вова просит тебя сравнить массу дыни и массу пакета риса.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63888" y="2450736"/>
            <a:ext cx="2592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Масса  дыни =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86446" y="2432074"/>
            <a:ext cx="2673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массе 5 яблок.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179512" y="4304292"/>
            <a:ext cx="3806877" cy="1644988"/>
            <a:chOff x="2276482" y="3072672"/>
            <a:chExt cx="5823909" cy="2516568"/>
          </a:xfrm>
        </p:grpSpPr>
        <p:grpSp>
          <p:nvGrpSpPr>
            <p:cNvPr id="40" name="Группа 39"/>
            <p:cNvGrpSpPr/>
            <p:nvPr/>
          </p:nvGrpSpPr>
          <p:grpSpPr>
            <a:xfrm>
              <a:off x="5372825" y="3072672"/>
              <a:ext cx="2727566" cy="2145994"/>
              <a:chOff x="5372825" y="2914410"/>
              <a:chExt cx="2727566" cy="2145994"/>
            </a:xfrm>
          </p:grpSpPr>
          <p:sp>
            <p:nvSpPr>
              <p:cNvPr id="58" name="Блок-схема: процесс 57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9" name="Группа 58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61" name="Блок-схема: процесс 60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Скругленный прямоугольник 61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Хорда 62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Прямоугольник с двумя вырезанными соседними углами 64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slop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60" name="Кольцо 59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 flipH="1">
              <a:off x="2276482" y="3083206"/>
              <a:ext cx="2727566" cy="2145994"/>
              <a:chOff x="5372825" y="2914410"/>
              <a:chExt cx="2727566" cy="2145994"/>
            </a:xfrm>
          </p:grpSpPr>
          <p:sp>
            <p:nvSpPr>
              <p:cNvPr id="49" name="Блок-схема: процесс 48"/>
              <p:cNvSpPr/>
              <p:nvPr/>
            </p:nvSpPr>
            <p:spPr>
              <a:xfrm>
                <a:off x="6012161" y="4581128"/>
                <a:ext cx="144016" cy="479276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1" name="Группа 50"/>
              <p:cNvGrpSpPr/>
              <p:nvPr/>
            </p:nvGrpSpPr>
            <p:grpSpPr>
              <a:xfrm>
                <a:off x="5372825" y="2914410"/>
                <a:ext cx="2727566" cy="1666718"/>
                <a:chOff x="5660856" y="3045086"/>
                <a:chExt cx="2727566" cy="1666718"/>
              </a:xfr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50000">
                    <a:schemeClr val="bg2">
                      <a:shade val="675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p:grpSpPr>
            <p:sp>
              <p:nvSpPr>
                <p:cNvPr id="53" name="Блок-схема: процесс 52"/>
                <p:cNvSpPr/>
                <p:nvPr/>
              </p:nvSpPr>
              <p:spPr>
                <a:xfrm>
                  <a:off x="6300192" y="4461632"/>
                  <a:ext cx="201678" cy="250172"/>
                </a:xfrm>
                <a:prstGeom prst="flowChartProcess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Скругленный прямоугольник 53"/>
                <p:cNvSpPr/>
                <p:nvPr/>
              </p:nvSpPr>
              <p:spPr>
                <a:xfrm>
                  <a:off x="6084168" y="3231928"/>
                  <a:ext cx="216024" cy="994292"/>
                </a:xfrm>
                <a:prstGeom prst="roundRect">
                  <a:avLst/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Хорда 54"/>
                <p:cNvSpPr/>
                <p:nvPr/>
              </p:nvSpPr>
              <p:spPr>
                <a:xfrm rot="6466876">
                  <a:off x="5927805" y="3045086"/>
                  <a:ext cx="373685" cy="373685"/>
                </a:xfrm>
                <a:prstGeom prst="chord">
                  <a:avLst>
                    <a:gd name="adj1" fmla="val 3894283"/>
                    <a:gd name="adj2" fmla="val 15130867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56" name="Прямая соединительная линия 55"/>
                <p:cNvCxnSpPr/>
                <p:nvPr/>
              </p:nvCxnSpPr>
              <p:spPr>
                <a:xfrm>
                  <a:off x="5660856" y="3247169"/>
                  <a:ext cx="454552" cy="11831"/>
                </a:xfrm>
                <a:prstGeom prst="line">
                  <a:avLst/>
                </a:prstGeom>
                <a:grpFill/>
                <a:ln w="28575"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" name="Прямоугольник с двумя вырезанными соседними углами 56"/>
                <p:cNvSpPr/>
                <p:nvPr/>
              </p:nvSpPr>
              <p:spPr>
                <a:xfrm rot="10800000">
                  <a:off x="6068925" y="4030174"/>
                  <a:ext cx="2319497" cy="417594"/>
                </a:xfrm>
                <a:prstGeom prst="snip2SameRect">
                  <a:avLst>
                    <a:gd name="adj1" fmla="val 50000"/>
                    <a:gd name="adj2" fmla="val 2329"/>
                  </a:avLst>
                </a:prstGeom>
                <a:grpFill/>
                <a:ln>
                  <a:solidFill>
                    <a:schemeClr val="tx2"/>
                  </a:solidFill>
                  <a:prstDash val="solid"/>
                </a:ln>
                <a:scene3d>
                  <a:camera prst="orthographicFront"/>
                  <a:lightRig rig="threePt" dir="t"/>
                </a:scene3d>
                <a:sp3d>
                  <a:bevelT prst="convex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52" name="Кольцо 51"/>
              <p:cNvSpPr/>
              <p:nvPr/>
            </p:nvSpPr>
            <p:spPr>
              <a:xfrm>
                <a:off x="5994606" y="4492229"/>
                <a:ext cx="236787" cy="236787"/>
              </a:xfrm>
              <a:prstGeom prst="donut">
                <a:avLst>
                  <a:gd name="adj" fmla="val 21136"/>
                </a:avLst>
              </a:prstGeom>
              <a:solidFill>
                <a:srgbClr val="00B050"/>
              </a:solidFill>
              <a:ln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2" name="Кольцо 41"/>
            <p:cNvSpPr/>
            <p:nvPr/>
          </p:nvSpPr>
          <p:spPr>
            <a:xfrm>
              <a:off x="4627188" y="4434694"/>
              <a:ext cx="1033668" cy="1019292"/>
            </a:xfrm>
            <a:prstGeom prst="donut">
              <a:avLst>
                <a:gd name="adj" fmla="val 38047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accent5">
                  <a:lumMod val="75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2699792" y="5013176"/>
              <a:ext cx="4824536" cy="576064"/>
            </a:xfrm>
            <a:prstGeom prst="rect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accent5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7504" y="2996952"/>
            <a:ext cx="8271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Можно ли выполнить это задание Вовы?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3573231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Что нужно сделать, чтобы это задание можно выполнить?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45694" y="3140968"/>
            <a:ext cx="8854290" cy="0"/>
          </a:xfrm>
          <a:prstGeom prst="line">
            <a:avLst/>
          </a:prstGeom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643306" y="5559623"/>
            <a:ext cx="3251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Масса  пачки риса =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615614" y="5531300"/>
            <a:ext cx="2752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массе 5 бананов.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5611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0" grpId="0"/>
      <p:bldP spid="6" grpId="0"/>
      <p:bldP spid="8" grpId="0"/>
      <p:bldP spid="91" grpId="0"/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39552" y="2924944"/>
            <a:ext cx="7848872" cy="1512168"/>
          </a:xfrm>
          <a:prstGeom prst="ellips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50"/>
            </a:solidFill>
            <a:prstDash val="solid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45694" y="44624"/>
            <a:ext cx="6822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Величины. Масса. Килограмм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9245" y="567844"/>
            <a:ext cx="8314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0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 килограмм (1кг) – одна из мерок массы.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960" y="2658993"/>
            <a:ext cx="748150" cy="1251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9245" y="5145405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596" y="1790675"/>
            <a:ext cx="1328737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4591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Для работы с некоторыми видами весов необходимы гири</a:t>
            </a:r>
            <a:r>
              <a:rPr lang="en-US" sz="3200" dirty="0" smtClean="0"/>
              <a:t>:</a:t>
            </a:r>
            <a:r>
              <a:rPr lang="ru-RU" sz="3200" dirty="0" smtClean="0"/>
              <a:t> 1кг</a:t>
            </a:r>
            <a:r>
              <a:rPr lang="en-US" sz="3200" dirty="0" smtClean="0"/>
              <a:t>, 2</a:t>
            </a:r>
            <a:r>
              <a:rPr lang="ru-RU" sz="3200" dirty="0" smtClean="0"/>
              <a:t>кг</a:t>
            </a:r>
            <a:r>
              <a:rPr lang="en-US" sz="3200" dirty="0" smtClean="0"/>
              <a:t>,</a:t>
            </a:r>
            <a:r>
              <a:rPr lang="ru-RU" sz="3200" dirty="0" smtClean="0"/>
              <a:t>5кг и другие.</a:t>
            </a:r>
            <a:r>
              <a:rPr lang="ru-RU" sz="7200" dirty="0" smtClean="0"/>
              <a:t> </a:t>
            </a:r>
          </a:p>
        </p:txBody>
      </p:sp>
      <p:pic>
        <p:nvPicPr>
          <p:cNvPr id="10243" name="Содержимое 4" descr="гири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68" y="3448800"/>
            <a:ext cx="4572007" cy="3123450"/>
          </a:xfrm>
        </p:spPr>
      </p:pic>
      <p:pic>
        <p:nvPicPr>
          <p:cNvPr id="4" name="Содержимое 4" descr="гири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868" y="3429000"/>
            <a:ext cx="4572007" cy="3123450"/>
          </a:xfrm>
          <a:prstGeom prst="rect">
            <a:avLst/>
          </a:prstGeom>
        </p:spPr>
      </p:pic>
      <p:pic>
        <p:nvPicPr>
          <p:cNvPr id="5" name="Содержимое 4" descr="гири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4349" y="1775628"/>
            <a:ext cx="7215238" cy="4929222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85860"/>
            <a:ext cx="609644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785918" y="4572008"/>
            <a:ext cx="5643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5кг + 3кг + 1кг = 9кг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29132"/>
            <a:ext cx="6400800" cy="120966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5кг + 3кг </a:t>
            </a:r>
            <a:r>
              <a:rPr lang="ru-RU" b="1" dirty="0" smtClean="0">
                <a:solidFill>
                  <a:srgbClr val="FF0000"/>
                </a:solidFill>
              </a:rPr>
              <a:t>- </a:t>
            </a:r>
            <a:r>
              <a:rPr lang="ru-RU" b="1" dirty="0" smtClean="0">
                <a:solidFill>
                  <a:srgbClr val="FF0000"/>
                </a:solidFill>
              </a:rPr>
              <a:t>1кг = </a:t>
            </a:r>
            <a:r>
              <a:rPr lang="ru-RU" b="1" dirty="0" smtClean="0">
                <a:solidFill>
                  <a:srgbClr val="FF0000"/>
                </a:solidFill>
              </a:rPr>
              <a:t>7кг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8070875" cy="359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357694"/>
            <a:ext cx="6400800" cy="128110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3кг </a:t>
            </a:r>
            <a:r>
              <a:rPr lang="ru-RU" b="1" dirty="0" smtClean="0">
                <a:solidFill>
                  <a:srgbClr val="FF0000"/>
                </a:solidFill>
              </a:rPr>
              <a:t>+ </a:t>
            </a:r>
            <a:r>
              <a:rPr lang="ru-RU" b="1" dirty="0" err="1" smtClean="0">
                <a:solidFill>
                  <a:srgbClr val="FF0000"/>
                </a:solidFill>
              </a:rPr>
              <a:t>3кг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+ 1кг – 2кг =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465115" cy="3498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500826" y="4286256"/>
            <a:ext cx="857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5кг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918158" y="3680844"/>
            <a:ext cx="823582" cy="756268"/>
            <a:chOff x="4056520" y="3278134"/>
            <a:chExt cx="823582" cy="756268"/>
          </a:xfrm>
        </p:grpSpPr>
        <p:pic>
          <p:nvPicPr>
            <p:cNvPr id="82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6630" y="3292532"/>
              <a:ext cx="443472" cy="741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6520" y="3278134"/>
              <a:ext cx="443472" cy="741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2828887" y="1257609"/>
            <a:ext cx="896354" cy="970243"/>
            <a:chOff x="2828887" y="1257609"/>
            <a:chExt cx="896354" cy="970243"/>
          </a:xfrm>
        </p:grpSpPr>
        <p:pic>
          <p:nvPicPr>
            <p:cNvPr id="6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1769" y="1462994"/>
              <a:ext cx="443472" cy="741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8887" y="1257609"/>
              <a:ext cx="583585" cy="970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3655">
            <a:off x="538526" y="1607692"/>
            <a:ext cx="848624" cy="4971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Группа 27"/>
          <p:cNvGrpSpPr/>
          <p:nvPr/>
        </p:nvGrpSpPr>
        <p:grpSpPr>
          <a:xfrm flipH="1">
            <a:off x="189059" y="1192845"/>
            <a:ext cx="1782910" cy="1355547"/>
            <a:chOff x="5372825" y="2914410"/>
            <a:chExt cx="2727566" cy="2073771"/>
          </a:xfrm>
        </p:grpSpPr>
        <p:sp>
          <p:nvSpPr>
            <p:cNvPr id="29" name="Блок-схема: процесс 28"/>
            <p:cNvSpPr/>
            <p:nvPr/>
          </p:nvSpPr>
          <p:spPr>
            <a:xfrm>
              <a:off x="6017922" y="4581130"/>
              <a:ext cx="184959" cy="407051"/>
            </a:xfrm>
            <a:prstGeom prst="flowChartProcess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tx2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5372825" y="2914410"/>
              <a:ext cx="2727566" cy="1666718"/>
              <a:chOff x="5660856" y="3045086"/>
              <a:chExt cx="2727566" cy="1666718"/>
            </a:xfr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grpSpPr>
          <p:sp>
            <p:nvSpPr>
              <p:cNvPr id="32" name="Блок-схема: процесс 31"/>
              <p:cNvSpPr/>
              <p:nvPr/>
            </p:nvSpPr>
            <p:spPr>
              <a:xfrm>
                <a:off x="6300192" y="4461632"/>
                <a:ext cx="201678" cy="250172"/>
              </a:xfrm>
              <a:prstGeom prst="flowChartProcess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Скругленный прямоугольник 32"/>
              <p:cNvSpPr/>
              <p:nvPr/>
            </p:nvSpPr>
            <p:spPr>
              <a:xfrm>
                <a:off x="6084168" y="3231928"/>
                <a:ext cx="216024" cy="994292"/>
              </a:xfrm>
              <a:prstGeom prst="roundRect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Хорда 33"/>
              <p:cNvSpPr/>
              <p:nvPr/>
            </p:nvSpPr>
            <p:spPr>
              <a:xfrm rot="6466876">
                <a:off x="5927805" y="3045086"/>
                <a:ext cx="373685" cy="373685"/>
              </a:xfrm>
              <a:prstGeom prst="chord">
                <a:avLst>
                  <a:gd name="adj1" fmla="val 3894283"/>
                  <a:gd name="adj2" fmla="val 15130867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5660856" y="3247169"/>
                <a:ext cx="454552" cy="11831"/>
              </a:xfrm>
              <a:prstGeom prst="line">
                <a:avLst/>
              </a:prstGeom>
              <a:grpFill/>
              <a:ln w="28575"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Прямоугольник с двумя вырезанными соседними углами 35"/>
              <p:cNvSpPr/>
              <p:nvPr/>
            </p:nvSpPr>
            <p:spPr>
              <a:xfrm rot="10800000">
                <a:off x="6068925" y="4030174"/>
                <a:ext cx="2319497" cy="417594"/>
              </a:xfrm>
              <a:prstGeom prst="snip2SameRect">
                <a:avLst>
                  <a:gd name="adj1" fmla="val 50000"/>
                  <a:gd name="adj2" fmla="val 2329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1" name="Кольцо 30"/>
            <p:cNvSpPr/>
            <p:nvPr/>
          </p:nvSpPr>
          <p:spPr>
            <a:xfrm>
              <a:off x="5994606" y="4492229"/>
              <a:ext cx="236787" cy="236787"/>
            </a:xfrm>
            <a:prstGeom prst="donut">
              <a:avLst>
                <a:gd name="adj" fmla="val 21136"/>
              </a:avLst>
            </a:prstGeom>
            <a:solidFill>
              <a:srgbClr val="00B050"/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8" y="3440003"/>
            <a:ext cx="628788" cy="94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134718" y="591071"/>
            <a:ext cx="4653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Чему равна масса дыни? 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45694" y="2996952"/>
            <a:ext cx="8854290" cy="0"/>
          </a:xfrm>
          <a:prstGeom prst="line">
            <a:avLst/>
          </a:prstGeom>
          <a:ln w="19050">
            <a:solidFill>
              <a:srgbClr val="CC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TextBox 7173"/>
          <p:cNvSpPr txBox="1"/>
          <p:nvPr/>
        </p:nvSpPr>
        <p:spPr>
          <a:xfrm>
            <a:off x="159370" y="5379567"/>
            <a:ext cx="7965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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Сравни теперь массу дыни и массу пакета с рисом.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2200838" y="1196752"/>
            <a:ext cx="1782910" cy="1355547"/>
            <a:chOff x="5372825" y="2914410"/>
            <a:chExt cx="2727566" cy="2073771"/>
          </a:xfrm>
        </p:grpSpPr>
        <p:sp>
          <p:nvSpPr>
            <p:cNvPr id="75" name="Блок-схема: процесс 74"/>
            <p:cNvSpPr/>
            <p:nvPr/>
          </p:nvSpPr>
          <p:spPr>
            <a:xfrm>
              <a:off x="6017922" y="4581130"/>
              <a:ext cx="184959" cy="407051"/>
            </a:xfrm>
            <a:prstGeom prst="flowChartProcess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tx2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6" name="Группа 75"/>
            <p:cNvGrpSpPr/>
            <p:nvPr/>
          </p:nvGrpSpPr>
          <p:grpSpPr>
            <a:xfrm>
              <a:off x="5372825" y="2914410"/>
              <a:ext cx="2727566" cy="1666718"/>
              <a:chOff x="5660856" y="3045086"/>
              <a:chExt cx="2727566" cy="1666718"/>
            </a:xfr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grpSpPr>
          <p:sp>
            <p:nvSpPr>
              <p:cNvPr id="89" name="Блок-схема: процесс 88"/>
              <p:cNvSpPr/>
              <p:nvPr/>
            </p:nvSpPr>
            <p:spPr>
              <a:xfrm>
                <a:off x="6300192" y="4461632"/>
                <a:ext cx="201678" cy="250172"/>
              </a:xfrm>
              <a:prstGeom prst="flowChartProcess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Скругленный прямоугольник 89"/>
              <p:cNvSpPr/>
              <p:nvPr/>
            </p:nvSpPr>
            <p:spPr>
              <a:xfrm>
                <a:off x="6084168" y="3231928"/>
                <a:ext cx="216024" cy="994292"/>
              </a:xfrm>
              <a:prstGeom prst="roundRect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3" name="Хорда 92"/>
              <p:cNvSpPr/>
              <p:nvPr/>
            </p:nvSpPr>
            <p:spPr>
              <a:xfrm rot="6466876">
                <a:off x="5927805" y="3045086"/>
                <a:ext cx="373685" cy="373685"/>
              </a:xfrm>
              <a:prstGeom prst="chord">
                <a:avLst>
                  <a:gd name="adj1" fmla="val 3894283"/>
                  <a:gd name="adj2" fmla="val 15130867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5660856" y="3247169"/>
                <a:ext cx="454552" cy="11831"/>
              </a:xfrm>
              <a:prstGeom prst="line">
                <a:avLst/>
              </a:prstGeom>
              <a:grpFill/>
              <a:ln w="28575"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Прямоугольник с двумя вырезанными соседними углами 94"/>
              <p:cNvSpPr/>
              <p:nvPr/>
            </p:nvSpPr>
            <p:spPr>
              <a:xfrm rot="10800000">
                <a:off x="6068925" y="4030174"/>
                <a:ext cx="2319497" cy="417594"/>
              </a:xfrm>
              <a:prstGeom prst="snip2SameRect">
                <a:avLst>
                  <a:gd name="adj1" fmla="val 50000"/>
                  <a:gd name="adj2" fmla="val 2329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7" name="Кольцо 76"/>
            <p:cNvSpPr/>
            <p:nvPr/>
          </p:nvSpPr>
          <p:spPr>
            <a:xfrm>
              <a:off x="5994606" y="4492229"/>
              <a:ext cx="236787" cy="236787"/>
            </a:xfrm>
            <a:prstGeom prst="donut">
              <a:avLst>
                <a:gd name="adj" fmla="val 21136"/>
              </a:avLst>
            </a:prstGeom>
            <a:solidFill>
              <a:srgbClr val="00B050"/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353515" y="1599183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45711" y="1588909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65583" y="1599183"/>
            <a:ext cx="33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44430" y="1599183"/>
            <a:ext cx="33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680004" y="1599183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6372200" y="1599183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36396" y="1599183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9560" y="1545641"/>
            <a:ext cx="459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336713" y="1545642"/>
            <a:ext cx="459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7838105" y="1590245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22803" y="1588730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6" name="Группа 95"/>
          <p:cNvGrpSpPr/>
          <p:nvPr/>
        </p:nvGrpSpPr>
        <p:grpSpPr>
          <a:xfrm flipH="1">
            <a:off x="179512" y="3429000"/>
            <a:ext cx="1782910" cy="1355547"/>
            <a:chOff x="5372825" y="2914410"/>
            <a:chExt cx="2727566" cy="2073771"/>
          </a:xfrm>
        </p:grpSpPr>
        <p:sp>
          <p:nvSpPr>
            <p:cNvPr id="97" name="Блок-схема: процесс 96"/>
            <p:cNvSpPr/>
            <p:nvPr/>
          </p:nvSpPr>
          <p:spPr>
            <a:xfrm>
              <a:off x="6017922" y="4581130"/>
              <a:ext cx="184959" cy="407051"/>
            </a:xfrm>
            <a:prstGeom prst="flowChartProcess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tx2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8" name="Группа 97"/>
            <p:cNvGrpSpPr/>
            <p:nvPr/>
          </p:nvGrpSpPr>
          <p:grpSpPr>
            <a:xfrm>
              <a:off x="5372825" y="2914410"/>
              <a:ext cx="2727566" cy="1666718"/>
              <a:chOff x="5660856" y="3045086"/>
              <a:chExt cx="2727566" cy="1666718"/>
            </a:xfr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grpSpPr>
          <p:sp>
            <p:nvSpPr>
              <p:cNvPr id="100" name="Блок-схема: процесс 99"/>
              <p:cNvSpPr/>
              <p:nvPr/>
            </p:nvSpPr>
            <p:spPr>
              <a:xfrm>
                <a:off x="6300192" y="4461632"/>
                <a:ext cx="201678" cy="250172"/>
              </a:xfrm>
              <a:prstGeom prst="flowChartProcess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Скругленный прямоугольник 100"/>
              <p:cNvSpPr/>
              <p:nvPr/>
            </p:nvSpPr>
            <p:spPr>
              <a:xfrm>
                <a:off x="6084168" y="3231928"/>
                <a:ext cx="216024" cy="994292"/>
              </a:xfrm>
              <a:prstGeom prst="roundRect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2" name="Хорда 101"/>
              <p:cNvSpPr/>
              <p:nvPr/>
            </p:nvSpPr>
            <p:spPr>
              <a:xfrm rot="6466876">
                <a:off x="5927805" y="3045086"/>
                <a:ext cx="373685" cy="373685"/>
              </a:xfrm>
              <a:prstGeom prst="chord">
                <a:avLst>
                  <a:gd name="adj1" fmla="val 3894283"/>
                  <a:gd name="adj2" fmla="val 15130867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03" name="Прямая соединительная линия 102"/>
              <p:cNvCxnSpPr/>
              <p:nvPr/>
            </p:nvCxnSpPr>
            <p:spPr>
              <a:xfrm>
                <a:off x="5660856" y="3247169"/>
                <a:ext cx="454552" cy="11831"/>
              </a:xfrm>
              <a:prstGeom prst="line">
                <a:avLst/>
              </a:prstGeom>
              <a:grpFill/>
              <a:ln w="28575"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Прямоугольник с двумя вырезанными соседними углами 103"/>
              <p:cNvSpPr/>
              <p:nvPr/>
            </p:nvSpPr>
            <p:spPr>
              <a:xfrm rot="10800000">
                <a:off x="6068925" y="4030174"/>
                <a:ext cx="2319497" cy="417594"/>
              </a:xfrm>
              <a:prstGeom prst="snip2SameRect">
                <a:avLst>
                  <a:gd name="adj1" fmla="val 50000"/>
                  <a:gd name="adj2" fmla="val 2329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9" name="Кольцо 98"/>
            <p:cNvSpPr/>
            <p:nvPr/>
          </p:nvSpPr>
          <p:spPr>
            <a:xfrm>
              <a:off x="5994606" y="4492229"/>
              <a:ext cx="236787" cy="236787"/>
            </a:xfrm>
            <a:prstGeom prst="donut">
              <a:avLst>
                <a:gd name="adj" fmla="val 21136"/>
              </a:avLst>
            </a:prstGeom>
            <a:solidFill>
              <a:srgbClr val="00B050"/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2191291" y="3432907"/>
            <a:ext cx="1782910" cy="1355547"/>
            <a:chOff x="5372825" y="2914410"/>
            <a:chExt cx="2727566" cy="2073771"/>
          </a:xfrm>
        </p:grpSpPr>
        <p:sp>
          <p:nvSpPr>
            <p:cNvPr id="108" name="Блок-схема: процесс 107"/>
            <p:cNvSpPr/>
            <p:nvPr/>
          </p:nvSpPr>
          <p:spPr>
            <a:xfrm>
              <a:off x="6017922" y="4581130"/>
              <a:ext cx="184959" cy="407051"/>
            </a:xfrm>
            <a:prstGeom prst="flowChartProcess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ln>
              <a:solidFill>
                <a:schemeClr val="tx2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9" name="Группа 108"/>
            <p:cNvGrpSpPr/>
            <p:nvPr/>
          </p:nvGrpSpPr>
          <p:grpSpPr>
            <a:xfrm>
              <a:off x="5372825" y="2914410"/>
              <a:ext cx="2727566" cy="1666718"/>
              <a:chOff x="5660856" y="3045086"/>
              <a:chExt cx="2727566" cy="1666718"/>
            </a:xfr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p:grpSpPr>
          <p:sp>
            <p:nvSpPr>
              <p:cNvPr id="111" name="Блок-схема: процесс 110"/>
              <p:cNvSpPr/>
              <p:nvPr/>
            </p:nvSpPr>
            <p:spPr>
              <a:xfrm>
                <a:off x="6300192" y="4461632"/>
                <a:ext cx="201678" cy="250172"/>
              </a:xfrm>
              <a:prstGeom prst="flowChartProcess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2" name="Скругленный прямоугольник 111"/>
              <p:cNvSpPr/>
              <p:nvPr/>
            </p:nvSpPr>
            <p:spPr>
              <a:xfrm>
                <a:off x="6084168" y="3231928"/>
                <a:ext cx="216024" cy="994292"/>
              </a:xfrm>
              <a:prstGeom prst="roundRect">
                <a:avLst/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3" name="Хорда 112"/>
              <p:cNvSpPr/>
              <p:nvPr/>
            </p:nvSpPr>
            <p:spPr>
              <a:xfrm rot="6466876">
                <a:off x="5927805" y="3045086"/>
                <a:ext cx="373685" cy="373685"/>
              </a:xfrm>
              <a:prstGeom prst="chord">
                <a:avLst>
                  <a:gd name="adj1" fmla="val 3894283"/>
                  <a:gd name="adj2" fmla="val 15130867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114" name="Прямая соединительная линия 113"/>
              <p:cNvCxnSpPr/>
              <p:nvPr/>
            </p:nvCxnSpPr>
            <p:spPr>
              <a:xfrm>
                <a:off x="5660856" y="3247169"/>
                <a:ext cx="454552" cy="11831"/>
              </a:xfrm>
              <a:prstGeom prst="line">
                <a:avLst/>
              </a:prstGeom>
              <a:grpFill/>
              <a:ln w="28575"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Прямоугольник с двумя вырезанными соседними углами 114"/>
              <p:cNvSpPr/>
              <p:nvPr/>
            </p:nvSpPr>
            <p:spPr>
              <a:xfrm rot="10800000">
                <a:off x="6068925" y="4030174"/>
                <a:ext cx="2319497" cy="417594"/>
              </a:xfrm>
              <a:prstGeom prst="snip2SameRect">
                <a:avLst>
                  <a:gd name="adj1" fmla="val 50000"/>
                  <a:gd name="adj2" fmla="val 2329"/>
                </a:avLst>
              </a:prstGeom>
              <a:grpFill/>
              <a:ln>
                <a:solidFill>
                  <a:schemeClr val="tx2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0" name="Кольцо 109"/>
            <p:cNvSpPr/>
            <p:nvPr/>
          </p:nvSpPr>
          <p:spPr>
            <a:xfrm>
              <a:off x="5994606" y="4492229"/>
              <a:ext cx="236787" cy="236787"/>
            </a:xfrm>
            <a:prstGeom prst="donut">
              <a:avLst>
                <a:gd name="adj" fmla="val 21136"/>
              </a:avLst>
            </a:prstGeom>
            <a:solidFill>
              <a:srgbClr val="00B050"/>
            </a:solidFill>
            <a:ln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16" name="Прямоугольник 115"/>
          <p:cNvSpPr/>
          <p:nvPr/>
        </p:nvSpPr>
        <p:spPr>
          <a:xfrm>
            <a:off x="5036164" y="3835338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870013" y="3781796"/>
            <a:ext cx="459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3327166" y="3781797"/>
            <a:ext cx="459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353515" y="3831431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965583" y="3831431"/>
            <a:ext cx="33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+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344430" y="3831431"/>
            <a:ext cx="33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680004" y="3831431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6372200" y="3831431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136396" y="3831431"/>
            <a:ext cx="612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кг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7838105" y="3822493"/>
            <a:ext cx="307804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ru-RU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7822803" y="3820978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6729" y="2996952"/>
            <a:ext cx="5344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Чему равна масса  пакета с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рисом?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86470" y="1557952"/>
            <a:ext cx="74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7985602" y="3717611"/>
            <a:ext cx="743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5761" y="2548392"/>
            <a:ext cx="3153623" cy="376552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/>
            </a:solidFill>
            <a:prstDash val="soli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Кольцо 4"/>
          <p:cNvSpPr/>
          <p:nvPr/>
        </p:nvSpPr>
        <p:spPr>
          <a:xfrm>
            <a:off x="1725630" y="2076264"/>
            <a:ext cx="675671" cy="666274"/>
          </a:xfrm>
          <a:prstGeom prst="donut">
            <a:avLst>
              <a:gd name="adj" fmla="val 38047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5">
                <a:lumMod val="7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456214" y="4784547"/>
            <a:ext cx="3153623" cy="376552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solidFill>
              <a:schemeClr val="accent5"/>
            </a:solidFill>
            <a:prstDash val="solid"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Кольцо 105"/>
          <p:cNvSpPr/>
          <p:nvPr/>
        </p:nvSpPr>
        <p:spPr>
          <a:xfrm>
            <a:off x="1716083" y="4312419"/>
            <a:ext cx="675671" cy="666274"/>
          </a:xfrm>
          <a:prstGeom prst="donut">
            <a:avLst>
              <a:gd name="adj" fmla="val 38047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5">
                <a:lumMod val="7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6787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cap="all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</a:rPr>
              <a:t>Подумай:</a:t>
            </a:r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Индюк весит 10 кг. Сколько он будет весить, если встанет на одну ногу?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213100"/>
            <a:ext cx="24796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Оцени свою работу на уроке!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>
          <a:xfrm>
            <a:off x="455613" y="1516063"/>
            <a:ext cx="8229600" cy="452596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сегодня я узнал…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было интересно…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было трудно…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я понял, что…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теперь я могу…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я научился…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 меня получилось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меня удивило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428736"/>
            <a:ext cx="1746829" cy="1604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0063" y="2100263"/>
            <a:ext cx="15779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192588"/>
            <a:ext cx="185738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857496"/>
            <a:ext cx="248761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50" y="3517900"/>
            <a:ext cx="2133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9" name="Прямоугольник 4"/>
          <p:cNvSpPr>
            <a:spLocks noChangeArrowheads="1"/>
          </p:cNvSpPr>
          <p:nvPr/>
        </p:nvSpPr>
        <p:spPr bwMode="auto">
          <a:xfrm>
            <a:off x="5786446" y="5715016"/>
            <a:ext cx="20002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Требуется помощь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</a:rPr>
              <a:t>Итог урока: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1746" name="Содержимое 1"/>
          <p:cNvSpPr>
            <a:spLocks noGrp="1"/>
          </p:cNvSpPr>
          <p:nvPr>
            <p:ph idx="1"/>
          </p:nvPr>
        </p:nvSpPr>
        <p:spPr>
          <a:xfrm>
            <a:off x="571472" y="1071546"/>
            <a:ext cx="8115328" cy="5054617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Нынче на уроке в классе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Все узнали мы о массе.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Знаю я, ты, он, она: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Масса есть величина.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 совсем это не сложно,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 уже нельзя забыть,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Что измерить массу можно,</a:t>
            </a:r>
          </a:p>
          <a:p>
            <a:pPr algn="just" eaLnBrk="1" hangingPunct="1">
              <a:buFont typeface="Wingdings 3" pitchFamily="18" charset="2"/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И, коль захотим, сравнить.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 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8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Мы узнали на уроке,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Что такое «килограмм».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Килограммы помогают,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Что угодно взвесить нам.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Можем мы узнать, на сколько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Тяжелее кит слона,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Сколько весит кот мой Васька,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Я и ты, он и она…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71670" y="2357431"/>
            <a:ext cx="4357718" cy="120032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7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9338</TotalTime>
  <Words>366</Words>
  <Application>Microsoft Office PowerPoint</Application>
  <PresentationFormat>Экран (4:3)</PresentationFormat>
  <Paragraphs>88</Paragraphs>
  <Slides>17</Slides>
  <Notes>3</Notes>
  <HiddenSlides>5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Для работы с некоторыми видами весов необходимы гири: 1кг, 2кг,5кг и другие. </vt:lpstr>
      <vt:lpstr>Слайд 9</vt:lpstr>
      <vt:lpstr>Слайд 10</vt:lpstr>
      <vt:lpstr>Слайд 11</vt:lpstr>
      <vt:lpstr>Слайд 12</vt:lpstr>
      <vt:lpstr>Подумай:</vt:lpstr>
      <vt:lpstr>Оцени свою работу на уроке!</vt:lpstr>
      <vt:lpstr>Итог урока:</vt:lpstr>
      <vt:lpstr>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SAMSUNG</cp:lastModifiedBy>
  <cp:revision>1059</cp:revision>
  <dcterms:created xsi:type="dcterms:W3CDTF">2010-10-26T14:31:01Z</dcterms:created>
  <dcterms:modified xsi:type="dcterms:W3CDTF">2017-01-26T17:55:19Z</dcterms:modified>
</cp:coreProperties>
</file>