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257" r:id="rId3"/>
    <p:sldId id="268" r:id="rId4"/>
    <p:sldId id="264" r:id="rId5"/>
    <p:sldId id="265" r:id="rId6"/>
    <p:sldId id="258" r:id="rId7"/>
    <p:sldId id="259" r:id="rId8"/>
    <p:sldId id="262" r:id="rId9"/>
    <p:sldId id="260" r:id="rId10"/>
    <p:sldId id="273" r:id="rId11"/>
    <p:sldId id="274" r:id="rId12"/>
    <p:sldId id="275" r:id="rId13"/>
    <p:sldId id="270" r:id="rId14"/>
    <p:sldId id="271" r:id="rId15"/>
    <p:sldId id="278" r:id="rId16"/>
    <p:sldId id="279" r:id="rId17"/>
    <p:sldId id="26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D09F41-1A88-41CC-A22F-0049D7135007}" type="doc">
      <dgm:prSet loTypeId="urn:microsoft.com/office/officeart/2005/8/layout/radial5" loCatId="cycle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80EB3F0-5833-4BFB-AB8A-831EBAD42E7A}">
      <dgm:prSet phldrT="[Текст]"/>
      <dgm:spPr/>
      <dgm:t>
        <a:bodyPr/>
        <a:lstStyle/>
        <a:p>
          <a:r>
            <a:rPr lang="kk-KZ" dirty="0" smtClean="0"/>
            <a:t>Сабақтың міндеті</a:t>
          </a:r>
          <a:endParaRPr lang="ru-RU" dirty="0"/>
        </a:p>
      </dgm:t>
    </dgm:pt>
    <dgm:pt modelId="{9B0C852E-2A67-476E-84D1-3CA91B6B0E8E}" type="parTrans" cxnId="{303069FB-6315-4C9A-B442-57CF50FB15DA}">
      <dgm:prSet/>
      <dgm:spPr/>
      <dgm:t>
        <a:bodyPr/>
        <a:lstStyle/>
        <a:p>
          <a:endParaRPr lang="ru-RU"/>
        </a:p>
      </dgm:t>
    </dgm:pt>
    <dgm:pt modelId="{FAFCECED-3051-4A48-AC34-9C326B12A19F}" type="sibTrans" cxnId="{303069FB-6315-4C9A-B442-57CF50FB15DA}">
      <dgm:prSet/>
      <dgm:spPr/>
      <dgm:t>
        <a:bodyPr/>
        <a:lstStyle/>
        <a:p>
          <a:endParaRPr lang="ru-RU"/>
        </a:p>
      </dgm:t>
    </dgm:pt>
    <dgm:pt modelId="{3F43FF86-90B8-4D81-9D43-AC9A5C6E630A}">
      <dgm:prSet phldrT="[Текст]"/>
      <dgm:spPr/>
      <dgm:t>
        <a:bodyPr/>
        <a:lstStyle/>
        <a:p>
          <a:r>
            <a:rPr lang="kk-KZ" dirty="0" smtClean="0"/>
            <a:t>Ауызша есептеулер жүргізу</a:t>
          </a:r>
          <a:endParaRPr lang="ru-RU" dirty="0"/>
        </a:p>
      </dgm:t>
    </dgm:pt>
    <dgm:pt modelId="{80E7EDC9-BB66-4233-A875-BF6C1463B965}" type="parTrans" cxnId="{CE56DFD9-B4AC-44CA-9389-E5EA9079C730}">
      <dgm:prSet/>
      <dgm:spPr/>
      <dgm:t>
        <a:bodyPr/>
        <a:lstStyle/>
        <a:p>
          <a:endParaRPr lang="ru-RU"/>
        </a:p>
      </dgm:t>
    </dgm:pt>
    <dgm:pt modelId="{C71B6A43-44A7-4823-8B71-3DC81F596611}" type="sibTrans" cxnId="{CE56DFD9-B4AC-44CA-9389-E5EA9079C730}">
      <dgm:prSet/>
      <dgm:spPr/>
      <dgm:t>
        <a:bodyPr/>
        <a:lstStyle/>
        <a:p>
          <a:endParaRPr lang="ru-RU"/>
        </a:p>
      </dgm:t>
    </dgm:pt>
    <dgm:pt modelId="{F2A637CD-9364-493F-9942-C8886EF0D00A}">
      <dgm:prSet phldrT="[Текст]"/>
      <dgm:spPr/>
      <dgm:t>
        <a:bodyPr/>
        <a:lstStyle/>
        <a:p>
          <a:r>
            <a:rPr lang="kk-KZ" dirty="0" smtClean="0"/>
            <a:t>Тақтамен жұмыс</a:t>
          </a:r>
          <a:endParaRPr lang="ru-RU" dirty="0"/>
        </a:p>
      </dgm:t>
    </dgm:pt>
    <dgm:pt modelId="{AA4EAB24-3DBE-4342-AD1F-1BBCAF7FAD68}" type="parTrans" cxnId="{E0CA1317-B76E-4C2A-90CC-54E2E734287E}">
      <dgm:prSet/>
      <dgm:spPr/>
      <dgm:t>
        <a:bodyPr/>
        <a:lstStyle/>
        <a:p>
          <a:endParaRPr lang="ru-RU"/>
        </a:p>
      </dgm:t>
    </dgm:pt>
    <dgm:pt modelId="{6D46DC10-73D2-4DB4-B9E9-8A44D5C58BC6}" type="sibTrans" cxnId="{E0CA1317-B76E-4C2A-90CC-54E2E734287E}">
      <dgm:prSet/>
      <dgm:spPr/>
      <dgm:t>
        <a:bodyPr/>
        <a:lstStyle/>
        <a:p>
          <a:endParaRPr lang="ru-RU"/>
        </a:p>
      </dgm:t>
    </dgm:pt>
    <dgm:pt modelId="{42525DE2-9127-45CB-A323-C143E7D89B90}">
      <dgm:prSet phldrT="[Текст]"/>
      <dgm:spPr/>
      <dgm:t>
        <a:bodyPr/>
        <a:lstStyle/>
        <a:p>
          <a:r>
            <a:rPr lang="kk-KZ" dirty="0" smtClean="0"/>
            <a:t>Топпен жұмыс жасау</a:t>
          </a:r>
          <a:endParaRPr lang="ru-RU" dirty="0"/>
        </a:p>
      </dgm:t>
    </dgm:pt>
    <dgm:pt modelId="{E4AAD505-396F-4D19-8364-BC5CA27B579B}" type="parTrans" cxnId="{A69FD999-CE62-402F-B8FC-A67D0828E9AA}">
      <dgm:prSet/>
      <dgm:spPr/>
      <dgm:t>
        <a:bodyPr/>
        <a:lstStyle/>
        <a:p>
          <a:endParaRPr lang="ru-RU"/>
        </a:p>
      </dgm:t>
    </dgm:pt>
    <dgm:pt modelId="{D6B4B511-A7A3-44B7-8BDF-D1E7002404D6}" type="sibTrans" cxnId="{A69FD999-CE62-402F-B8FC-A67D0828E9AA}">
      <dgm:prSet/>
      <dgm:spPr/>
      <dgm:t>
        <a:bodyPr/>
        <a:lstStyle/>
        <a:p>
          <a:endParaRPr lang="ru-RU"/>
        </a:p>
      </dgm:t>
    </dgm:pt>
    <dgm:pt modelId="{699BBF55-5E97-45FC-8616-47BF67A128E3}">
      <dgm:prSet/>
      <dgm:spPr/>
      <dgm:t>
        <a:bodyPr/>
        <a:lstStyle/>
        <a:p>
          <a:r>
            <a:rPr lang="kk-KZ" dirty="0" smtClean="0"/>
            <a:t>Есептер шығару</a:t>
          </a:r>
          <a:endParaRPr lang="ru-RU" dirty="0"/>
        </a:p>
      </dgm:t>
    </dgm:pt>
    <dgm:pt modelId="{8A7184C0-4ECA-4A27-83D1-73F310075FCF}" type="parTrans" cxnId="{5377A86B-1E3D-4372-AA18-B6FDA8B6E8ED}">
      <dgm:prSet/>
      <dgm:spPr/>
      <dgm:t>
        <a:bodyPr/>
        <a:lstStyle/>
        <a:p>
          <a:endParaRPr lang="ru-RU"/>
        </a:p>
      </dgm:t>
    </dgm:pt>
    <dgm:pt modelId="{01E39DA3-012F-46A5-B381-92841BD908E8}" type="sibTrans" cxnId="{5377A86B-1E3D-4372-AA18-B6FDA8B6E8ED}">
      <dgm:prSet/>
      <dgm:spPr/>
      <dgm:t>
        <a:bodyPr/>
        <a:lstStyle/>
        <a:p>
          <a:endParaRPr lang="ru-RU"/>
        </a:p>
      </dgm:t>
    </dgm:pt>
    <dgm:pt modelId="{31B1441C-DA27-4FA6-9402-EB4D36D8C8A5}" type="pres">
      <dgm:prSet presAssocID="{92D09F41-1A88-41CC-A22F-0049D713500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8D5B31-E138-45C6-9C7F-5EBFAF5D3D7E}" type="pres">
      <dgm:prSet presAssocID="{C80EB3F0-5833-4BFB-AB8A-831EBAD42E7A}" presName="centerShape" presStyleLbl="node0" presStyleIdx="0" presStyleCnt="1"/>
      <dgm:spPr/>
      <dgm:t>
        <a:bodyPr/>
        <a:lstStyle/>
        <a:p>
          <a:endParaRPr lang="ru-RU"/>
        </a:p>
      </dgm:t>
    </dgm:pt>
    <dgm:pt modelId="{B9A49FC2-1771-4A87-9E13-F768B89DF28F}" type="pres">
      <dgm:prSet presAssocID="{80E7EDC9-BB66-4233-A875-BF6C1463B965}" presName="parTrans" presStyleLbl="sibTrans2D1" presStyleIdx="0" presStyleCnt="4"/>
      <dgm:spPr/>
      <dgm:t>
        <a:bodyPr/>
        <a:lstStyle/>
        <a:p>
          <a:endParaRPr lang="ru-RU"/>
        </a:p>
      </dgm:t>
    </dgm:pt>
    <dgm:pt modelId="{BD5B569B-6111-4D1D-86AC-635D4E472495}" type="pres">
      <dgm:prSet presAssocID="{80E7EDC9-BB66-4233-A875-BF6C1463B965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B3E09AB6-CEDE-43CA-A47A-613DFACB7BD6}" type="pres">
      <dgm:prSet presAssocID="{3F43FF86-90B8-4D81-9D43-AC9A5C6E630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F4B8C9-5E86-418D-A4C2-6A373A62F159}" type="pres">
      <dgm:prSet presAssocID="{AA4EAB24-3DBE-4342-AD1F-1BBCAF7FAD68}" presName="parTrans" presStyleLbl="sibTrans2D1" presStyleIdx="1" presStyleCnt="4"/>
      <dgm:spPr/>
      <dgm:t>
        <a:bodyPr/>
        <a:lstStyle/>
        <a:p>
          <a:endParaRPr lang="ru-RU"/>
        </a:p>
      </dgm:t>
    </dgm:pt>
    <dgm:pt modelId="{0301C54C-3D72-47CE-BC4D-FE4F364A1622}" type="pres">
      <dgm:prSet presAssocID="{AA4EAB24-3DBE-4342-AD1F-1BBCAF7FAD68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C2F86169-6EB3-458F-902A-4EE6EA7B6FF9}" type="pres">
      <dgm:prSet presAssocID="{F2A637CD-9364-493F-9942-C8886EF0D00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74BAB4-B797-4855-9547-BA5891E5B5C7}" type="pres">
      <dgm:prSet presAssocID="{E4AAD505-396F-4D19-8364-BC5CA27B579B}" presName="parTrans" presStyleLbl="sibTrans2D1" presStyleIdx="2" presStyleCnt="4"/>
      <dgm:spPr/>
      <dgm:t>
        <a:bodyPr/>
        <a:lstStyle/>
        <a:p>
          <a:endParaRPr lang="ru-RU"/>
        </a:p>
      </dgm:t>
    </dgm:pt>
    <dgm:pt modelId="{A777FBB9-249D-41F3-B739-219C5F6ED7D5}" type="pres">
      <dgm:prSet presAssocID="{E4AAD505-396F-4D19-8364-BC5CA27B579B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FFA3781E-B441-49B0-B313-317BFC7E40F0}" type="pres">
      <dgm:prSet presAssocID="{42525DE2-9127-45CB-A323-C143E7D89B9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B058EB-407D-4DFF-9723-8C049EE3433E}" type="pres">
      <dgm:prSet presAssocID="{8A7184C0-4ECA-4A27-83D1-73F310075FCF}" presName="parTrans" presStyleLbl="sibTrans2D1" presStyleIdx="3" presStyleCnt="4"/>
      <dgm:spPr/>
      <dgm:t>
        <a:bodyPr/>
        <a:lstStyle/>
        <a:p>
          <a:endParaRPr lang="ru-RU"/>
        </a:p>
      </dgm:t>
    </dgm:pt>
    <dgm:pt modelId="{902797C1-ED67-4FF7-8A4B-2EBE068DD75D}" type="pres">
      <dgm:prSet presAssocID="{8A7184C0-4ECA-4A27-83D1-73F310075FCF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6DA83E82-267C-476D-8F1F-F7151A6FE99D}" type="pres">
      <dgm:prSet presAssocID="{699BBF55-5E97-45FC-8616-47BF67A128E3}" presName="node" presStyleLbl="node1" presStyleIdx="3" presStyleCnt="4" custRadScaleRad="96977" custRadScaleInc="-1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714896-CF66-49BD-8EC4-F543B4C3D1EF}" type="presOf" srcId="{F2A637CD-9364-493F-9942-C8886EF0D00A}" destId="{C2F86169-6EB3-458F-902A-4EE6EA7B6FF9}" srcOrd="0" destOrd="0" presId="urn:microsoft.com/office/officeart/2005/8/layout/radial5"/>
    <dgm:cxn modelId="{E89E57F6-22F7-41FD-BA09-9A7210F08677}" type="presOf" srcId="{92D09F41-1A88-41CC-A22F-0049D7135007}" destId="{31B1441C-DA27-4FA6-9402-EB4D36D8C8A5}" srcOrd="0" destOrd="0" presId="urn:microsoft.com/office/officeart/2005/8/layout/radial5"/>
    <dgm:cxn modelId="{69225754-90DC-4E4F-BA00-395A5971DA7E}" type="presOf" srcId="{AA4EAB24-3DBE-4342-AD1F-1BBCAF7FAD68}" destId="{75F4B8C9-5E86-418D-A4C2-6A373A62F159}" srcOrd="0" destOrd="0" presId="urn:microsoft.com/office/officeart/2005/8/layout/radial5"/>
    <dgm:cxn modelId="{5377A86B-1E3D-4372-AA18-B6FDA8B6E8ED}" srcId="{C80EB3F0-5833-4BFB-AB8A-831EBAD42E7A}" destId="{699BBF55-5E97-45FC-8616-47BF67A128E3}" srcOrd="3" destOrd="0" parTransId="{8A7184C0-4ECA-4A27-83D1-73F310075FCF}" sibTransId="{01E39DA3-012F-46A5-B381-92841BD908E8}"/>
    <dgm:cxn modelId="{A69FD999-CE62-402F-B8FC-A67D0828E9AA}" srcId="{C80EB3F0-5833-4BFB-AB8A-831EBAD42E7A}" destId="{42525DE2-9127-45CB-A323-C143E7D89B90}" srcOrd="2" destOrd="0" parTransId="{E4AAD505-396F-4D19-8364-BC5CA27B579B}" sibTransId="{D6B4B511-A7A3-44B7-8BDF-D1E7002404D6}"/>
    <dgm:cxn modelId="{34F723F7-979B-4908-B81B-C3BE72DC694D}" type="presOf" srcId="{AA4EAB24-3DBE-4342-AD1F-1BBCAF7FAD68}" destId="{0301C54C-3D72-47CE-BC4D-FE4F364A1622}" srcOrd="1" destOrd="0" presId="urn:microsoft.com/office/officeart/2005/8/layout/radial5"/>
    <dgm:cxn modelId="{E0CA1317-B76E-4C2A-90CC-54E2E734287E}" srcId="{C80EB3F0-5833-4BFB-AB8A-831EBAD42E7A}" destId="{F2A637CD-9364-493F-9942-C8886EF0D00A}" srcOrd="1" destOrd="0" parTransId="{AA4EAB24-3DBE-4342-AD1F-1BBCAF7FAD68}" sibTransId="{6D46DC10-73D2-4DB4-B9E9-8A44D5C58BC6}"/>
    <dgm:cxn modelId="{420D48DA-1716-489A-A1F0-51D457DEE274}" type="presOf" srcId="{699BBF55-5E97-45FC-8616-47BF67A128E3}" destId="{6DA83E82-267C-476D-8F1F-F7151A6FE99D}" srcOrd="0" destOrd="0" presId="urn:microsoft.com/office/officeart/2005/8/layout/radial5"/>
    <dgm:cxn modelId="{1A3D7578-CB50-4342-BBB1-6C4283CB6BD5}" type="presOf" srcId="{8A7184C0-4ECA-4A27-83D1-73F310075FCF}" destId="{81B058EB-407D-4DFF-9723-8C049EE3433E}" srcOrd="0" destOrd="0" presId="urn:microsoft.com/office/officeart/2005/8/layout/radial5"/>
    <dgm:cxn modelId="{904AE38A-9147-4948-96D0-2B75875664E6}" type="presOf" srcId="{C80EB3F0-5833-4BFB-AB8A-831EBAD42E7A}" destId="{C68D5B31-E138-45C6-9C7F-5EBFAF5D3D7E}" srcOrd="0" destOrd="0" presId="urn:microsoft.com/office/officeart/2005/8/layout/radial5"/>
    <dgm:cxn modelId="{53FE5B37-C73E-42DB-9E24-EF031E93AA34}" type="presOf" srcId="{E4AAD505-396F-4D19-8364-BC5CA27B579B}" destId="{6574BAB4-B797-4855-9547-BA5891E5B5C7}" srcOrd="0" destOrd="0" presId="urn:microsoft.com/office/officeart/2005/8/layout/radial5"/>
    <dgm:cxn modelId="{303069FB-6315-4C9A-B442-57CF50FB15DA}" srcId="{92D09F41-1A88-41CC-A22F-0049D7135007}" destId="{C80EB3F0-5833-4BFB-AB8A-831EBAD42E7A}" srcOrd="0" destOrd="0" parTransId="{9B0C852E-2A67-476E-84D1-3CA91B6B0E8E}" sibTransId="{FAFCECED-3051-4A48-AC34-9C326B12A19F}"/>
    <dgm:cxn modelId="{CEC5C56C-0753-4493-9C36-609A1294CD08}" type="presOf" srcId="{8A7184C0-4ECA-4A27-83D1-73F310075FCF}" destId="{902797C1-ED67-4FF7-8A4B-2EBE068DD75D}" srcOrd="1" destOrd="0" presId="urn:microsoft.com/office/officeart/2005/8/layout/radial5"/>
    <dgm:cxn modelId="{29BCB9F4-E0C5-4AD8-B0AD-91D4F271E5BD}" type="presOf" srcId="{80E7EDC9-BB66-4233-A875-BF6C1463B965}" destId="{B9A49FC2-1771-4A87-9E13-F768B89DF28F}" srcOrd="0" destOrd="0" presId="urn:microsoft.com/office/officeart/2005/8/layout/radial5"/>
    <dgm:cxn modelId="{1E53DF2D-D792-45DE-91EB-1B232A052638}" type="presOf" srcId="{42525DE2-9127-45CB-A323-C143E7D89B90}" destId="{FFA3781E-B441-49B0-B313-317BFC7E40F0}" srcOrd="0" destOrd="0" presId="urn:microsoft.com/office/officeart/2005/8/layout/radial5"/>
    <dgm:cxn modelId="{65D0F4B8-BD32-4DD0-BC51-0109E5B46A26}" type="presOf" srcId="{3F43FF86-90B8-4D81-9D43-AC9A5C6E630A}" destId="{B3E09AB6-CEDE-43CA-A47A-613DFACB7BD6}" srcOrd="0" destOrd="0" presId="urn:microsoft.com/office/officeart/2005/8/layout/radial5"/>
    <dgm:cxn modelId="{CE56DFD9-B4AC-44CA-9389-E5EA9079C730}" srcId="{C80EB3F0-5833-4BFB-AB8A-831EBAD42E7A}" destId="{3F43FF86-90B8-4D81-9D43-AC9A5C6E630A}" srcOrd="0" destOrd="0" parTransId="{80E7EDC9-BB66-4233-A875-BF6C1463B965}" sibTransId="{C71B6A43-44A7-4823-8B71-3DC81F596611}"/>
    <dgm:cxn modelId="{D9C6C6CF-C373-4D0C-A8EC-8400AC47F85E}" type="presOf" srcId="{80E7EDC9-BB66-4233-A875-BF6C1463B965}" destId="{BD5B569B-6111-4D1D-86AC-635D4E472495}" srcOrd="1" destOrd="0" presId="urn:microsoft.com/office/officeart/2005/8/layout/radial5"/>
    <dgm:cxn modelId="{22502688-6183-45E2-840C-B029DBBB5F83}" type="presOf" srcId="{E4AAD505-396F-4D19-8364-BC5CA27B579B}" destId="{A777FBB9-249D-41F3-B739-219C5F6ED7D5}" srcOrd="1" destOrd="0" presId="urn:microsoft.com/office/officeart/2005/8/layout/radial5"/>
    <dgm:cxn modelId="{C2CF2920-7D1F-4FFB-84F1-06BF07DC8490}" type="presParOf" srcId="{31B1441C-DA27-4FA6-9402-EB4D36D8C8A5}" destId="{C68D5B31-E138-45C6-9C7F-5EBFAF5D3D7E}" srcOrd="0" destOrd="0" presId="urn:microsoft.com/office/officeart/2005/8/layout/radial5"/>
    <dgm:cxn modelId="{9FA532F4-79C2-4E5A-924D-7B5964627086}" type="presParOf" srcId="{31B1441C-DA27-4FA6-9402-EB4D36D8C8A5}" destId="{B9A49FC2-1771-4A87-9E13-F768B89DF28F}" srcOrd="1" destOrd="0" presId="urn:microsoft.com/office/officeart/2005/8/layout/radial5"/>
    <dgm:cxn modelId="{3DF758FF-F657-4C4B-9C7B-80806016E7CB}" type="presParOf" srcId="{B9A49FC2-1771-4A87-9E13-F768B89DF28F}" destId="{BD5B569B-6111-4D1D-86AC-635D4E472495}" srcOrd="0" destOrd="0" presId="urn:microsoft.com/office/officeart/2005/8/layout/radial5"/>
    <dgm:cxn modelId="{9FE6A39C-233F-4F8F-A76A-AD43DAC38725}" type="presParOf" srcId="{31B1441C-DA27-4FA6-9402-EB4D36D8C8A5}" destId="{B3E09AB6-CEDE-43CA-A47A-613DFACB7BD6}" srcOrd="2" destOrd="0" presId="urn:microsoft.com/office/officeart/2005/8/layout/radial5"/>
    <dgm:cxn modelId="{2D2E725D-E691-41D8-9F53-8B769CF66B9A}" type="presParOf" srcId="{31B1441C-DA27-4FA6-9402-EB4D36D8C8A5}" destId="{75F4B8C9-5E86-418D-A4C2-6A373A62F159}" srcOrd="3" destOrd="0" presId="urn:microsoft.com/office/officeart/2005/8/layout/radial5"/>
    <dgm:cxn modelId="{0B5B2EE3-9CF8-4FFA-A5B4-F4AD3DA24C5F}" type="presParOf" srcId="{75F4B8C9-5E86-418D-A4C2-6A373A62F159}" destId="{0301C54C-3D72-47CE-BC4D-FE4F364A1622}" srcOrd="0" destOrd="0" presId="urn:microsoft.com/office/officeart/2005/8/layout/radial5"/>
    <dgm:cxn modelId="{B3A368A5-7DE7-4824-8C89-86EDF8096FE6}" type="presParOf" srcId="{31B1441C-DA27-4FA6-9402-EB4D36D8C8A5}" destId="{C2F86169-6EB3-458F-902A-4EE6EA7B6FF9}" srcOrd="4" destOrd="0" presId="urn:microsoft.com/office/officeart/2005/8/layout/radial5"/>
    <dgm:cxn modelId="{92D9FF4F-51E2-47F6-9383-8C7EACA8C5DB}" type="presParOf" srcId="{31B1441C-DA27-4FA6-9402-EB4D36D8C8A5}" destId="{6574BAB4-B797-4855-9547-BA5891E5B5C7}" srcOrd="5" destOrd="0" presId="urn:microsoft.com/office/officeart/2005/8/layout/radial5"/>
    <dgm:cxn modelId="{82D1A017-1B0C-4249-A779-EC48D85C415F}" type="presParOf" srcId="{6574BAB4-B797-4855-9547-BA5891E5B5C7}" destId="{A777FBB9-249D-41F3-B739-219C5F6ED7D5}" srcOrd="0" destOrd="0" presId="urn:microsoft.com/office/officeart/2005/8/layout/radial5"/>
    <dgm:cxn modelId="{5B0DD128-2623-4C49-B6CA-3326DB5A0927}" type="presParOf" srcId="{31B1441C-DA27-4FA6-9402-EB4D36D8C8A5}" destId="{FFA3781E-B441-49B0-B313-317BFC7E40F0}" srcOrd="6" destOrd="0" presId="urn:microsoft.com/office/officeart/2005/8/layout/radial5"/>
    <dgm:cxn modelId="{184C9EE2-12DE-4FE5-A692-063D44308279}" type="presParOf" srcId="{31B1441C-DA27-4FA6-9402-EB4D36D8C8A5}" destId="{81B058EB-407D-4DFF-9723-8C049EE3433E}" srcOrd="7" destOrd="0" presId="urn:microsoft.com/office/officeart/2005/8/layout/radial5"/>
    <dgm:cxn modelId="{DFF6DA50-A765-45C4-86B7-4D0CB7F73435}" type="presParOf" srcId="{81B058EB-407D-4DFF-9723-8C049EE3433E}" destId="{902797C1-ED67-4FF7-8A4B-2EBE068DD75D}" srcOrd="0" destOrd="0" presId="urn:microsoft.com/office/officeart/2005/8/layout/radial5"/>
    <dgm:cxn modelId="{8BAEF497-67FD-40D5-933E-2F236A3C447A}" type="presParOf" srcId="{31B1441C-DA27-4FA6-9402-EB4D36D8C8A5}" destId="{6DA83E82-267C-476D-8F1F-F7151A6FE99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8D5B31-E138-45C6-9C7F-5EBFAF5D3D7E}">
      <dsp:nvSpPr>
        <dsp:cNvPr id="0" name=""/>
        <dsp:cNvSpPr/>
      </dsp:nvSpPr>
      <dsp:spPr>
        <a:xfrm>
          <a:off x="3069357" y="2212101"/>
          <a:ext cx="1576589" cy="157658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/>
            <a:t>Сабақтың міндеті</a:t>
          </a:r>
          <a:endParaRPr lang="ru-RU" sz="1900" kern="1200" dirty="0"/>
        </a:p>
      </dsp:txBody>
      <dsp:txXfrm>
        <a:off x="3069357" y="2212101"/>
        <a:ext cx="1576589" cy="1576589"/>
      </dsp:txXfrm>
    </dsp:sp>
    <dsp:sp modelId="{B9A49FC2-1771-4A87-9E13-F768B89DF28F}">
      <dsp:nvSpPr>
        <dsp:cNvPr id="0" name=""/>
        <dsp:cNvSpPr/>
      </dsp:nvSpPr>
      <dsp:spPr>
        <a:xfrm rot="16200000">
          <a:off x="3690488" y="1638139"/>
          <a:ext cx="334327" cy="5360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16200000">
        <a:off x="3690488" y="1638139"/>
        <a:ext cx="334327" cy="536040"/>
      </dsp:txXfrm>
    </dsp:sp>
    <dsp:sp modelId="{B3E09AB6-CEDE-43CA-A47A-613DFACB7BD6}">
      <dsp:nvSpPr>
        <dsp:cNvPr id="0" name=""/>
        <dsp:cNvSpPr/>
      </dsp:nvSpPr>
      <dsp:spPr>
        <a:xfrm>
          <a:off x="3069357" y="4705"/>
          <a:ext cx="1576589" cy="157658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 smtClean="0"/>
            <a:t>Ауызша есептеулер жүргізу</a:t>
          </a:r>
          <a:endParaRPr lang="ru-RU" sz="1700" kern="1200" dirty="0"/>
        </a:p>
      </dsp:txBody>
      <dsp:txXfrm>
        <a:off x="3069357" y="4705"/>
        <a:ext cx="1576589" cy="1576589"/>
      </dsp:txXfrm>
    </dsp:sp>
    <dsp:sp modelId="{75F4B8C9-5E86-418D-A4C2-6A373A62F159}">
      <dsp:nvSpPr>
        <dsp:cNvPr id="0" name=""/>
        <dsp:cNvSpPr/>
      </dsp:nvSpPr>
      <dsp:spPr>
        <a:xfrm>
          <a:off x="4784724" y="2732375"/>
          <a:ext cx="334327" cy="5360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279374"/>
            <a:satOff val="-3219"/>
            <a:lumOff val="72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-279374"/>
              <a:satOff val="-3219"/>
              <a:lumOff val="72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4784724" y="2732375"/>
        <a:ext cx="334327" cy="536040"/>
      </dsp:txXfrm>
    </dsp:sp>
    <dsp:sp modelId="{C2F86169-6EB3-458F-902A-4EE6EA7B6FF9}">
      <dsp:nvSpPr>
        <dsp:cNvPr id="0" name=""/>
        <dsp:cNvSpPr/>
      </dsp:nvSpPr>
      <dsp:spPr>
        <a:xfrm>
          <a:off x="5276753" y="2212101"/>
          <a:ext cx="1576589" cy="1576589"/>
        </a:xfrm>
        <a:prstGeom prst="ellipse">
          <a:avLst/>
        </a:prstGeom>
        <a:gradFill rotWithShape="0">
          <a:gsLst>
            <a:gs pos="0">
              <a:schemeClr val="accent2">
                <a:hueOff val="-279374"/>
                <a:satOff val="-3219"/>
                <a:lumOff val="720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-279374"/>
                <a:satOff val="-3219"/>
                <a:lumOff val="720"/>
                <a:alphaOff val="0"/>
                <a:tint val="86000"/>
                <a:satMod val="115000"/>
              </a:schemeClr>
            </a:gs>
            <a:gs pos="100000">
              <a:schemeClr val="accent2">
                <a:hueOff val="-279374"/>
                <a:satOff val="-3219"/>
                <a:lumOff val="72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-279374"/>
              <a:satOff val="-3219"/>
              <a:lumOff val="72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 smtClean="0"/>
            <a:t>Тақтамен жұмыс</a:t>
          </a:r>
          <a:endParaRPr lang="ru-RU" sz="1700" kern="1200" dirty="0"/>
        </a:p>
      </dsp:txBody>
      <dsp:txXfrm>
        <a:off x="5276753" y="2212101"/>
        <a:ext cx="1576589" cy="1576589"/>
      </dsp:txXfrm>
    </dsp:sp>
    <dsp:sp modelId="{6574BAB4-B797-4855-9547-BA5891E5B5C7}">
      <dsp:nvSpPr>
        <dsp:cNvPr id="0" name=""/>
        <dsp:cNvSpPr/>
      </dsp:nvSpPr>
      <dsp:spPr>
        <a:xfrm rot="5400000">
          <a:off x="3690488" y="3826611"/>
          <a:ext cx="334327" cy="5360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558749"/>
            <a:satOff val="-6439"/>
            <a:lumOff val="1439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-558749"/>
              <a:satOff val="-6439"/>
              <a:lumOff val="143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5400000">
        <a:off x="3690488" y="3826611"/>
        <a:ext cx="334327" cy="536040"/>
      </dsp:txXfrm>
    </dsp:sp>
    <dsp:sp modelId="{FFA3781E-B441-49B0-B313-317BFC7E40F0}">
      <dsp:nvSpPr>
        <dsp:cNvPr id="0" name=""/>
        <dsp:cNvSpPr/>
      </dsp:nvSpPr>
      <dsp:spPr>
        <a:xfrm>
          <a:off x="3069357" y="4419497"/>
          <a:ext cx="1576589" cy="1576589"/>
        </a:xfrm>
        <a:prstGeom prst="ellipse">
          <a:avLst/>
        </a:prstGeom>
        <a:gradFill rotWithShape="0">
          <a:gsLst>
            <a:gs pos="0">
              <a:schemeClr val="accent2">
                <a:hueOff val="-558749"/>
                <a:satOff val="-6439"/>
                <a:lumOff val="1439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-558749"/>
                <a:satOff val="-6439"/>
                <a:lumOff val="1439"/>
                <a:alphaOff val="0"/>
                <a:tint val="86000"/>
                <a:satMod val="115000"/>
              </a:schemeClr>
            </a:gs>
            <a:gs pos="100000">
              <a:schemeClr val="accent2">
                <a:hueOff val="-558749"/>
                <a:satOff val="-6439"/>
                <a:lumOff val="1439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-558749"/>
              <a:satOff val="-6439"/>
              <a:lumOff val="143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 smtClean="0"/>
            <a:t>Топпен жұмыс жасау</a:t>
          </a:r>
          <a:endParaRPr lang="ru-RU" sz="1700" kern="1200" dirty="0"/>
        </a:p>
      </dsp:txBody>
      <dsp:txXfrm>
        <a:off x="3069357" y="4419497"/>
        <a:ext cx="1576589" cy="1576589"/>
      </dsp:txXfrm>
    </dsp:sp>
    <dsp:sp modelId="{81B058EB-407D-4DFF-9723-8C049EE3433E}">
      <dsp:nvSpPr>
        <dsp:cNvPr id="0" name=""/>
        <dsp:cNvSpPr/>
      </dsp:nvSpPr>
      <dsp:spPr>
        <a:xfrm rot="10796031">
          <a:off x="2646299" y="2733601"/>
          <a:ext cx="298961" cy="5360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-838123"/>
              <a:satOff val="-9658"/>
              <a:lumOff val="215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10796031">
        <a:off x="2646299" y="2733601"/>
        <a:ext cx="298961" cy="536040"/>
      </dsp:txXfrm>
    </dsp:sp>
    <dsp:sp modelId="{6DA83E82-267C-476D-8F1F-F7151A6FE99D}">
      <dsp:nvSpPr>
        <dsp:cNvPr id="0" name=""/>
        <dsp:cNvSpPr/>
      </dsp:nvSpPr>
      <dsp:spPr>
        <a:xfrm>
          <a:off x="928692" y="2214572"/>
          <a:ext cx="1576589" cy="1576589"/>
        </a:xfrm>
        <a:prstGeom prst="ellipse">
          <a:avLst/>
        </a:prstGeom>
        <a:gradFill rotWithShape="0">
          <a:gsLst>
            <a:gs pos="0">
              <a:schemeClr val="accent2">
                <a:hueOff val="-838123"/>
                <a:satOff val="-9658"/>
                <a:lumOff val="2159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-838123"/>
                <a:satOff val="-9658"/>
                <a:lumOff val="2159"/>
                <a:alphaOff val="0"/>
                <a:tint val="86000"/>
                <a:satMod val="115000"/>
              </a:schemeClr>
            </a:gs>
            <a:gs pos="100000">
              <a:schemeClr val="accent2">
                <a:hueOff val="-838123"/>
                <a:satOff val="-9658"/>
                <a:lumOff val="2159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-838123"/>
              <a:satOff val="-9658"/>
              <a:lumOff val="215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 smtClean="0"/>
            <a:t>Есептер шығару</a:t>
          </a:r>
          <a:endParaRPr lang="ru-RU" sz="1700" kern="1200" dirty="0"/>
        </a:p>
      </dsp:txBody>
      <dsp:txXfrm>
        <a:off x="928692" y="2214572"/>
        <a:ext cx="1576589" cy="1576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FB135-A998-4FE8-BA4C-ECDCAAA28FF3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966620-7896-4D95-BA56-F4DFB969E9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F7B802B-0839-4F1D-933C-F192901866F8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C64E93A-D27C-41A5-B10A-339AFB0163EA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66563" name="Rectangle 7"/>
          <p:cNvSpPr txBox="1">
            <a:spLocks noGrp="1" noChangeArrowheads="1"/>
          </p:cNvSpPr>
          <p:nvPr/>
        </p:nvSpPr>
        <p:spPr bwMode="auto">
          <a:xfrm>
            <a:off x="3884613" y="8685778"/>
            <a:ext cx="2971800" cy="45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5E3B189-954C-40BD-8C39-0830715EA076}" type="slidenum">
              <a:rPr lang="ru-RU" sz="1200">
                <a:latin typeface="Times New Roman" pitchFamily="18" charset="0"/>
              </a:rPr>
              <a:pPr algn="r"/>
              <a:t>14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66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gif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000240"/>
            <a:ext cx="7851648" cy="3643338"/>
          </a:xfrm>
        </p:spPr>
        <p:txBody>
          <a:bodyPr>
            <a:noAutofit/>
          </a:bodyPr>
          <a:lstStyle/>
          <a:p>
            <a:pPr algn="ctr"/>
            <a:r>
              <a:rPr lang="kk-KZ" sz="6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Екі өрнектің қосындысының </a:t>
            </a:r>
            <a:r>
              <a:rPr lang="kk-KZ" sz="6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квадраты</a:t>
            </a:r>
            <a:r>
              <a:rPr lang="kk-KZ" sz="6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және айырмасының квадраты</a:t>
            </a:r>
            <a:endParaRPr lang="ru-RU" sz="6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Сабақтың мақсаты: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6974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Білімділік: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өтілген тақырыпты қайталау және жүйелеу. Екі өрнектің қосындысының және айырмасының квадратын табу формуласын есеп шығарғанда қолдана білу;</a:t>
            </a:r>
          </a:p>
          <a:p>
            <a:pPr>
              <a:buNone/>
            </a:pPr>
            <a:r>
              <a:rPr lang="kk-KZ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Дамытушылық:</a:t>
            </a: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ойлау қабілеттерін, өз бетімен жұмыс жасауын дамыту, математикаға деген қызығушылығын арттыру</a:t>
            </a:r>
          </a:p>
          <a:p>
            <a:pPr>
              <a:buNone/>
            </a:pPr>
            <a:r>
              <a:rPr lang="kk-KZ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Тәрбиелік: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алған білімдеріне жауапкершілікпен қарауға, өз мүмкіндігіне сенуге, үлкен жетістікке ұмтылуға үйрету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2" descr="море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762000" y="5257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914400" y="54102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581400" y="5486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3558" name="Text Box 8"/>
          <p:cNvSpPr txBox="1">
            <a:spLocks noChangeArrowheads="1"/>
          </p:cNvSpPr>
          <p:nvPr/>
        </p:nvSpPr>
        <p:spPr bwMode="auto">
          <a:xfrm>
            <a:off x="228600" y="6308725"/>
            <a:ext cx="21336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endParaRPr lang="ru-RU" sz="24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3559" name="Text Box 9"/>
          <p:cNvSpPr txBox="1">
            <a:spLocks noChangeArrowheads="1"/>
          </p:cNvSpPr>
          <p:nvPr/>
        </p:nvSpPr>
        <p:spPr bwMode="auto">
          <a:xfrm>
            <a:off x="3048000" y="5853113"/>
            <a:ext cx="251460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>
              <a:solidFill>
                <a:srgbClr val="FFFF00"/>
              </a:solidFill>
              <a:latin typeface="Monotype Corsiva" pitchFamily="66" charset="0"/>
            </a:endParaRPr>
          </a:p>
          <a:p>
            <a:pPr eaLnBrk="1" hangingPunct="1">
              <a:spcBef>
                <a:spcPct val="50000"/>
              </a:spcBef>
            </a:pPr>
            <a:endParaRPr lang="ru-RU" sz="2400" b="1" i="1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23560" name="Text Box 10"/>
          <p:cNvSpPr txBox="1">
            <a:spLocks noChangeArrowheads="1"/>
          </p:cNvSpPr>
          <p:nvPr/>
        </p:nvSpPr>
        <p:spPr bwMode="auto">
          <a:xfrm>
            <a:off x="6248400" y="5715000"/>
            <a:ext cx="28956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</a:pPr>
            <a:r>
              <a:rPr lang="ru-RU" sz="2400">
                <a:latin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>
              <a:solidFill>
                <a:srgbClr val="000099"/>
              </a:solidFill>
              <a:latin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endParaRPr lang="ru-RU" sz="240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4108" name="WordArt 12"/>
          <p:cNvSpPr>
            <a:spLocks noChangeArrowheads="1" noChangeShapeType="1"/>
          </p:cNvSpPr>
          <p:nvPr/>
        </p:nvSpPr>
        <p:spPr bwMode="auto">
          <a:xfrm>
            <a:off x="250825" y="692150"/>
            <a:ext cx="8610600" cy="40386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b="1" i="1" kern="10">
                <a:ln w="9525" cap="rnd">
                  <a:solidFill>
                    <a:srgbClr val="00FF00"/>
                  </a:solidFill>
                  <a:prstDash val="sysDot"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ДАЙЫНДЫҚ КЕЗЕҢІ</a:t>
            </a:r>
          </a:p>
        </p:txBody>
      </p:sp>
      <p:sp>
        <p:nvSpPr>
          <p:cNvPr id="4109" name="WordArt 13"/>
          <p:cNvSpPr>
            <a:spLocks noChangeArrowheads="1" noChangeShapeType="1"/>
          </p:cNvSpPr>
          <p:nvPr/>
        </p:nvSpPr>
        <p:spPr bwMode="auto">
          <a:xfrm>
            <a:off x="2339975" y="3644900"/>
            <a:ext cx="3960813" cy="7207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i="1" kern="10" spc="-360">
                <a:ln w="127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Times New Roman"/>
                <a:cs typeface="Times New Roman"/>
              </a:rPr>
              <a:t>Көңіл-күйің қандай?</a:t>
            </a: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211138" y="6248400"/>
            <a:ext cx="2057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kk-KZ" sz="2800" b="1" i="1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тамаша</a:t>
            </a:r>
            <a:endParaRPr lang="ru-RU" sz="2800" b="1" i="1">
              <a:solidFill>
                <a:srgbClr val="000099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2971800" y="6248400"/>
            <a:ext cx="2743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 i="1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жақсы</a:t>
            </a:r>
            <a:r>
              <a:rPr lang="ru-RU" sz="2400" b="1" i="1">
                <a:solidFill>
                  <a:srgbClr val="FFFF00"/>
                </a:solidFill>
                <a:latin typeface="Monotype Corsiva" pitchFamily="66" charset="0"/>
              </a:rPr>
              <a:t> </a:t>
            </a:r>
          </a:p>
        </p:txBody>
      </p:sp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6011863" y="6172200"/>
            <a:ext cx="29035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800" b="1" i="1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жабырқау</a:t>
            </a:r>
            <a:r>
              <a:rPr lang="ru-RU" sz="240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118" name="Picture 22" descr="00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25" y="1700213"/>
            <a:ext cx="236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7" name="Picture 23" descr="001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113" y="1700213"/>
            <a:ext cx="12334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24" descr="001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10513" y="2997200"/>
            <a:ext cx="12334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9" name="Picture 25" descr="001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7763" y="2060575"/>
            <a:ext cx="12334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0" name="Picture 26" descr="001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9338" y="1341438"/>
            <a:ext cx="123348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1" name="Picture 27" descr="001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349500"/>
            <a:ext cx="12334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2" name="Picture 28" descr="0016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8175" y="1484313"/>
            <a:ext cx="12334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5" name="Picture 29" descr="00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0" y="4419600"/>
            <a:ext cx="522288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9" name="Picture 33" descr="004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4038600"/>
            <a:ext cx="19050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2" name="Picture 36" descr="004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500438"/>
            <a:ext cx="19050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3" name="Picture 37" descr="004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24600" y="4419600"/>
            <a:ext cx="19050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4" name="Picture 38" descr="00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25913" y="5100638"/>
            <a:ext cx="522287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5" name="Picture 39" descr="00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4648200"/>
            <a:ext cx="522288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6" name="Picture 40" descr="004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9000" y="4076700"/>
            <a:ext cx="19050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4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41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10959 C -0.0309 0.05317 -0.06111 -0.00347 -0.08125 -0.0229 C -0.10121 -0.04162 -0.11007 -0.02012 -0.121 -0.00671 C -0.13142 0.0067 -0.13715 0.04624 -0.14461 0.05965 C -0.15243 0.07352 -0.15868 0.05734 -0.16666 0.07537 C -0.17482 0.09433 -0.18368 0.14913 -0.19184 0.16994 C -0.20069 0.19052 -0.20277 0.21479 -0.21753 0.20254 C -0.23211 0.19052 -0.26284 0.12763 -0.2809 0.09849 C -0.29913 0.0689 -0.31336 0.02867 -0.32673 0.02705 C -0.33993 0.0252 -0.34982 0.06381 -0.36163 0.08739 C -0.37309 0.11121 -0.38211 0.16832 -0.39618 0.16994 C -0.41059 0.17179 -0.42777 0.11838 -0.44548 0.09849 C -0.46336 0.07815 -0.48576 0.04277 -0.50243 0.04855 C -0.51961 0.05456 -0.53975 0.12184 -0.54652 0.13641 " pathEditMode="relative" rAng="0" ptsTypes="aaaaaaaaaaaaaA">
                                      <p:cBhvr>
                                        <p:cTn id="47" dur="2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8" grpId="0" animBg="1"/>
      <p:bldP spid="4109" grpId="0" animBg="1"/>
      <p:bldP spid="4112" grpId="0" autoUpdateAnimBg="0"/>
      <p:bldP spid="4113" grpId="0" autoUpdateAnimBg="0"/>
      <p:bldP spid="411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4" y="-242888"/>
            <a:ext cx="9144000" cy="6858001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AutoShape 3"/>
          <p:cNvSpPr>
            <a:spLocks noChangeArrowheads="1"/>
          </p:cNvSpPr>
          <p:nvPr/>
        </p:nvSpPr>
        <p:spPr bwMode="auto">
          <a:xfrm>
            <a:off x="468313" y="1"/>
            <a:ext cx="2375495" cy="1773238"/>
          </a:xfrm>
          <a:prstGeom prst="star16">
            <a:avLst>
              <a:gd name="adj" fmla="val 37500"/>
            </a:avLst>
          </a:prstGeom>
          <a:ln>
            <a:headEnd/>
            <a:tailEnd/>
          </a:ln>
          <a:scene3d>
            <a:camera prst="isometricOffAxis2Left"/>
            <a:lightRig rig="glow" dir="t">
              <a:rot lat="0" lon="0" rev="6360000"/>
            </a:lightRig>
          </a:scene3d>
          <a:sp3d contourW="1000" prstMaterial="flat">
            <a:bevelT w="95250" h="101600" prst="relaxedInset"/>
            <a:contourClr>
              <a:schemeClr val="accent1">
                <a:satMod val="30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k-KZ" sz="2000" b="1" i="1" dirty="0" smtClean="0">
                <a:solidFill>
                  <a:schemeClr val="tx1"/>
                </a:solidFill>
              </a:rPr>
              <a:t>Өз бетімен  ойлай білу,</a:t>
            </a:r>
          </a:p>
          <a:p>
            <a:pPr algn="ctr"/>
            <a:r>
              <a:rPr lang="kk-KZ" sz="2000" b="1" i="1" dirty="0" smtClean="0">
                <a:solidFill>
                  <a:schemeClr val="bg2"/>
                </a:solidFill>
              </a:rPr>
              <a:t>Талдай  білу</a:t>
            </a:r>
            <a:endParaRPr lang="ru-RU" sz="2000" b="1" i="1" dirty="0">
              <a:solidFill>
                <a:schemeClr val="bg2"/>
              </a:solidFill>
            </a:endParaRPr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 rot="19267436">
            <a:off x="65432" y="3341488"/>
            <a:ext cx="3490897" cy="1944167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just">
              <a:spcBef>
                <a:spcPct val="50000"/>
              </a:spcBef>
            </a:pP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Бар білімі мен </a:t>
            </a:r>
          </a:p>
          <a:p>
            <a:pPr algn="just">
              <a:spcBef>
                <a:spcPct val="50000"/>
              </a:spcBef>
            </a:pP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икемділігін  жаңа ақпарат  </a:t>
            </a:r>
          </a:p>
          <a:p>
            <a:pPr algn="just">
              <a:spcBef>
                <a:spcPct val="50000"/>
              </a:spcBef>
            </a:pP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лу үшін қолдана білу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3924300" y="1844675"/>
          <a:ext cx="1371600" cy="1447800"/>
        </p:xfrm>
        <a:graphic>
          <a:graphicData uri="http://schemas.openxmlformats.org/presentationml/2006/ole">
            <p:oleObj spid="_x0000_s18434" name="Clip" r:id="rId4" imgW="3848100" imgH="5478463" progId="">
              <p:embed/>
            </p:oleObj>
          </a:graphicData>
        </a:graphic>
      </p:graphicFrame>
      <p:sp>
        <p:nvSpPr>
          <p:cNvPr id="24585" name="Line 9"/>
          <p:cNvSpPr>
            <a:spLocks noChangeShapeType="1"/>
          </p:cNvSpPr>
          <p:nvPr/>
        </p:nvSpPr>
        <p:spPr bwMode="auto">
          <a:xfrm flipH="1">
            <a:off x="3132138" y="2781300"/>
            <a:ext cx="719137" cy="287338"/>
          </a:xfrm>
          <a:prstGeom prst="line">
            <a:avLst/>
          </a:prstGeom>
          <a:noFill/>
          <a:ln w="76200">
            <a:solidFill>
              <a:srgbClr val="FFFF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5292725" y="2852738"/>
            <a:ext cx="647700" cy="287337"/>
          </a:xfrm>
          <a:prstGeom prst="line">
            <a:avLst/>
          </a:prstGeom>
          <a:noFill/>
          <a:ln w="76200">
            <a:solidFill>
              <a:srgbClr val="FFFF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V="1">
            <a:off x="5255418" y="1916111"/>
            <a:ext cx="469107" cy="287388"/>
          </a:xfrm>
          <a:prstGeom prst="line">
            <a:avLst/>
          </a:prstGeom>
          <a:noFill/>
          <a:ln w="76200">
            <a:solidFill>
              <a:srgbClr val="FFFF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5303629" y="3125652"/>
            <a:ext cx="3258493" cy="2807693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Игерген білімді қоғам-</a:t>
            </a:r>
          </a:p>
          <a:p>
            <a:pPr algn="ctr"/>
            <a:r>
              <a:rPr lang="kk-KZ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</a:t>
            </a:r>
            <a:r>
              <a:rPr lang="kk-KZ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ық өмірде тиімді </a:t>
            </a:r>
          </a:p>
          <a:p>
            <a:pPr algn="ctr"/>
            <a:r>
              <a:rPr lang="kk-KZ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пайдалану</a:t>
            </a: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 rot="888670">
            <a:off x="5667330" y="254443"/>
            <a:ext cx="3380890" cy="2520900"/>
          </a:xfrm>
          <a:prstGeom prst="star16">
            <a:avLst>
              <a:gd name="adj" fmla="val 375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kk-KZ" sz="2000" b="1" i="1" dirty="0" smtClean="0">
                <a:solidFill>
                  <a:schemeClr val="bg2"/>
                </a:solidFill>
              </a:rPr>
              <a:t>Бар білімі мен дағдыны </a:t>
            </a:r>
          </a:p>
          <a:p>
            <a:pPr algn="ctr"/>
            <a:r>
              <a:rPr lang="kk-KZ" sz="2000" b="1" i="1" dirty="0">
                <a:solidFill>
                  <a:schemeClr val="bg2"/>
                </a:solidFill>
              </a:rPr>
              <a:t>қ</a:t>
            </a:r>
            <a:r>
              <a:rPr lang="kk-KZ" sz="2000" b="1" i="1" dirty="0" smtClean="0">
                <a:solidFill>
                  <a:schemeClr val="bg2"/>
                </a:solidFill>
              </a:rPr>
              <a:t>арапайым оқудан</a:t>
            </a:r>
          </a:p>
          <a:p>
            <a:pPr algn="ctr"/>
            <a:r>
              <a:rPr lang="kk-KZ" sz="2000" b="1" i="1" dirty="0">
                <a:solidFill>
                  <a:schemeClr val="bg2"/>
                </a:solidFill>
              </a:rPr>
              <a:t>т</a:t>
            </a:r>
            <a:r>
              <a:rPr lang="kk-KZ" sz="2000" b="1" i="1" dirty="0" smtClean="0">
                <a:solidFill>
                  <a:schemeClr val="bg2"/>
                </a:solidFill>
              </a:rPr>
              <a:t>ыс жағдайларда</a:t>
            </a:r>
          </a:p>
          <a:p>
            <a:pPr algn="ctr"/>
            <a:r>
              <a:rPr lang="kk-KZ" sz="2000" b="1" i="1" dirty="0">
                <a:solidFill>
                  <a:schemeClr val="bg2"/>
                </a:solidFill>
              </a:rPr>
              <a:t>қ</a:t>
            </a:r>
            <a:r>
              <a:rPr lang="kk-KZ" sz="2000" b="1" i="1" dirty="0" smtClean="0">
                <a:solidFill>
                  <a:schemeClr val="bg2"/>
                </a:solidFill>
              </a:rPr>
              <a:t>олдана білу</a:t>
            </a:r>
            <a:endParaRPr lang="ru-RU" sz="2000" b="1" i="1" dirty="0">
              <a:solidFill>
                <a:schemeClr val="bg2"/>
              </a:solidFill>
            </a:endParaRPr>
          </a:p>
        </p:txBody>
      </p:sp>
      <p:sp>
        <p:nvSpPr>
          <p:cNvPr id="40975" name="WordArt 26"/>
          <p:cNvSpPr>
            <a:spLocks noChangeArrowheads="1" noChangeShapeType="1" noTextEdit="1"/>
          </p:cNvSpPr>
          <p:nvPr/>
        </p:nvSpPr>
        <p:spPr bwMode="auto">
          <a:xfrm>
            <a:off x="3203575" y="3284539"/>
            <a:ext cx="2413000" cy="50450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kk-KZ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Күтілетін</a:t>
            </a:r>
            <a:r>
              <a:rPr lang="kk-KZ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kk-KZ" sz="32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нәтиже</a:t>
            </a:r>
            <a:endParaRPr lang="ru-RU" sz="32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H="1" flipV="1">
            <a:off x="3203575" y="1700213"/>
            <a:ext cx="576263" cy="431800"/>
          </a:xfrm>
          <a:prstGeom prst="line">
            <a:avLst/>
          </a:prstGeom>
          <a:noFill/>
          <a:ln w="76200">
            <a:solidFill>
              <a:srgbClr val="FFFF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H="1">
            <a:off x="4441942" y="4081625"/>
            <a:ext cx="85968" cy="343472"/>
          </a:xfrm>
          <a:prstGeom prst="line">
            <a:avLst/>
          </a:prstGeom>
          <a:noFill/>
          <a:ln w="76200">
            <a:solidFill>
              <a:srgbClr val="FFFF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5101428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nimBg="1"/>
      <p:bldP spid="24580" grpId="0" animBg="1"/>
      <p:bldP spid="24585" grpId="0" animBg="1"/>
      <p:bldP spid="24586" grpId="0" animBg="1"/>
      <p:bldP spid="24587" grpId="0" animBg="1"/>
      <p:bldP spid="3" grpId="0" animBg="1"/>
      <p:bldP spid="4" grpId="0" animBg="1"/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036771979"/>
              </p:ext>
            </p:extLst>
          </p:nvPr>
        </p:nvGraphicFramePr>
        <p:xfrm>
          <a:off x="928662" y="500042"/>
          <a:ext cx="7715304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002656778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Қайталау сұрақтары: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Қандай қысқаша көбейту формуласын білесіңдер?</a:t>
            </a:r>
          </a:p>
          <a:p>
            <a:pPr marL="514350" indent="-514350">
              <a:buAutoNum type="arabicPeriod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Дәрежелерді көбейту және бөлу (мысал келтір)</a:t>
            </a:r>
          </a:p>
          <a:p>
            <a:pPr marL="514350" indent="-514350">
              <a:buAutoNum type="arabicPeriod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Бірмүшені көпмүшеге көбейту</a:t>
            </a:r>
          </a:p>
          <a:p>
            <a:pPr marL="514350" indent="-514350">
              <a:buAutoNum type="arabicPeriod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Көпмүшені көпмүшелерге көбейту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Графикалық диктант</a:t>
            </a:r>
            <a:br>
              <a:rPr lang="kk-KZ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“-” - ия; “^” – жоқ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571612"/>
            <a:ext cx="828680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Екі өрнектің қосындысының квадраты бірінші өрнектің</a:t>
            </a:r>
          </a:p>
          <a:p>
            <a:pPr marL="514350" indent="-51435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квадратына плюс екі еселенген бірінші өрнекпен екінші</a:t>
            </a:r>
          </a:p>
          <a:p>
            <a:pPr marL="514350" indent="-51435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өрнектің көбейтіндісіне плюс екінші өрнектің квадратына тең</a:t>
            </a:r>
          </a:p>
          <a:p>
            <a:pPr marL="514350" indent="-51435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болады.</a:t>
            </a:r>
          </a:p>
          <a:p>
            <a:pPr marL="514350" indent="-514350"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3· 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24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 -b)  = a  – 2ab  - b </a:t>
            </a:r>
          </a:p>
          <a:p>
            <a:pPr marL="514350" indent="-514350"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9  = 8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(a-b)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a+b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= a  + b</a:t>
            </a:r>
          </a:p>
          <a:p>
            <a:pPr marL="514350" indent="-514350"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a+b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 = a  + 3a  b + 3ab  + b</a:t>
            </a:r>
          </a:p>
          <a:p>
            <a:pPr marL="514350" indent="-514350"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(3a)  = 27 a</a:t>
            </a:r>
          </a:p>
          <a:p>
            <a:pPr marL="514350" indent="-514350"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·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5   =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Tx/>
              <a:buAutoNum type="arabicPeriod"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(5а)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125а</a:t>
            </a:r>
            <a:r>
              <a:rPr lang="kk-KZ" sz="2400" baseline="30000" dirty="0" smtClean="0"/>
              <a:t>5</a:t>
            </a:r>
            <a:endParaRPr lang="ru-RU" sz="2400" dirty="0" smtClean="0"/>
          </a:p>
          <a:p>
            <a:pPr marL="514350" indent="-51435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(2a  )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6 a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Рисунок 3" descr="0_170d9_c45da75b_L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84213" y="2492375"/>
            <a:ext cx="7192662" cy="792163"/>
            <a:chOff x="1080" y="10079"/>
            <a:chExt cx="5940" cy="360"/>
          </a:xfrm>
        </p:grpSpPr>
        <p:sp>
          <p:nvSpPr>
            <p:cNvPr id="39942" name="Line 6"/>
            <p:cNvSpPr>
              <a:spLocks noChangeShapeType="1"/>
            </p:cNvSpPr>
            <p:nvPr/>
          </p:nvSpPr>
          <p:spPr bwMode="auto">
            <a:xfrm>
              <a:off x="4320" y="10439"/>
              <a:ext cx="5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340" y="10079"/>
              <a:ext cx="720" cy="360"/>
              <a:chOff x="2880" y="10079"/>
              <a:chExt cx="720" cy="540"/>
            </a:xfrm>
          </p:grpSpPr>
          <p:sp>
            <p:nvSpPr>
              <p:cNvPr id="39944" name="Line 8"/>
              <p:cNvSpPr>
                <a:spLocks noChangeShapeType="1"/>
              </p:cNvSpPr>
              <p:nvPr/>
            </p:nvSpPr>
            <p:spPr bwMode="auto">
              <a:xfrm>
                <a:off x="3240" y="10079"/>
                <a:ext cx="360" cy="54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45" name="Line 9"/>
              <p:cNvSpPr>
                <a:spLocks noChangeShapeType="1"/>
              </p:cNvSpPr>
              <p:nvPr/>
            </p:nvSpPr>
            <p:spPr bwMode="auto">
              <a:xfrm flipV="1">
                <a:off x="2880" y="10079"/>
                <a:ext cx="360" cy="54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3600" y="10079"/>
              <a:ext cx="720" cy="360"/>
              <a:chOff x="2880" y="10079"/>
              <a:chExt cx="720" cy="540"/>
            </a:xfrm>
          </p:grpSpPr>
          <p:sp>
            <p:nvSpPr>
              <p:cNvPr id="39947" name="Line 11"/>
              <p:cNvSpPr>
                <a:spLocks noChangeShapeType="1"/>
              </p:cNvSpPr>
              <p:nvPr/>
            </p:nvSpPr>
            <p:spPr bwMode="auto">
              <a:xfrm>
                <a:off x="3240" y="10079"/>
                <a:ext cx="360" cy="5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48" name="Line 12"/>
              <p:cNvSpPr>
                <a:spLocks noChangeShapeType="1"/>
              </p:cNvSpPr>
              <p:nvPr/>
            </p:nvSpPr>
            <p:spPr bwMode="auto">
              <a:xfrm flipV="1">
                <a:off x="2880" y="10079"/>
                <a:ext cx="360" cy="54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9952" name="Line 16"/>
            <p:cNvSpPr>
              <a:spLocks noChangeShapeType="1"/>
            </p:cNvSpPr>
            <p:nvPr/>
          </p:nvSpPr>
          <p:spPr bwMode="auto">
            <a:xfrm>
              <a:off x="1080" y="10439"/>
              <a:ext cx="5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3" name="Line 17"/>
            <p:cNvSpPr>
              <a:spLocks noChangeShapeType="1"/>
            </p:cNvSpPr>
            <p:nvPr/>
          </p:nvSpPr>
          <p:spPr bwMode="auto">
            <a:xfrm>
              <a:off x="3060" y="10439"/>
              <a:ext cx="5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6300" y="10079"/>
              <a:ext cx="720" cy="360"/>
              <a:chOff x="2880" y="10079"/>
              <a:chExt cx="720" cy="540"/>
            </a:xfrm>
          </p:grpSpPr>
          <p:sp>
            <p:nvSpPr>
              <p:cNvPr id="39955" name="Line 19"/>
              <p:cNvSpPr>
                <a:spLocks noChangeShapeType="1"/>
              </p:cNvSpPr>
              <p:nvPr/>
            </p:nvSpPr>
            <p:spPr bwMode="auto">
              <a:xfrm>
                <a:off x="3240" y="10079"/>
                <a:ext cx="360" cy="54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56" name="Line 20"/>
              <p:cNvSpPr>
                <a:spLocks noChangeShapeType="1"/>
              </p:cNvSpPr>
              <p:nvPr/>
            </p:nvSpPr>
            <p:spPr bwMode="auto">
              <a:xfrm flipV="1">
                <a:off x="2880" y="10079"/>
                <a:ext cx="360" cy="54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1620" y="10079"/>
              <a:ext cx="720" cy="360"/>
              <a:chOff x="2880" y="10079"/>
              <a:chExt cx="720" cy="540"/>
            </a:xfrm>
          </p:grpSpPr>
          <p:sp>
            <p:nvSpPr>
              <p:cNvPr id="39958" name="Line 22"/>
              <p:cNvSpPr>
                <a:spLocks noChangeShapeType="1"/>
              </p:cNvSpPr>
              <p:nvPr/>
            </p:nvSpPr>
            <p:spPr bwMode="auto">
              <a:xfrm>
                <a:off x="3240" y="10079"/>
                <a:ext cx="360" cy="54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959" name="Line 23"/>
              <p:cNvSpPr>
                <a:spLocks noChangeShapeType="1"/>
              </p:cNvSpPr>
              <p:nvPr/>
            </p:nvSpPr>
            <p:spPr bwMode="auto">
              <a:xfrm flipV="1">
                <a:off x="2880" y="10079"/>
                <a:ext cx="360" cy="54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9960" name="Line 24"/>
            <p:cNvSpPr>
              <a:spLocks noChangeShapeType="1"/>
            </p:cNvSpPr>
            <p:nvPr/>
          </p:nvSpPr>
          <p:spPr bwMode="auto">
            <a:xfrm>
              <a:off x="5040" y="10439"/>
              <a:ext cx="5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61" name="Line 25"/>
            <p:cNvSpPr>
              <a:spLocks noChangeShapeType="1"/>
            </p:cNvSpPr>
            <p:nvPr/>
          </p:nvSpPr>
          <p:spPr bwMode="auto">
            <a:xfrm>
              <a:off x="5760" y="10439"/>
              <a:ext cx="54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9962" name="Rectangle 26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ru-RU" sz="4400" dirty="0" err="1">
                <a:solidFill>
                  <a:schemeClr val="tx2"/>
                </a:solidFill>
              </a:rPr>
              <a:t>Жауабы</a:t>
            </a:r>
            <a:r>
              <a:rPr lang="kk-KZ" sz="4400" dirty="0">
                <a:solidFill>
                  <a:schemeClr val="tx2"/>
                </a:solidFill>
              </a:rPr>
              <a:t>:</a:t>
            </a:r>
            <a:endParaRPr lang="ru-RU" sz="4400" dirty="0">
              <a:solidFill>
                <a:schemeClr val="tx2"/>
              </a:solidFill>
            </a:endParaRPr>
          </a:p>
        </p:txBody>
      </p:sp>
      <p:pic>
        <p:nvPicPr>
          <p:cNvPr id="39963" name="Picture 27" descr="GEOMT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34013"/>
            <a:ext cx="2192338" cy="142398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654164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Деңгейлік тапсырма: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i="1" dirty="0" smtClean="0">
                <a:latin typeface="Times New Roman" pitchFamily="18" charset="0"/>
                <a:cs typeface="Times New Roman" pitchFamily="18" charset="0"/>
              </a:rPr>
              <a:t>көп мүше түрінде жазыңдар</a:t>
            </a: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i="1" dirty="0" smtClean="0">
                <a:latin typeface="Times New Roman" pitchFamily="18" charset="0"/>
                <a:cs typeface="Times New Roman" pitchFamily="18" charset="0"/>
              </a:rPr>
            </a:b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2428868"/>
            <a:ext cx="2328850" cy="305437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А тобы</a:t>
            </a:r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(5 a -  2b)  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(y + 3)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(a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  )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5 - b)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²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57752" y="2143116"/>
            <a:ext cx="23574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B  </a:t>
            </a:r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тобы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(3 m + 5 n )</a:t>
            </a:r>
            <a:endParaRPr lang="kk-KZ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(a  + b)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²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(2a   - 3b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²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29190" y="4714884"/>
            <a:ext cx="17443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(y  + 2)</a:t>
            </a:r>
            <a:r>
              <a:rPr lang="en-US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²</a:t>
            </a:r>
            <a:endParaRPr lang="ru-RU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Рима\фон2.jpg"/>
          <p:cNvPicPr>
            <a:picLocks noChangeAspect="1" noChangeArrowheads="1"/>
          </p:cNvPicPr>
          <p:nvPr/>
        </p:nvPicPr>
        <p:blipFill>
          <a:blip r:embed="rId2" cstate="print"/>
          <a:srcRect b="31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7" descr="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2775" y="5475288"/>
            <a:ext cx="161925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WordArt 16"/>
          <p:cNvSpPr>
            <a:spLocks noChangeArrowheads="1" noChangeShapeType="1"/>
          </p:cNvSpPr>
          <p:nvPr/>
        </p:nvSpPr>
        <p:spPr bwMode="auto">
          <a:xfrm>
            <a:off x="1835150" y="115888"/>
            <a:ext cx="6705600" cy="13716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14999">
                      <a:srgbClr val="66008F"/>
                    </a:gs>
                    <a:gs pos="32500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0">
                      <a:srgbClr val="FF0000"/>
                    </a:gs>
                    <a:gs pos="67500">
                      <a:srgbClr val="BA0066"/>
                    </a:gs>
                    <a:gs pos="85001">
                      <a:srgbClr val="66008F"/>
                    </a:gs>
                    <a:gs pos="100000">
                      <a:srgbClr val="000082"/>
                    </a:gs>
                  </a:gsLst>
                  <a:lin ang="18900000" scaled="1"/>
                </a:gradFill>
                <a:effectLst>
                  <a:outerShdw dist="125724" dir="18900000" algn="ctr" rotWithShape="0">
                    <a:srgbClr val="000099"/>
                  </a:outerShdw>
                </a:effectLst>
                <a:latin typeface="KZ Cooper"/>
              </a:rPr>
              <a:t>"Сыйқырлы балықтар" әлемі</a:t>
            </a:r>
          </a:p>
        </p:txBody>
      </p:sp>
      <p:pic>
        <p:nvPicPr>
          <p:cNvPr id="39941" name="Picture 29" descr="001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85875"/>
            <a:ext cx="1008063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30" descr="001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5938" y="3276600"/>
            <a:ext cx="1008062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1" descr="00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0088" y="5589588"/>
            <a:ext cx="1905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Picture 32" descr="003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1605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4" descr="006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-1395922">
            <a:off x="6732588" y="3878263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5" descr="00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9525" y="1263650"/>
            <a:ext cx="19050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6" descr="0001"/>
          <p:cNvPicPr>
            <a:picLocks noChangeAspect="1" noChangeArrowheads="1"/>
          </p:cNvPicPr>
          <p:nvPr/>
        </p:nvPicPr>
        <p:blipFill>
          <a:blip r:embed="rId9" cstate="print"/>
          <a:srcRect b="34122"/>
          <a:stretch>
            <a:fillRect/>
          </a:stretch>
        </p:blipFill>
        <p:spPr bwMode="auto">
          <a:xfrm>
            <a:off x="7588250" y="1216025"/>
            <a:ext cx="190500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1511300" y="3594100"/>
            <a:ext cx="3889375" cy="1800225"/>
          </a:xfrm>
          <a:prstGeom prst="wedgeEllipseCallout">
            <a:avLst>
              <a:gd name="adj1" fmla="val 61620"/>
              <a:gd name="adj2" fmla="val 102204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kk-KZ" sz="2000" dirty="0">
                <a:latin typeface="Times New Roman" pitchFamily="18" charset="0"/>
              </a:rPr>
              <a:t>Тағы мынандай есептерді топпен орындайық!</a:t>
            </a:r>
          </a:p>
          <a:p>
            <a:pPr algn="ctr" eaLnBrk="1" hangingPunct="1"/>
            <a:r>
              <a:rPr lang="kk-KZ" sz="2000" dirty="0" smtClean="0">
                <a:latin typeface="Times New Roman" pitchFamily="18" charset="0"/>
              </a:rPr>
              <a:t>№347,348 </a:t>
            </a:r>
            <a:endParaRPr lang="kk-KZ" sz="2000" dirty="0">
              <a:latin typeface="Times New Roman" pitchFamily="18" charset="0"/>
            </a:endParaRPr>
          </a:p>
        </p:txBody>
      </p:sp>
      <p:pic>
        <p:nvPicPr>
          <p:cNvPr id="39949" name="Picture 8" descr="001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643438"/>
            <a:ext cx="1008063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0" name="Picture 33" descr="002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621657">
            <a:off x="2646363" y="2060575"/>
            <a:ext cx="19050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1" name="Picture 8" descr="001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4071942"/>
            <a:ext cx="1008063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52" name="Picture 33" descr="002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621657">
            <a:off x="-198438" y="4244975"/>
            <a:ext cx="1905001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9" name="AutoShape 19"/>
          <p:cNvSpPr>
            <a:spLocks noChangeArrowheads="1"/>
          </p:cNvSpPr>
          <p:nvPr/>
        </p:nvSpPr>
        <p:spPr bwMode="auto">
          <a:xfrm>
            <a:off x="4859338" y="2297113"/>
            <a:ext cx="2520950" cy="1727200"/>
          </a:xfrm>
          <a:prstGeom prst="cloudCallout">
            <a:avLst>
              <a:gd name="adj1" fmla="val 85894"/>
              <a:gd name="adj2" fmla="val -61426"/>
            </a:avLst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kk-KZ" sz="1800" dirty="0"/>
              <a:t>                        ІІ-топ </a:t>
            </a:r>
          </a:p>
          <a:p>
            <a:pPr algn="ctr" eaLnBrk="1" hangingPunct="1"/>
            <a:r>
              <a:rPr lang="kk-KZ" sz="1800" dirty="0"/>
              <a:t>№ </a:t>
            </a:r>
            <a:r>
              <a:rPr lang="kk-KZ" sz="1600" dirty="0" smtClean="0"/>
              <a:t>346 ( 3,4,6) № 349 (1,2,3,4) есептерін </a:t>
            </a:r>
            <a:r>
              <a:rPr lang="kk-KZ" sz="1600" dirty="0"/>
              <a:t>жазбаша орындаңдар</a:t>
            </a:r>
            <a:endParaRPr lang="ru-RU" sz="1600" dirty="0"/>
          </a:p>
          <a:p>
            <a:pPr algn="ctr" eaLnBrk="1" hangingPunct="1"/>
            <a:endParaRPr lang="ru-RU" dirty="0"/>
          </a:p>
        </p:txBody>
      </p:sp>
      <p:sp>
        <p:nvSpPr>
          <p:cNvPr id="18" name="AutoShape 19"/>
          <p:cNvSpPr>
            <a:spLocks noChangeArrowheads="1"/>
          </p:cNvSpPr>
          <p:nvPr/>
        </p:nvSpPr>
        <p:spPr bwMode="auto">
          <a:xfrm>
            <a:off x="250825" y="1281113"/>
            <a:ext cx="2520950" cy="1727200"/>
          </a:xfrm>
          <a:prstGeom prst="cloudCallout">
            <a:avLst>
              <a:gd name="adj1" fmla="val 142319"/>
              <a:gd name="adj2" fmla="val -79"/>
            </a:avLst>
          </a:pr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kk-KZ" sz="1800" dirty="0"/>
              <a:t>                        </a:t>
            </a:r>
          </a:p>
          <a:p>
            <a:pPr algn="ctr" eaLnBrk="1" hangingPunct="1"/>
            <a:endParaRPr lang="kk-KZ" sz="1800" dirty="0"/>
          </a:p>
          <a:p>
            <a:pPr algn="ctr" eaLnBrk="1" hangingPunct="1"/>
            <a:r>
              <a:rPr lang="kk-KZ" sz="1800" dirty="0"/>
              <a:t>І-топ</a:t>
            </a:r>
          </a:p>
          <a:p>
            <a:pPr algn="ctr" eaLnBrk="1" hangingPunct="1"/>
            <a:r>
              <a:rPr lang="kk-KZ" sz="1800" dirty="0" smtClean="0"/>
              <a:t>№</a:t>
            </a:r>
            <a:r>
              <a:rPr lang="kk-KZ" sz="1600" dirty="0" smtClean="0"/>
              <a:t>344 (1,3,5), №345(1,2,3,4)  </a:t>
            </a:r>
            <a:r>
              <a:rPr lang="kk-KZ" sz="1600" dirty="0"/>
              <a:t>есептерін жазбаша орындаңдар</a:t>
            </a:r>
            <a:endParaRPr lang="ru-RU" sz="1600" dirty="0"/>
          </a:p>
          <a:p>
            <a:pPr algn="ctr" eaLnBrk="1" hangingPunct="1"/>
            <a:endParaRPr lang="ru-RU" dirty="0"/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8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334 -0.05597 C 0.22986 -0.07216 0.23351 -0.05343 0.23073 -0.08719 C 0.23021 -0.09367 0.22691 -0.09922 0.22466 -0.10523 C 0.21528 -0.13067 0.19827 -0.13506 0.179 -0.13992 C 0.17032 -0.14547 0.1599 -0.14778 0.15052 -0.15125 C 0.13629 -0.15657 0.12344 -0.16258 0.10851 -0.16443 C 0.0875 -0.17577 0.06563 -0.176 0.04306 -0.17762 C 0.0257 -0.18155 0.00868 -0.18085 -0.00868 -0.17923 C -0.01632 -0.176 -0.02326 -0.17068 -0.0309 -0.16767 C -0.03698 -0.15981 -0.03941 -0.15056 -0.04201 -0.13992 C -0.04114 -0.13437 -0.04114 -0.12859 -0.03958 -0.12327 C -0.03906 -0.12142 -0.03715 -0.12119 -0.03593 -0.12003 C -0.03298 -0.11702 -0.03298 -0.1161 -0.0309 -0.11194 C -0.03489 -0.10338 -0.03906 -0.09552 -0.04323 -0.08719 C -0.04288 -0.07956 -0.04201 -0.0717 -0.04201 -0.06406 C -0.04201 -0.05759 -0.04253 -0.05088 -0.04323 -0.04441 C -0.04392 -0.0377 -0.04444 -0.04094 -0.04705 -0.03631 C -0.04878 -0.03307 -0.05034 -0.0296 -0.05191 -0.02637 C -0.05642 -0.01712 -0.07048 -0.01503 -0.07777 -0.01318 C -0.08316 -0.00972 -0.08819 -0.00856 -0.09392 -0.00671 C -0.10972 0.00462 -0.08819 -0.01018 -0.10382 -0.00162 C -0.10729 0.00023 -0.11371 0.00485 -0.11371 0.00485 C -0.11736 0.01249 -0.12361 0.01526 -0.12725 0.02289 C -0.13073 0.03006 -0.13368 0.03746 -0.13715 0.0444 C -0.1401 0.06036 -0.14027 0.05319 -0.13836 0.06568 C -0.11493 0.06522 -0.09149 0.06545 -0.06805 0.06406 C -0.0618 0.0636 -0.05069 0.05435 -0.05069 0.05435 C -0.04982 0.05319 -0.04913 0.0518 -0.04826 0.05088 C -0.0467 0.04903 -0.04479 0.04787 -0.04323 0.04602 C -0.04184 0.04417 -0.04097 0.04139 -0.03958 0.03954 C -0.03524 0.03376 -0.02899 0.03029 -0.02482 0.02474 C -0.0217 0.02058 -0.01823 0.01688 -0.01493 0.01318 C -0.01145 0.00948 -0.00798 0.00509 -0.00382 0.00324 C 0.00035 0.00139 -1.94444E-6 0.00347 -1.94444E-6 -2.53469E-6 " pathEditMode="relative" ptsTypes="fffffffffffffffffffffffffffffffffA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40979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1000100" y="928670"/>
            <a:ext cx="2428892" cy="24288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285720" y="1500174"/>
            <a:ext cx="3143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1285852" y="2428868"/>
            <a:ext cx="30003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10800000">
            <a:off x="285720" y="928670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>
            <a:off x="3143240" y="3643314"/>
            <a:ext cx="571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0800000">
            <a:off x="285720" y="3357562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5400000">
            <a:off x="285720" y="1214422"/>
            <a:ext cx="57150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5400000">
            <a:off x="-357222" y="2428868"/>
            <a:ext cx="185738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>
            <a:off x="678629" y="3607595"/>
            <a:ext cx="6429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1000100" y="3714752"/>
            <a:ext cx="178595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2857488" y="3714752"/>
            <a:ext cx="57150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14282" y="1071546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в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214282" y="2143116"/>
            <a:ext cx="25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а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 flipH="1">
            <a:off x="1740198" y="3857628"/>
            <a:ext cx="402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а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3071802" y="3929066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в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3786182" y="357166"/>
            <a:ext cx="855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№ 347 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4143372" y="1428736"/>
            <a:ext cx="35719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16- суретті пайдаланып, а және в оң сандары үшін </a:t>
            </a:r>
          </a:p>
          <a:p>
            <a:endParaRPr lang="kk-KZ" dirty="0" smtClean="0"/>
          </a:p>
          <a:p>
            <a:pPr algn="ctr"/>
            <a:r>
              <a:rPr lang="kk-KZ" dirty="0" smtClean="0"/>
              <a:t>(а – в) </a:t>
            </a:r>
            <a:r>
              <a:rPr lang="kk-KZ" baseline="30000" dirty="0" smtClean="0"/>
              <a:t>2 </a:t>
            </a:r>
            <a:r>
              <a:rPr lang="kk-KZ" dirty="0" smtClean="0"/>
              <a:t>= а</a:t>
            </a:r>
            <a:r>
              <a:rPr lang="kk-KZ" baseline="30000" dirty="0" smtClean="0"/>
              <a:t>2 </a:t>
            </a:r>
            <a:r>
              <a:rPr lang="kk-KZ" dirty="0" smtClean="0"/>
              <a:t>– 2 ав+ в</a:t>
            </a:r>
            <a:r>
              <a:rPr lang="kk-KZ" baseline="30000" dirty="0" smtClean="0"/>
              <a:t>2</a:t>
            </a:r>
          </a:p>
          <a:p>
            <a:pPr algn="ctr"/>
            <a:endParaRPr lang="kk-KZ" baseline="30000" dirty="0" smtClean="0"/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формуласының геометриялық мағанасын түсіндіріңдер.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42976" y="4286256"/>
            <a:ext cx="1791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dirty="0" smtClean="0"/>
              <a:t>16- сурет</a:t>
            </a:r>
            <a:endParaRPr lang="ru-RU" sz="3200" dirty="0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857232"/>
            <a:ext cx="2428892" cy="24288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642910" y="1428736"/>
            <a:ext cx="3143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 rot="5400000">
            <a:off x="1643042" y="2357430"/>
            <a:ext cx="30003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rot="10800000">
            <a:off x="642910" y="857232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5400000">
            <a:off x="3500430" y="3571876"/>
            <a:ext cx="571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10800000">
            <a:off x="642910" y="3286124"/>
            <a:ext cx="7143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500828" y="1142190"/>
            <a:ext cx="57150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-178627" y="2107397"/>
            <a:ext cx="235745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1035819" y="3536157"/>
            <a:ext cx="6429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1357290" y="3500438"/>
            <a:ext cx="242889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143240" y="3714752"/>
            <a:ext cx="57150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7158" y="9286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в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71472" y="2071678"/>
            <a:ext cx="25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а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 flipH="1">
            <a:off x="2143108" y="3500438"/>
            <a:ext cx="402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а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428992" y="3857628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в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214810" y="107154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dirty="0" smtClean="0"/>
              <a:t>17 - суретті пайдаланып, а және в оң сандары үшін </a:t>
            </a:r>
          </a:p>
          <a:p>
            <a:endParaRPr lang="kk-KZ" dirty="0" smtClean="0"/>
          </a:p>
          <a:p>
            <a:pPr algn="ctr"/>
            <a:r>
              <a:rPr lang="kk-KZ" dirty="0" smtClean="0"/>
              <a:t>(а – в) </a:t>
            </a:r>
            <a:r>
              <a:rPr lang="kk-KZ" baseline="30000" dirty="0" smtClean="0"/>
              <a:t>2 </a:t>
            </a:r>
            <a:r>
              <a:rPr lang="kk-KZ" dirty="0" smtClean="0"/>
              <a:t>= а</a:t>
            </a:r>
            <a:r>
              <a:rPr lang="kk-KZ" baseline="30000" dirty="0" smtClean="0"/>
              <a:t>2 </a:t>
            </a:r>
            <a:r>
              <a:rPr lang="kk-KZ" dirty="0" smtClean="0"/>
              <a:t>– 2 ав+ в</a:t>
            </a:r>
            <a:r>
              <a:rPr lang="kk-KZ" baseline="30000" dirty="0" smtClean="0"/>
              <a:t>2</a:t>
            </a:r>
          </a:p>
          <a:p>
            <a:pPr algn="ctr"/>
            <a:endParaRPr lang="kk-KZ" baseline="30000" dirty="0" smtClean="0"/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формуласының геометриялық мағанасын түсіндіріңдер.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9058" y="357166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№348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785918" y="4214818"/>
            <a:ext cx="1761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dirty="0" smtClean="0"/>
              <a:t>17- сурет</a:t>
            </a:r>
            <a:endParaRPr lang="ru-RU" sz="3200" dirty="0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_x0_0_450_299.9905" descr="Графический объект7"/>
          <p:cNvPicPr preferRelativeResize="0">
            <a:picLocks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214414" y="1357298"/>
            <a:ext cx="7000924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5400" b="1" i="1" kern="1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Z Decor"/>
              </a:rPr>
              <a:t>«</a:t>
            </a:r>
            <a:r>
              <a:rPr lang="ru-RU" sz="5400" b="1" i="1" kern="10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Z Decor"/>
              </a:rPr>
              <a:t>Демалыс</a:t>
            </a:r>
            <a:r>
              <a:rPr lang="ru-RU" sz="5400" b="1" i="1" kern="1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Z Decor"/>
              </a:rPr>
              <a:t> с</a:t>
            </a:r>
            <a:r>
              <a:rPr lang="kk-KZ" sz="5400" b="1" i="1" kern="1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Z Decor"/>
              </a:rPr>
              <a:t>ә</a:t>
            </a:r>
            <a:r>
              <a:rPr lang="ru-RU" sz="5400" b="1" i="1" kern="10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Z Decor"/>
              </a:rPr>
              <a:t>ті</a:t>
            </a:r>
            <a:r>
              <a:rPr lang="ru-RU" sz="5400" b="1" i="1" kern="1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Z Decor"/>
              </a:rPr>
              <a:t>!"</a:t>
            </a:r>
            <a:endParaRPr lang="ru-RU" sz="5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6" name="Picture 19" descr="00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1052513"/>
            <a:ext cx="24098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00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350" y="1125538"/>
            <a:ext cx="24098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3286125" y="0"/>
            <a:ext cx="2233613" cy="1844675"/>
            <a:chOff x="1927" y="0"/>
            <a:chExt cx="2046" cy="1840"/>
          </a:xfrm>
        </p:grpSpPr>
        <p:pic>
          <p:nvPicPr>
            <p:cNvPr id="42007" name="Object 2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7" y="0"/>
              <a:ext cx="2046" cy="1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08" name="AutoShape 26"/>
            <p:cNvSpPr>
              <a:spLocks noChangeArrowheads="1"/>
            </p:cNvSpPr>
            <p:nvPr/>
          </p:nvSpPr>
          <p:spPr bwMode="auto">
            <a:xfrm>
              <a:off x="2789" y="754"/>
              <a:ext cx="318" cy="317"/>
            </a:xfrm>
            <a:prstGeom prst="smileyFace">
              <a:avLst>
                <a:gd name="adj" fmla="val 4653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ru-RU" sz="2400">
                <a:latin typeface="Times New Roman" pitchFamily="18" charset="0"/>
              </a:endParaRPr>
            </a:p>
          </p:txBody>
        </p:sp>
      </p:grpSp>
      <p:pic>
        <p:nvPicPr>
          <p:cNvPr id="41991" name="Picture 22" descr="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4419600"/>
            <a:ext cx="10953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22" descr="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13" y="4071938"/>
            <a:ext cx="10953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22" descr="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50" y="3786188"/>
            <a:ext cx="10953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4" name="Picture 22" descr="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5" y="3786188"/>
            <a:ext cx="10953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5" name="Picture 23" descr="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6625" y="4214813"/>
            <a:ext cx="10953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6" name="Picture 23" descr="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813" y="4714875"/>
            <a:ext cx="10953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7" name="Picture 23" descr="00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313" y="3714750"/>
            <a:ext cx="10953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8" name="Picture 30" descr="звезды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50" y="500063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9" name="Picture 30" descr="звезды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3" y="1357313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0" name="Picture 30" descr="звезды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3063" y="428625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1" name="Picture 30" descr="звезды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0" y="357188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2" name="Picture 30" descr="звезды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72313" y="357188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3" name="Picture 30" descr="звезды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01000" y="357188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4" name="Picture 30" descr="звезды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50" y="2357438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5" name="Picture 33" descr="звезды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01000" y="5786438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6" name="Picture 34" descr="звезды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43875" y="928688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413 0.12083 C -0.09653 0.13889 -0.11893 0.15718 -0.13768 0.16019 C -0.15643 0.16319 -0.1665 0.13588 -0.18663 0.13889 C -0.20677 0.1419 -0.23716 0.175 -0.25816 0.17847 C -0.27917 0.18194 -0.2908 0.15949 -0.31268 0.16019 C -0.33455 0.16088 -0.37014 0.18009 -0.38993 0.18287 C -0.40972 0.18565 -0.41302 0.17292 -0.43091 0.17685 C -0.44879 0.18079 -0.47535 0.20185 -0.49688 0.20718 C -0.51841 0.2125 -0.54028 0.21528 -0.56042 0.20856 C -0.58056 0.20185 -0.59948 0.16134 -0.61719 0.1662 C -0.6349 0.17106 -0.65799 0.22569 -0.66719 0.2375 " pathEditMode="relative" rAng="0" ptsTypes="aaaaaaaaa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" y="5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29 0.13102 C 0.00347 0.16852 -1.94444E-6 0.20602 -0.01267 0.21412 C -0.02552 0.22222 -0.05191 0.17754 -0.06979 0.17986 C -0.08785 0.18194 -0.09826 0.22662 -0.12048 0.22685 C -0.14271 0.22708 -0.17882 0.1794 -0.20312 0.18148 C -0.22725 0.18379 -0.24201 0.23935 -0.26545 0.23958 C -0.28906 0.23981 -0.31962 0.18102 -0.34427 0.18333 C -0.36875 0.18588 -0.38958 0.25069 -0.41337 0.25393 C -0.43715 0.25717 -0.4651 0.1993 -0.48663 0.20324 C -0.50816 0.20741 -0.521 0.275 -0.54253 0.2794 C -0.56406 0.28379 -0.59462 0.2287 -0.6158 0.23032 C -0.6368 0.23217 -0.64896 0.27569 -0.6691 0.29004 C -0.68906 0.30463 -0.72743 0.29352 -0.7368 0.31736 C -0.746 0.34097 -0.73889 0.4118 -0.725 0.4331 C -0.71094 0.4544 -0.67691 0.4419 -0.65295 0.44583 C -0.62899 0.44977 -0.60521 0.45301 -0.58107 0.45671 " pathEditMode="relative" rAng="0" ptsTypes="aaaaaaaaaaaaaaaA">
                                      <p:cBhvr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7" y="1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_x0_0_450_299.9905" descr="Графический объект7"/>
          <p:cNvPicPr preferRelativeResize="0">
            <a:picLocks noChangeArrowheads="1"/>
          </p:cNvPicPr>
          <p:nvPr/>
        </p:nvPicPr>
        <p:blipFill>
          <a:blip r:embed="rId3" cstate="print">
            <a:lum bright="20000"/>
          </a:blip>
          <a:srcRect t="50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27088" y="1773238"/>
            <a:ext cx="7704137" cy="301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 eaLnBrk="1" hangingPunct="1">
              <a:spcBef>
                <a:spcPct val="50000"/>
              </a:spcBef>
              <a:defRPr/>
            </a:pPr>
            <a:r>
              <a:rPr lang="kk-KZ" sz="32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Көзге арналған жаттығулар.</a:t>
            </a:r>
          </a:p>
          <a:p>
            <a:pPr marL="342900" indent="-342900" algn="ctr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kk-KZ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Көзді бірнеше рет жыпылықтату.</a:t>
            </a:r>
          </a:p>
          <a:p>
            <a:pPr marL="342900" indent="-342900" algn="ctr" eaLnBrk="1" hangingPunct="1">
              <a:spcBef>
                <a:spcPct val="50000"/>
              </a:spcBef>
              <a:buFontTx/>
              <a:buChar char="•"/>
              <a:defRPr/>
            </a:pPr>
            <a:r>
              <a:rPr lang="kk-KZ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Көзіңмен ақырын оң жаққа қарай 3-4 рет айналым жаса. Соншалықты айналым солға қарай жаса</a:t>
            </a:r>
            <a:r>
              <a:rPr lang="kk-KZ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24580" name="Picture 12" descr="ма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67850" y="2708275"/>
            <a:ext cx="93662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364 0.0273 C -0.14496 0.1226 -0.23628 0.21791 -0.32552 0.24844 C -0.41475 0.27897 -0.51632 0.20264 -0.58906 0.21074 C -0.6618 0.21883 -0.77535 0.26301 -0.76198 0.29702 C -0.74861 0.33102 -0.62882 0.37266 -0.50903 0.41453 " pathEditMode="relative" ptsTypes="aaaaA">
                                      <p:cBhvr>
                                        <p:cTn id="11" dur="2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i="1"/>
              <a:t>РЕФЛЕКСИЯ</a:t>
            </a:r>
            <a:endParaRPr lang="ru-RU" b="1" i="1"/>
          </a:p>
        </p:txBody>
      </p:sp>
      <p:sp>
        <p:nvSpPr>
          <p:cNvPr id="357380" name="Oval 4"/>
          <p:cNvSpPr>
            <a:spLocks noChangeArrowheads="1"/>
          </p:cNvSpPr>
          <p:nvPr/>
        </p:nvSpPr>
        <p:spPr bwMode="auto">
          <a:xfrm>
            <a:off x="3563938" y="2852738"/>
            <a:ext cx="2303462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/>
              <a:t>ОҚУШЫ</a:t>
            </a:r>
            <a:endParaRPr lang="ru-RU"/>
          </a:p>
        </p:txBody>
      </p:sp>
      <p:sp>
        <p:nvSpPr>
          <p:cNvPr id="357381" name="Oval 5"/>
          <p:cNvSpPr>
            <a:spLocks noChangeArrowheads="1"/>
          </p:cNvSpPr>
          <p:nvPr/>
        </p:nvSpPr>
        <p:spPr bwMode="auto">
          <a:xfrm>
            <a:off x="5867400" y="1989138"/>
            <a:ext cx="2303463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/>
              <a:t>НЕ ҮЙРЕНДІМ?</a:t>
            </a:r>
            <a:endParaRPr lang="ru-RU"/>
          </a:p>
        </p:txBody>
      </p:sp>
      <p:sp>
        <p:nvSpPr>
          <p:cNvPr id="357382" name="Oval 6"/>
          <p:cNvSpPr>
            <a:spLocks noChangeArrowheads="1"/>
          </p:cNvSpPr>
          <p:nvPr/>
        </p:nvSpPr>
        <p:spPr bwMode="auto">
          <a:xfrm>
            <a:off x="5651500" y="4221163"/>
            <a:ext cx="2303463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/>
              <a:t>ТҮСІНІКСІЗ</a:t>
            </a:r>
            <a:endParaRPr lang="ru-RU"/>
          </a:p>
        </p:txBody>
      </p:sp>
      <p:sp>
        <p:nvSpPr>
          <p:cNvPr id="357383" name="Oval 7"/>
          <p:cNvSpPr>
            <a:spLocks noChangeArrowheads="1"/>
          </p:cNvSpPr>
          <p:nvPr/>
        </p:nvSpPr>
        <p:spPr bwMode="auto">
          <a:xfrm>
            <a:off x="1187450" y="2060575"/>
            <a:ext cx="2303463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/>
              <a:t>НЕ ТҮСІНДІМ?</a:t>
            </a:r>
            <a:endParaRPr lang="ru-RU"/>
          </a:p>
        </p:txBody>
      </p:sp>
      <p:sp>
        <p:nvSpPr>
          <p:cNvPr id="357384" name="Oval 8"/>
          <p:cNvSpPr>
            <a:spLocks noChangeArrowheads="1"/>
          </p:cNvSpPr>
          <p:nvPr/>
        </p:nvSpPr>
        <p:spPr bwMode="auto">
          <a:xfrm>
            <a:off x="1116013" y="4005263"/>
            <a:ext cx="2303462" cy="1152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/>
              <a:t>БҰРЫННАН </a:t>
            </a:r>
          </a:p>
          <a:p>
            <a:pPr algn="ctr"/>
            <a:r>
              <a:rPr lang="kk-KZ"/>
              <a:t>БІЛЕМІН</a:t>
            </a:r>
            <a:endParaRPr lang="ru-RU"/>
          </a:p>
        </p:txBody>
      </p:sp>
      <p:sp>
        <p:nvSpPr>
          <p:cNvPr id="357386" name="Line 10"/>
          <p:cNvSpPr>
            <a:spLocks noChangeShapeType="1"/>
          </p:cNvSpPr>
          <p:nvPr/>
        </p:nvSpPr>
        <p:spPr bwMode="auto">
          <a:xfrm>
            <a:off x="5435600" y="3860800"/>
            <a:ext cx="5048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57387" name="Line 11"/>
          <p:cNvSpPr>
            <a:spLocks noChangeShapeType="1"/>
          </p:cNvSpPr>
          <p:nvPr/>
        </p:nvSpPr>
        <p:spPr bwMode="auto">
          <a:xfrm flipH="1" flipV="1">
            <a:off x="3276600" y="2924175"/>
            <a:ext cx="43180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57388" name="Line 12"/>
          <p:cNvSpPr>
            <a:spLocks noChangeShapeType="1"/>
          </p:cNvSpPr>
          <p:nvPr/>
        </p:nvSpPr>
        <p:spPr bwMode="auto">
          <a:xfrm flipV="1">
            <a:off x="5795963" y="3068638"/>
            <a:ext cx="64770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57389" name="Line 13"/>
          <p:cNvSpPr>
            <a:spLocks noChangeShapeType="1"/>
          </p:cNvSpPr>
          <p:nvPr/>
        </p:nvSpPr>
        <p:spPr bwMode="auto">
          <a:xfrm flipH="1">
            <a:off x="3348038" y="3860800"/>
            <a:ext cx="576262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628775"/>
            <a:ext cx="7772400" cy="4530725"/>
          </a:xfrm>
        </p:spPr>
        <p:txBody>
          <a:bodyPr/>
          <a:lstStyle/>
          <a:p>
            <a:pPr algn="ctr"/>
            <a:r>
              <a:rPr lang="kk-KZ" sz="3200" b="1" i="1" dirty="0"/>
              <a:t>Үйге </a:t>
            </a:r>
            <a:r>
              <a:rPr lang="kk-KZ" sz="3200" b="1" i="1" dirty="0" smtClean="0"/>
              <a:t>тапсырма:</a:t>
            </a:r>
          </a:p>
          <a:p>
            <a:pPr algn="ctr">
              <a:buNone/>
            </a:pPr>
            <a:r>
              <a:rPr lang="ru-RU" sz="3200" kern="10" dirty="0" smtClean="0">
                <a:ln w="19050" cap="rnd">
                  <a:solidFill>
                    <a:srgbClr val="FF00FF"/>
                  </a:solidFill>
                  <a:prstDash val="sysDot"/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№ 349 ( 1,3,5) , №350 ( 1,2) ,№353</a:t>
            </a:r>
          </a:p>
          <a:p>
            <a:endParaRPr lang="kk-KZ" sz="3200" b="1" i="1" dirty="0" smtClean="0"/>
          </a:p>
          <a:p>
            <a:pPr>
              <a:buFont typeface="Wingdings" pitchFamily="2" charset="2"/>
              <a:buNone/>
            </a:pPr>
            <a:endParaRPr lang="kk-KZ" sz="3200" b="1" i="1" dirty="0" smtClean="0"/>
          </a:p>
          <a:p>
            <a:pPr algn="ctr"/>
            <a:r>
              <a:rPr lang="kk-KZ" sz="3200" b="1" i="1" dirty="0"/>
              <a:t>Бағалау.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WordArt 2"/>
          <p:cNvSpPr>
            <a:spLocks noChangeArrowheads="1" noChangeShapeType="1" noTextEdit="1"/>
          </p:cNvSpPr>
          <p:nvPr/>
        </p:nvSpPr>
        <p:spPr bwMode="auto">
          <a:xfrm>
            <a:off x="266462" y="1124745"/>
            <a:ext cx="7777558" cy="1800200"/>
          </a:xfrm>
          <a:prstGeom prst="rect">
            <a:avLst/>
          </a:prstGeom>
          <a:extLst>
            <a:ext uri="{AF507438-7753-43E0-B8FC-AC1667EBCBE1}">
              <a14:hiddenEffects xmlns=""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"Не </a:t>
            </a:r>
            <a:r>
              <a:rPr lang="ru-RU" sz="3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нәрсені</a:t>
            </a:r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  <a:p>
            <a:r>
              <a:rPr lang="ru-RU" sz="3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білмейтінімізді</a:t>
            </a:r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  <a:p>
            <a:r>
              <a:rPr lang="ru-RU" sz="3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білгенннің</a:t>
            </a:r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ru-RU" sz="3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өзі</a:t>
            </a:r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- </a:t>
            </a:r>
            <a:r>
              <a:rPr lang="ru-RU" sz="3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білім</a:t>
            </a:r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".</a:t>
            </a:r>
          </a:p>
          <a:p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Конфуций.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16013" y="3284538"/>
            <a:ext cx="7308850" cy="2665412"/>
            <a:chOff x="975" y="3158"/>
            <a:chExt cx="4332" cy="750"/>
          </a:xfrm>
        </p:grpSpPr>
        <p:sp>
          <p:nvSpPr>
            <p:cNvPr id="53252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701" y="3158"/>
              <a:ext cx="2804" cy="416"/>
            </a:xfrm>
            <a:prstGeom prst="rect">
              <a:avLst/>
            </a:prstGeom>
          </p:spPr>
          <p:txBody>
            <a:bodyPr wrap="none" fromWordArt="1">
              <a:prstTxWarp prst="textDeflateTop">
                <a:avLst>
                  <a:gd name="adj" fmla="val 23394"/>
                </a:avLst>
              </a:prstTxWarp>
            </a:bodyPr>
            <a:lstStyle/>
            <a:p>
              <a:pPr algn="ctr"/>
              <a:r>
                <a:rPr lang="ru-RU" sz="3600" b="1" kern="10" dirty="0" err="1">
                  <a:ln w="12700">
                    <a:solidFill>
                      <a:srgbClr val="FF00FF"/>
                    </a:solidFill>
                    <a:round/>
                    <a:headEnd/>
                    <a:tailEnd/>
                  </a:ln>
                  <a:solidFill>
                    <a:srgbClr val="0000FF">
                      <a:alpha val="50000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Times New Roman"/>
                  <a:cs typeface="Times New Roman"/>
                </a:rPr>
                <a:t>Сау</a:t>
              </a:r>
              <a:r>
                <a:rPr lang="ru-RU" sz="3600" b="1" kern="10" dirty="0">
                  <a:ln w="12700">
                    <a:solidFill>
                      <a:srgbClr val="FF00FF"/>
                    </a:solidFill>
                    <a:round/>
                    <a:headEnd/>
                    <a:tailEnd/>
                  </a:ln>
                  <a:solidFill>
                    <a:srgbClr val="0000FF">
                      <a:alpha val="50000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Times New Roman"/>
                  <a:cs typeface="Times New Roman"/>
                </a:rPr>
                <a:t> </a:t>
              </a:r>
              <a:r>
                <a:rPr lang="ru-RU" sz="3600" b="1" kern="10" dirty="0" err="1">
                  <a:ln w="12700">
                    <a:solidFill>
                      <a:srgbClr val="FF00FF"/>
                    </a:solidFill>
                    <a:round/>
                    <a:headEnd/>
                    <a:tailEnd/>
                  </a:ln>
                  <a:solidFill>
                    <a:srgbClr val="0000FF">
                      <a:alpha val="50000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Times New Roman"/>
                  <a:cs typeface="Times New Roman"/>
                </a:rPr>
                <a:t>болыңыздар!</a:t>
              </a:r>
              <a:endParaRPr lang="ru-RU" sz="3600" b="1" kern="10" dirty="0">
                <a:ln w="1270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0000FF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53253" name="WordArt 5"/>
            <p:cNvSpPr>
              <a:spLocks noChangeArrowheads="1" noChangeShapeType="1" noTextEdit="1"/>
            </p:cNvSpPr>
            <p:nvPr/>
          </p:nvSpPr>
          <p:spPr bwMode="auto">
            <a:xfrm>
              <a:off x="975" y="3566"/>
              <a:ext cx="4332" cy="34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>
                  <a:gd name="adj" fmla="val 31917"/>
                </a:avLst>
              </a:prstTxWarp>
            </a:bodyPr>
            <a:lstStyle/>
            <a:p>
              <a:pPr algn="ctr"/>
              <a:r>
                <a:rPr lang="ru-RU" sz="3600" b="1" kern="10" dirty="0" err="1">
                  <a:ln w="12700">
                    <a:solidFill>
                      <a:srgbClr val="FF00FF"/>
                    </a:solidFill>
                    <a:round/>
                    <a:headEnd/>
                    <a:tailEnd/>
                  </a:ln>
                  <a:solidFill>
                    <a:srgbClr val="0000FF">
                      <a:alpha val="50000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Times New Roman"/>
                  <a:cs typeface="Times New Roman"/>
                </a:rPr>
                <a:t>Оқуда сәттілік тілеймін</a:t>
              </a:r>
              <a:r>
                <a:rPr lang="ru-RU" sz="3600" b="1" kern="10" dirty="0">
                  <a:ln w="12700">
                    <a:solidFill>
                      <a:srgbClr val="FF00FF"/>
                    </a:solidFill>
                    <a:round/>
                    <a:headEnd/>
                    <a:tailEnd/>
                  </a:ln>
                  <a:solidFill>
                    <a:srgbClr val="0000FF">
                      <a:alpha val="50000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Times New Roman"/>
                  <a:cs typeface="Times New Roman"/>
                </a:rPr>
                <a:t>!</a:t>
              </a:r>
            </a:p>
          </p:txBody>
        </p:sp>
      </p:grpSp>
      <p:pic>
        <p:nvPicPr>
          <p:cNvPr id="53254" name="Picture 6" descr="л"/>
          <p:cNvPicPr>
            <a:picLocks noGrp="1" noChangeAspect="1" noChangeArrowheads="1" noCrop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068638"/>
            <a:ext cx="952500" cy="952500"/>
          </a:xfrm>
          <a:noFill/>
          <a:ln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266462" y="1127917"/>
            <a:ext cx="7777558" cy="1800200"/>
          </a:xfrm>
          <a:prstGeom prst="rect">
            <a:avLst/>
          </a:prstGeom>
          <a:extLst>
            <a:ext uri="{AF507438-7753-43E0-B8FC-AC1667EBCBE1}">
              <a14:hiddenEffects xmlns=""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"Не </a:t>
            </a:r>
            <a:r>
              <a:rPr lang="ru-RU" sz="3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нәрсені</a:t>
            </a:r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  <a:p>
            <a:r>
              <a:rPr lang="ru-RU" sz="3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білмейтінімізді</a:t>
            </a:r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  <a:p>
            <a:r>
              <a:rPr lang="ru-RU" sz="3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білгенннің</a:t>
            </a:r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ru-RU" sz="3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өзі</a:t>
            </a:r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- </a:t>
            </a:r>
            <a:r>
              <a:rPr lang="ru-RU" sz="3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білім</a:t>
            </a:r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".</a:t>
            </a:r>
          </a:p>
          <a:p>
            <a:r>
              <a:rPr lang="ru-RU" sz="3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Конфуций.</a:t>
            </a:r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1116013" y="3287710"/>
            <a:ext cx="7308850" cy="2665412"/>
            <a:chOff x="975" y="3158"/>
            <a:chExt cx="4332" cy="750"/>
          </a:xfrm>
        </p:grpSpPr>
        <p:sp>
          <p:nvSpPr>
            <p:cNvPr id="9" name="WordArt 4"/>
            <p:cNvSpPr>
              <a:spLocks noChangeArrowheads="1" noChangeShapeType="1" noTextEdit="1"/>
            </p:cNvSpPr>
            <p:nvPr/>
          </p:nvSpPr>
          <p:spPr bwMode="auto">
            <a:xfrm>
              <a:off x="1701" y="3158"/>
              <a:ext cx="2804" cy="416"/>
            </a:xfrm>
            <a:prstGeom prst="rect">
              <a:avLst/>
            </a:prstGeom>
          </p:spPr>
          <p:txBody>
            <a:bodyPr wrap="none" fromWordArt="1">
              <a:prstTxWarp prst="textDeflateTop">
                <a:avLst>
                  <a:gd name="adj" fmla="val 23394"/>
                </a:avLst>
              </a:prstTxWarp>
            </a:bodyPr>
            <a:lstStyle/>
            <a:p>
              <a:pPr algn="ctr"/>
              <a:r>
                <a:rPr lang="ru-RU" sz="3600" b="1" kern="10" dirty="0" err="1">
                  <a:ln w="12700">
                    <a:solidFill>
                      <a:srgbClr val="FF00FF"/>
                    </a:solidFill>
                    <a:round/>
                    <a:headEnd/>
                    <a:tailEnd/>
                  </a:ln>
                  <a:solidFill>
                    <a:srgbClr val="0000FF">
                      <a:alpha val="50000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Times New Roman"/>
                  <a:cs typeface="Times New Roman"/>
                </a:rPr>
                <a:t>Сау</a:t>
              </a:r>
              <a:r>
                <a:rPr lang="ru-RU" sz="3600" b="1" kern="10" dirty="0">
                  <a:ln w="12700">
                    <a:solidFill>
                      <a:srgbClr val="FF00FF"/>
                    </a:solidFill>
                    <a:round/>
                    <a:headEnd/>
                    <a:tailEnd/>
                  </a:ln>
                  <a:solidFill>
                    <a:srgbClr val="0000FF">
                      <a:alpha val="50000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Times New Roman"/>
                  <a:cs typeface="Times New Roman"/>
                </a:rPr>
                <a:t> </a:t>
              </a:r>
              <a:r>
                <a:rPr lang="ru-RU" sz="3600" b="1" kern="10" dirty="0" err="1">
                  <a:ln w="12700">
                    <a:solidFill>
                      <a:srgbClr val="FF00FF"/>
                    </a:solidFill>
                    <a:round/>
                    <a:headEnd/>
                    <a:tailEnd/>
                  </a:ln>
                  <a:solidFill>
                    <a:srgbClr val="0000FF">
                      <a:alpha val="50000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Times New Roman"/>
                  <a:cs typeface="Times New Roman"/>
                </a:rPr>
                <a:t>болыңыздар!</a:t>
              </a:r>
              <a:endParaRPr lang="ru-RU" sz="3600" b="1" kern="10" dirty="0">
                <a:ln w="1270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0000FF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10" name="WordArt 5"/>
            <p:cNvSpPr>
              <a:spLocks noChangeArrowheads="1" noChangeShapeType="1" noTextEdit="1"/>
            </p:cNvSpPr>
            <p:nvPr/>
          </p:nvSpPr>
          <p:spPr bwMode="auto">
            <a:xfrm>
              <a:off x="975" y="3566"/>
              <a:ext cx="4332" cy="34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>
                  <a:gd name="adj" fmla="val 31917"/>
                </a:avLst>
              </a:prstTxWarp>
            </a:bodyPr>
            <a:lstStyle/>
            <a:p>
              <a:pPr algn="ctr"/>
              <a:r>
                <a:rPr lang="ru-RU" sz="3600" b="1" kern="10" dirty="0" err="1">
                  <a:ln w="12700">
                    <a:solidFill>
                      <a:srgbClr val="FF00FF"/>
                    </a:solidFill>
                    <a:round/>
                    <a:headEnd/>
                    <a:tailEnd/>
                  </a:ln>
                  <a:solidFill>
                    <a:srgbClr val="0000FF">
                      <a:alpha val="50000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Times New Roman"/>
                  <a:cs typeface="Times New Roman"/>
                </a:rPr>
                <a:t>Оқуда сәттілік тілеймін</a:t>
              </a:r>
              <a:r>
                <a:rPr lang="ru-RU" sz="3600" b="1" kern="10" dirty="0">
                  <a:ln w="12700">
                    <a:solidFill>
                      <a:srgbClr val="FF00FF"/>
                    </a:solidFill>
                    <a:round/>
                    <a:headEnd/>
                    <a:tailEnd/>
                  </a:ln>
                  <a:solidFill>
                    <a:srgbClr val="0000FF">
                      <a:alpha val="50000"/>
                    </a:srgbClr>
                  </a:solidFill>
                  <a:effectLst>
                    <a:outerShdw dist="45791" dir="2021404" algn="ctr" rotWithShape="0">
                      <a:srgbClr val="9999FF"/>
                    </a:outerShdw>
                  </a:effectLst>
                  <a:latin typeface="Times New Roman"/>
                  <a:cs typeface="Times New Roman"/>
                </a:rPr>
                <a:t>!</a:t>
              </a:r>
            </a:p>
          </p:txBody>
        </p:sp>
      </p:grpSp>
      <p:pic>
        <p:nvPicPr>
          <p:cNvPr id="11" name="Picture 6" descr="л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071810"/>
            <a:ext cx="952500" cy="952500"/>
          </a:xfrm>
          <a:prstGeom prst="rect">
            <a:avLst/>
          </a:prstGeom>
          <a:noFill/>
          <a:ln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29460015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302</TotalTime>
  <Words>501</Words>
  <Application>Microsoft Office PowerPoint</Application>
  <PresentationFormat>Экран (4:3)</PresentationFormat>
  <Paragraphs>124</Paragraphs>
  <Slides>17</Slides>
  <Notes>2</Notes>
  <HiddenSlides>1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Поток</vt:lpstr>
      <vt:lpstr>Clip</vt:lpstr>
      <vt:lpstr>Екі өрнектің қосындысының квадраты және айырмасының квадраты</vt:lpstr>
      <vt:lpstr>Сабақтың мақсаты:</vt:lpstr>
      <vt:lpstr>Слайд 3</vt:lpstr>
      <vt:lpstr>Слайд 4</vt:lpstr>
      <vt:lpstr>Слайд 5</vt:lpstr>
      <vt:lpstr>Қайталау сұрақтары:</vt:lpstr>
      <vt:lpstr>Графикалық диктант “-” - ия; “^” – жоқ </vt:lpstr>
      <vt:lpstr>Слайд 8</vt:lpstr>
      <vt:lpstr>Деңгейлік тапсырма: көп мүше түрінде жазыңдар </vt:lpstr>
      <vt:lpstr>Слайд 10</vt:lpstr>
      <vt:lpstr>Слайд 11</vt:lpstr>
      <vt:lpstr>Слайд 12</vt:lpstr>
      <vt:lpstr>Слайд 13</vt:lpstr>
      <vt:lpstr>Слайд 14</vt:lpstr>
      <vt:lpstr>РЕФЛЕКСИЯ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Екі өрнектің қосындысының кубы және айырмасының кубы</dc:title>
  <dc:creator>Admin</dc:creator>
  <cp:lastModifiedBy>Admin</cp:lastModifiedBy>
  <cp:revision>38</cp:revision>
  <dcterms:modified xsi:type="dcterms:W3CDTF">2014-12-08T03:35:21Z</dcterms:modified>
</cp:coreProperties>
</file>