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60" r:id="rId4"/>
    <p:sldId id="261" r:id="rId5"/>
    <p:sldId id="263" r:id="rId6"/>
    <p:sldId id="262" r:id="rId7"/>
    <p:sldId id="264" r:id="rId8"/>
    <p:sldId id="265" r:id="rId9"/>
    <p:sldId id="266" r:id="rId10"/>
    <p:sldId id="267" r:id="rId11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2/11/2016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add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2/11/2016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latinLnBrk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latinLnBrk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latinLnBrk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latinLnBrk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latinLnBrk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latinLnBrk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ru.wikipedia.org/wiki/%D0%A4%D1%80%D0%B0%D0%BD%D1%86%D1%83%D0%B7%D1%81%D0%BA%D0%B8%D0%B9_%D1%8F%D0%B7%D1%8B%D0%BA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hyperlink" Target="http://ru.wikipedia.org/wiki/%D0%A0%D0%B8%D1%84%D0%BC%D0%B0" TargetMode="External"/><Relationship Id="rId4" Type="http://schemas.openxmlformats.org/officeDocument/2006/relationships/hyperlink" Target="http://ru.wikipedia.org/wiki/%D0%98%D0%B3%D1%80%D0%B0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ru.wikipedia.org/wiki/XVII_%D0%B2%D0%B5%D0%BA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ru.wikipedia.org/wiki/%D0%9C%D0%B0%D1%81%D1%81%D1%8B" TargetMode="External"/><Relationship Id="rId4" Type="http://schemas.openxmlformats.org/officeDocument/2006/relationships/hyperlink" Target="http://ru.wikipedia.org/wiki/%D0%A1%D0%B0%D0%BB%D0%BE%D0%BD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ru.wikipedia.org/wiki/%D0%91%D1%80%D0%B5%D1%82%D0%BE%D0%BD,_%D0%90%D0%BD%D0%B4%D1%80%D0%B5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ru.wikipedia.org/wiki/%D0%9A%D0%92%D0%9D" TargetMode="External"/><Relationship Id="rId5" Type="http://schemas.openxmlformats.org/officeDocument/2006/relationships/hyperlink" Target="http://ru.wikipedia.org/wiki/%D0%90%D1%80%D0%B0%D0%B3%D0%BE%D0%BD" TargetMode="External"/><Relationship Id="rId4" Type="http://schemas.openxmlformats.org/officeDocument/2006/relationships/hyperlink" Target="http://ru.wikipedia.org/wiki/%D0%AD%D0%BB%D1%8E%D0%B0%D1%80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BatangChe" panose="02030609000101010101" pitchFamily="49" charset="-127"/>
                <a:ea typeface="BatangChe" panose="02030609000101010101" pitchFamily="49" charset="-127"/>
              </a:rPr>
              <a:t>         </a:t>
            </a:r>
            <a:endParaRPr lang="ru-RU" dirty="0">
              <a:latin typeface="BatangChe" panose="02030609000101010101" pitchFamily="49" charset="-127"/>
              <a:ea typeface="BatangChe" panose="02030609000101010101" pitchFamily="49" charset="-127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381000"/>
            <a:ext cx="8524056" cy="6072336"/>
          </a:xfrm>
          <a:blipFill>
            <a:blip r:embed="rId2" cstate="print"/>
            <a:tile tx="0" ty="0" sx="100000" sy="100000" flip="none" algn="tl"/>
          </a:blipFill>
        </p:spPr>
        <p:txBody>
          <a:bodyPr>
            <a:normAutofit lnSpcReduction="10000"/>
          </a:bodyPr>
          <a:lstStyle/>
          <a:p>
            <a:pPr algn="ctr">
              <a:buNone/>
            </a:pPr>
            <a:endParaRPr lang="ru-RU" sz="2000" dirty="0" smtClean="0"/>
          </a:p>
          <a:p>
            <a:pPr algn="ctr">
              <a:buNone/>
            </a:pPr>
            <a:r>
              <a:rPr lang="ru-RU" dirty="0" smtClean="0">
                <a:solidFill>
                  <a:srgbClr val="002060"/>
                </a:solidFill>
              </a:rPr>
              <a:t>Развитие речи с помощью игры в буриме</a:t>
            </a:r>
          </a:p>
          <a:p>
            <a:pPr algn="r"/>
            <a:endParaRPr lang="en-US" sz="2000" dirty="0" smtClean="0"/>
          </a:p>
          <a:p>
            <a:pPr algn="r"/>
            <a:endParaRPr lang="en-US" sz="2000" dirty="0" smtClean="0"/>
          </a:p>
          <a:p>
            <a:pPr algn="r"/>
            <a:endParaRPr lang="en-US" sz="2000" dirty="0" smtClean="0"/>
          </a:p>
          <a:p>
            <a:pPr>
              <a:buNone/>
            </a:pPr>
            <a:r>
              <a:rPr lang="ru-RU" sz="2000" dirty="0" smtClean="0"/>
              <a:t>                                                                          </a:t>
            </a:r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r>
              <a:rPr lang="ru-RU" sz="2000" dirty="0" smtClean="0"/>
              <a:t>Киреев Алексей</a:t>
            </a:r>
          </a:p>
          <a:p>
            <a:pPr>
              <a:buNone/>
            </a:pPr>
            <a:r>
              <a:rPr lang="ru-RU" sz="2000" dirty="0" smtClean="0"/>
              <a:t>                                                                                                      Киреев Алексей</a:t>
            </a:r>
          </a:p>
          <a:p>
            <a:pPr>
              <a:buNone/>
            </a:pPr>
            <a:r>
              <a:rPr lang="ru-RU" sz="2000" dirty="0" smtClean="0"/>
              <a:t>                                                                                                      ученик 4 «Б» класса</a:t>
            </a:r>
          </a:p>
          <a:p>
            <a:pPr>
              <a:buNone/>
            </a:pPr>
            <a:r>
              <a:rPr lang="ru-RU" sz="2000" dirty="0" smtClean="0"/>
              <a:t>                                                                                                      МБОУ СОШ №137</a:t>
            </a:r>
          </a:p>
          <a:p>
            <a:pPr>
              <a:buNone/>
            </a:pPr>
            <a:r>
              <a:rPr lang="ru-RU" sz="2000" dirty="0" smtClean="0"/>
              <a:t>                                                                                                      Учитель: Баева Татьяна</a:t>
            </a:r>
          </a:p>
          <a:p>
            <a:pPr>
              <a:buNone/>
            </a:pPr>
            <a:r>
              <a:rPr lang="ru-RU" sz="2000" dirty="0" smtClean="0"/>
              <a:t>                                                                                                      Михайловна </a:t>
            </a:r>
          </a:p>
          <a:p>
            <a:pPr>
              <a:buNone/>
            </a:pPr>
            <a:endParaRPr lang="ru-RU" sz="2000" dirty="0"/>
          </a:p>
        </p:txBody>
      </p:sp>
      <p:pic>
        <p:nvPicPr>
          <p:cNvPr id="2050" name="Picture 2" descr="http://flexlife.ru/wp-content/uploads/2014/06/pisma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2057400"/>
            <a:ext cx="5257800" cy="4007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7879453"/>
      </p:ext>
    </p:extLst>
  </p:cSld>
  <p:clrMapOvr>
    <a:masterClrMapping/>
  </p:clrMapOvr>
  <p:transition spd="slow" advTm="8549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274638"/>
            <a:ext cx="8715436" cy="1511288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Д</a:t>
            </a:r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ля тех , кто в рифмах ни «</a:t>
            </a:r>
            <a:r>
              <a:rPr lang="ru-RU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бэ</a:t>
            </a:r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», </a:t>
            </a:r>
            <a:r>
              <a:rPr lang="ru-RU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ни</a:t>
            </a:r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«</a:t>
            </a:r>
            <a:r>
              <a:rPr lang="ru-RU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мэ</a:t>
            </a:r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», игра простая - буриме.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7170" name="Picture 2" descr="http://im0-tub-ru.yandex.net/i?id=150919777-70-72&amp;n=2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47800" y="2057400"/>
            <a:ext cx="6477000" cy="42529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Tm="8408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910" y="214290"/>
            <a:ext cx="7772400" cy="1470025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ru-RU" sz="60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Буриме</a:t>
            </a:r>
            <a:r>
              <a:rPr lang="ru-RU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 </a:t>
            </a:r>
            <a:endParaRPr lang="ru-RU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2844" y="1785926"/>
            <a:ext cx="8786874" cy="3786214"/>
          </a:xfrm>
        </p:spPr>
        <p:txBody>
          <a:bodyPr>
            <a:normAutofit/>
          </a:bodyPr>
          <a:lstStyle/>
          <a:p>
            <a:r>
              <a:rPr lang="ru-RU" b="1" dirty="0">
                <a:solidFill>
                  <a:schemeClr val="tx1"/>
                </a:solidFill>
              </a:rPr>
              <a:t>Буриме</a:t>
            </a:r>
            <a:r>
              <a:rPr lang="ru-RU" dirty="0">
                <a:solidFill>
                  <a:schemeClr val="tx1"/>
                </a:solidFill>
              </a:rPr>
              <a:t> (</a:t>
            </a:r>
            <a:r>
              <a:rPr lang="ru-RU" dirty="0">
                <a:solidFill>
                  <a:schemeClr val="tx1"/>
                </a:solidFill>
                <a:hlinkClick r:id="rId3" tooltip="Французский язык"/>
              </a:rPr>
              <a:t>фр.</a:t>
            </a:r>
            <a:r>
              <a:rPr lang="ru-RU" dirty="0">
                <a:solidFill>
                  <a:schemeClr val="tx1"/>
                </a:solidFill>
              </a:rPr>
              <a:t> </a:t>
            </a:r>
            <a:r>
              <a:rPr lang="ru-RU" i="1" dirty="0" err="1">
                <a:solidFill>
                  <a:schemeClr val="tx1"/>
                </a:solidFill>
              </a:rPr>
              <a:t>bouts-rimés</a:t>
            </a:r>
            <a:r>
              <a:rPr lang="ru-RU" dirty="0">
                <a:solidFill>
                  <a:schemeClr val="tx1"/>
                </a:solidFill>
              </a:rPr>
              <a:t> — «рифмованные концы») — литературная </a:t>
            </a:r>
            <a:r>
              <a:rPr lang="ru-RU" dirty="0">
                <a:solidFill>
                  <a:schemeClr val="tx1"/>
                </a:solidFill>
                <a:hlinkClick r:id="rId4" tooltip="Игра"/>
              </a:rPr>
              <a:t>игра</a:t>
            </a:r>
            <a:r>
              <a:rPr lang="ru-RU" dirty="0">
                <a:solidFill>
                  <a:schemeClr val="tx1"/>
                </a:solidFill>
              </a:rPr>
              <a:t>, заключающаяся в сочинении стихов, чаще шуточных, на заданные </a:t>
            </a:r>
            <a:r>
              <a:rPr lang="ru-RU" dirty="0">
                <a:solidFill>
                  <a:schemeClr val="tx1"/>
                </a:solidFill>
                <a:hlinkClick r:id="rId5" tooltip="Рифма"/>
              </a:rPr>
              <a:t>рифмы</a:t>
            </a:r>
            <a:r>
              <a:rPr lang="ru-RU" dirty="0">
                <a:solidFill>
                  <a:schemeClr val="tx1"/>
                </a:solidFill>
              </a:rPr>
              <a:t>, иногда ещё и на заданную тему. </a:t>
            </a:r>
          </a:p>
        </p:txBody>
      </p:sp>
      <p:pic>
        <p:nvPicPr>
          <p:cNvPr id="18434" name="Picture 2" descr="http://im5-tub-ru.yandex.net/i?id=73614233-37-72&amp;n=2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85720" y="4143380"/>
            <a:ext cx="3628082" cy="242951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advTm="14227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6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История</a:t>
            </a:r>
            <a:endParaRPr lang="ru-RU" sz="6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 Появились в </a:t>
            </a:r>
            <a:r>
              <a:rPr lang="ru-RU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  <a:hlinkClick r:id="rId3" tooltip="XVII век"/>
              </a:rPr>
              <a:t>XVII веке</a:t>
            </a:r>
            <a:r>
              <a:rPr lang="ru-RU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(изобретатель —  французский поэт </a:t>
            </a:r>
            <a:r>
              <a:rPr lang="ru-RU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Дюло</a:t>
            </a:r>
            <a:r>
              <a:rPr lang="ru-RU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), но особое распространение приобрела в XIХ — ХХ веке — сначала только в </a:t>
            </a:r>
            <a:r>
              <a:rPr lang="ru-RU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  <a:hlinkClick r:id="rId4" tooltip="Салон"/>
              </a:rPr>
              <a:t>салонах</a:t>
            </a:r>
            <a:r>
              <a:rPr lang="ru-RU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а затем и в самых широких кругах. Буриме являлся излюбленным занятием </a:t>
            </a:r>
            <a:r>
              <a:rPr lang="ru-RU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  <a:hlinkClick r:id="rId5" tooltip="Массы"/>
              </a:rPr>
              <a:t>обычных</a:t>
            </a:r>
            <a:r>
              <a:rPr lang="ru-RU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людей, конкурируя даже с занятиями активными видами спорта.</a:t>
            </a:r>
          </a:p>
          <a:p>
            <a:pPr>
              <a:buNone/>
            </a:pPr>
            <a:endParaRPr lang="ru-RU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ransition advTm="1521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5271" y="-171400"/>
            <a:ext cx="8229600" cy="1143000"/>
          </a:xfrm>
        </p:spPr>
        <p:txBody>
          <a:bodyPr>
            <a:normAutofit/>
          </a:bodyPr>
          <a:lstStyle/>
          <a:p>
            <a:r>
              <a:rPr lang="ru-RU" smtClean="0">
                <a:latin typeface="BatangChe" panose="02030609000101010101" pitchFamily="49" charset="-127"/>
                <a:ea typeface="BatangChe" panose="02030609000101010101" pitchFamily="49" charset="-127"/>
              </a:rPr>
              <a:t>Буриме в </a:t>
            </a:r>
            <a:r>
              <a:rPr lang="ru-RU" dirty="0" smtClean="0">
                <a:latin typeface="BatangChe" panose="02030609000101010101" pitchFamily="49" charset="-127"/>
                <a:ea typeface="BatangChe" panose="02030609000101010101" pitchFamily="49" charset="-127"/>
              </a:rPr>
              <a:t>России</a:t>
            </a:r>
            <a:endParaRPr lang="ru-RU" dirty="0">
              <a:latin typeface="BatangChe" panose="02030609000101010101" pitchFamily="49" charset="-127"/>
              <a:ea typeface="BatangChe" panose="02030609000101010101" pitchFamily="49" charset="-127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115" y="593304"/>
            <a:ext cx="9111885" cy="626469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   </a:t>
            </a:r>
          </a:p>
          <a:p>
            <a:r>
              <a:rPr lang="ru-RU" sz="22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В</a:t>
            </a:r>
            <a:r>
              <a:rPr lang="ru-RU" sz="22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России умением </a:t>
            </a:r>
            <a:r>
              <a:rPr lang="ru-RU" sz="22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писать буриме  </a:t>
            </a:r>
            <a:r>
              <a:rPr lang="ru-RU" sz="22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славились:</a:t>
            </a:r>
          </a:p>
          <a:p>
            <a:pPr marL="36576" indent="0">
              <a:buNone/>
            </a:pPr>
            <a:r>
              <a:rPr lang="ru-RU" sz="22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Василий Львович Пушкин ( дядя А. С. Пушкина), Дмитрий Дмитриевич Минаев, поэт-сатирик и переводчик</a:t>
            </a:r>
            <a:r>
              <a:rPr lang="ru-RU" sz="22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внук генерала </a:t>
            </a:r>
            <a:r>
              <a:rPr lang="ru-RU" sz="22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Михаила Илларионовича  Кутузова </a:t>
            </a:r>
            <a:r>
              <a:rPr lang="ru-RU" sz="22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А.А.Голенищев</a:t>
            </a:r>
            <a:r>
              <a:rPr lang="ru-RU" sz="22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-Кутузов.</a:t>
            </a:r>
          </a:p>
          <a:p>
            <a:pPr marL="0" indent="0">
              <a:buNone/>
            </a:pPr>
            <a:r>
              <a:rPr lang="ru-RU" sz="1800" dirty="0" smtClean="0"/>
              <a:t>                                    	</a:t>
            </a:r>
            <a:endParaRPr lang="ru-RU" sz="1800" dirty="0" smtClean="0">
              <a:solidFill>
                <a:srgbClr val="00B0F0"/>
              </a:solidFill>
            </a:endParaRPr>
          </a:p>
          <a:p>
            <a:pPr marL="0" indent="0">
              <a:buNone/>
            </a:pPr>
            <a:r>
              <a:rPr lang="ru-RU" sz="1800" dirty="0" err="1">
                <a:solidFill>
                  <a:srgbClr val="FFFF00"/>
                </a:solidFill>
              </a:rPr>
              <a:t>Панкратий</a:t>
            </a:r>
            <a:r>
              <a:rPr lang="ru-RU" sz="1800" dirty="0">
                <a:solidFill>
                  <a:srgbClr val="FFFF00"/>
                </a:solidFill>
              </a:rPr>
              <a:t>, </a:t>
            </a:r>
            <a:r>
              <a:rPr lang="ru-RU" sz="1800" dirty="0" smtClean="0">
                <a:solidFill>
                  <a:srgbClr val="FFFF00"/>
                </a:solidFill>
              </a:rPr>
              <a:t>наш откупщик богатый</a:t>
            </a:r>
            <a:r>
              <a:rPr lang="ru-RU" sz="1800" dirty="0">
                <a:solidFill>
                  <a:srgbClr val="FFFF00"/>
                </a:solidFill>
              </a:rPr>
              <a:t>.</a:t>
            </a:r>
            <a:r>
              <a:rPr lang="ru-RU" sz="1800" dirty="0" smtClean="0">
                <a:solidFill>
                  <a:srgbClr val="FFFF00"/>
                </a:solidFill>
              </a:rPr>
              <a:t>                </a:t>
            </a:r>
            <a:r>
              <a:rPr lang="ru-RU" sz="1800" dirty="0" smtClean="0">
                <a:solidFill>
                  <a:srgbClr val="00B0F0"/>
                </a:solidFill>
              </a:rPr>
              <a:t>«В сто сантиметров моя талия»</a:t>
            </a:r>
          </a:p>
          <a:p>
            <a:pPr marL="0" indent="0">
              <a:buNone/>
            </a:pPr>
            <a:r>
              <a:rPr lang="ru-RU" sz="1800" dirty="0" smtClean="0">
                <a:solidFill>
                  <a:srgbClr val="FFFF00"/>
                </a:solidFill>
              </a:rPr>
              <a:t>Не спорю, любит барыши!                              </a:t>
            </a:r>
            <a:r>
              <a:rPr lang="ru-RU" sz="1800" dirty="0" smtClean="0">
                <a:solidFill>
                  <a:srgbClr val="00B0F0"/>
                </a:solidFill>
              </a:rPr>
              <a:t>Действительно такому стану</a:t>
            </a:r>
          </a:p>
          <a:p>
            <a:pPr marL="0" indent="0">
              <a:buNone/>
            </a:pPr>
            <a:r>
              <a:rPr lang="ru-RU" sz="1800" dirty="0" smtClean="0">
                <a:solidFill>
                  <a:srgbClr val="FFFF00"/>
                </a:solidFill>
              </a:rPr>
              <a:t>Зато как он живет? Огромные палаты            </a:t>
            </a:r>
            <a:r>
              <a:rPr lang="ru-RU" sz="1800" dirty="0" smtClean="0">
                <a:solidFill>
                  <a:srgbClr val="00B0F0"/>
                </a:solidFill>
              </a:rPr>
              <a:t>Похвал я воздавать не стану.</a:t>
            </a:r>
          </a:p>
          <a:p>
            <a:pPr marL="0" indent="0">
              <a:buNone/>
            </a:pPr>
            <a:r>
              <a:rPr lang="ru-RU" sz="1800" dirty="0" smtClean="0">
                <a:solidFill>
                  <a:srgbClr val="FFFF00"/>
                </a:solidFill>
              </a:rPr>
              <a:t>Французы повара, турецкие халаты</a:t>
            </a:r>
          </a:p>
          <a:p>
            <a:pPr marL="0" indent="0">
              <a:buNone/>
            </a:pPr>
            <a:r>
              <a:rPr lang="ru-RU" sz="1800" dirty="0" smtClean="0">
                <a:solidFill>
                  <a:srgbClr val="FFFF00"/>
                </a:solidFill>
              </a:rPr>
              <a:t>Дом – чаша полная, нет одного – души.</a:t>
            </a:r>
          </a:p>
          <a:p>
            <a:pPr marL="0" indent="0">
              <a:buNone/>
            </a:pPr>
            <a:r>
              <a:rPr lang="ru-RU" sz="1800" dirty="0" smtClean="0"/>
              <a:t>                                                               </a:t>
            </a:r>
          </a:p>
          <a:p>
            <a:pPr marL="0" indent="0">
              <a:buNone/>
            </a:pPr>
            <a:r>
              <a:rPr lang="ru-RU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Василий Львович писал и переводил с                     </a:t>
            </a:r>
          </a:p>
          <a:p>
            <a:pPr marL="0" indent="0">
              <a:buNone/>
            </a:pPr>
            <a:r>
              <a:rPr lang="ru-RU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франц. басни; писал эпиграммы и стихи.</a:t>
            </a:r>
          </a:p>
          <a:p>
            <a:pPr marL="0" indent="0">
              <a:buNone/>
            </a:pPr>
            <a:r>
              <a:rPr lang="ru-RU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искусстве писать буриме, по словам </a:t>
            </a:r>
          </a:p>
          <a:p>
            <a:pPr marL="0" indent="0">
              <a:buNone/>
            </a:pPr>
            <a:r>
              <a:rPr lang="ru-RU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современников, никто не мог с ним</a:t>
            </a:r>
          </a:p>
          <a:p>
            <a:pPr marL="0" indent="0">
              <a:buNone/>
            </a:pPr>
            <a:r>
              <a:rPr lang="ru-RU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сравниться.</a:t>
            </a:r>
          </a:p>
          <a:p>
            <a:pPr marL="0" indent="0">
              <a:buNone/>
            </a:pPr>
            <a:endParaRPr lang="ru-RU" sz="1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590800"/>
            <a:ext cx="4621112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590801"/>
            <a:ext cx="4495800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76317950"/>
      </p:ext>
    </p:extLst>
  </p:cSld>
  <p:clrMapOvr>
    <a:masterClrMapping/>
  </p:clrMapOvr>
  <p:transition spd="slow" advTm="25444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6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Новое время</a:t>
            </a:r>
            <a:endParaRPr lang="ru-RU" sz="6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Буриме </a:t>
            </a:r>
            <a:r>
              <a:rPr lang="ru-RU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пользовалось популярностью у поэтов ХХ века (</a:t>
            </a:r>
            <a:r>
              <a:rPr lang="ru-RU" dirty="0" err="1">
                <a:latin typeface="Arial Unicode MS" pitchFamily="34" charset="-128"/>
                <a:ea typeface="Arial Unicode MS" pitchFamily="34" charset="-128"/>
                <a:cs typeface="Arial Unicode MS" pitchFamily="34" charset="-128"/>
                <a:hlinkClick r:id="rId3" tooltip="Бретон, Андре"/>
              </a:rPr>
              <a:t>Бретон</a:t>
            </a:r>
            <a:r>
              <a:rPr lang="ru-RU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r>
              <a:rPr lang="ru-RU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  <a:hlinkClick r:id="rId4" tooltip="Элюар"/>
              </a:rPr>
              <a:t>Элюар</a:t>
            </a:r>
            <a:r>
              <a:rPr lang="ru-RU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 </a:t>
            </a:r>
            <a:r>
              <a:rPr lang="ru-RU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  <a:hlinkClick r:id="rId5" tooltip="Арагон"/>
              </a:rPr>
              <a:t>Арагон</a:t>
            </a:r>
            <a:r>
              <a:rPr lang="ru-RU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)</a:t>
            </a:r>
          </a:p>
          <a:p>
            <a:r>
              <a:rPr lang="ru-RU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Буриме входило в качестве одного из традиционных заданий в конкурсы </a:t>
            </a:r>
            <a:r>
              <a:rPr lang="ru-RU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  <a:hlinkClick r:id="rId6" tooltip="КВН"/>
              </a:rPr>
              <a:t>КВН</a:t>
            </a:r>
            <a:r>
              <a:rPr lang="ru-RU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  <a:p>
            <a:r>
              <a:rPr lang="ru-RU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Сегодня буриме существует и как сетевая интерактивная игра на нескольких сайтах с различными правилами, оформлением и атмосферой. На одних сайтах ведутся рейтинги и проводятся соревнования, на других механизм голосования позволяет участникам давать оценки различным буриме и </a:t>
            </a:r>
            <a:r>
              <a:rPr lang="ru-RU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рифмам.</a:t>
            </a:r>
            <a:endParaRPr lang="ru-RU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endParaRPr lang="ru-RU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ransition advTm="25023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685800"/>
            <a:ext cx="9144000" cy="1152128"/>
          </a:xfrm>
        </p:spPr>
        <p:txBody>
          <a:bodyPr>
            <a:noAutofit/>
          </a:bodyPr>
          <a:lstStyle/>
          <a:p>
            <a:r>
              <a:rPr lang="ru-RU" sz="3600" dirty="0" smtClean="0">
                <a:latin typeface="Arial Black" panose="020B0A04020102020204" pitchFamily="34" charset="0"/>
                <a:ea typeface="BatangChe" panose="02030609000101010101" pitchFamily="49" charset="-127"/>
              </a:rPr>
              <a:t>Практическая работа №1</a:t>
            </a:r>
            <a:br>
              <a:rPr lang="ru-RU" sz="3600" dirty="0" smtClean="0">
                <a:latin typeface="Arial Black" panose="020B0A04020102020204" pitchFamily="34" charset="0"/>
                <a:ea typeface="BatangChe" panose="02030609000101010101" pitchFamily="49" charset="-127"/>
              </a:rPr>
            </a:br>
            <a:endParaRPr lang="ru-RU" sz="3600" dirty="0">
              <a:latin typeface="Arial Black" panose="020B0A04020102020204" pitchFamily="34" charset="0"/>
              <a:ea typeface="BatangChe" panose="02030609000101010101" pitchFamily="49" charset="-127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23528" y="1776223"/>
            <a:ext cx="4019872" cy="45259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 smtClean="0"/>
              <a:t>Наши рифмы:</a:t>
            </a:r>
            <a:endParaRPr lang="ru-RU" dirty="0"/>
          </a:p>
          <a:p>
            <a:pPr marL="0" indent="0">
              <a:buNone/>
            </a:pPr>
            <a:r>
              <a:rPr lang="ru-RU" dirty="0" smtClean="0"/>
              <a:t>шалаш-беляш</a:t>
            </a:r>
          </a:p>
          <a:p>
            <a:pPr marL="0" indent="0">
              <a:buNone/>
            </a:pPr>
            <a:r>
              <a:rPr lang="ru-RU" dirty="0" smtClean="0"/>
              <a:t>горох-чертополох</a:t>
            </a:r>
          </a:p>
          <a:p>
            <a:pPr marL="0" indent="0">
              <a:buNone/>
            </a:pPr>
            <a:r>
              <a:rPr lang="ru-RU" dirty="0" err="1" smtClean="0"/>
              <a:t>ириска-барбариска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пицца-синица</a:t>
            </a:r>
          </a:p>
          <a:p>
            <a:pPr marL="0" indent="0">
              <a:buNone/>
            </a:pPr>
            <a:r>
              <a:rPr lang="ru-RU" dirty="0" smtClean="0"/>
              <a:t>мастер-фломастер</a:t>
            </a:r>
          </a:p>
          <a:p>
            <a:pPr marL="0" indent="0">
              <a:buNone/>
            </a:pPr>
            <a:r>
              <a:rPr lang="ru-RU" dirty="0" smtClean="0"/>
              <a:t>мука-наука</a:t>
            </a:r>
          </a:p>
          <a:p>
            <a:pPr marL="0" indent="0">
              <a:buNone/>
            </a:pPr>
            <a:r>
              <a:rPr lang="ru-RU" dirty="0" smtClean="0"/>
              <a:t>купюра-гравюра</a:t>
            </a:r>
          </a:p>
          <a:p>
            <a:pPr marL="0" indent="0">
              <a:buNone/>
            </a:pPr>
            <a:r>
              <a:rPr lang="ru-RU" dirty="0" smtClean="0"/>
              <a:t>родина-смородина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 smtClean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367630" y="1776223"/>
            <a:ext cx="4752528" cy="45259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ru-RU" dirty="0" smtClean="0"/>
          </a:p>
        </p:txBody>
      </p:sp>
      <p:pic>
        <p:nvPicPr>
          <p:cNvPr id="1026" name="Picture 2" descr="C:\Users\1\Desktop\буриме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1752600"/>
            <a:ext cx="4654202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0201486"/>
      </p:ext>
    </p:extLst>
  </p:cSld>
  <p:clrMapOvr>
    <a:masterClrMapping/>
  </p:clrMapOvr>
  <p:transition spd="slow" advTm="14649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685800"/>
            <a:ext cx="9144000" cy="1152128"/>
          </a:xfrm>
        </p:spPr>
        <p:txBody>
          <a:bodyPr>
            <a:noAutofit/>
          </a:bodyPr>
          <a:lstStyle/>
          <a:p>
            <a:r>
              <a:rPr lang="ru-RU" sz="3600" dirty="0" smtClean="0">
                <a:latin typeface="Arial Black" panose="020B0A04020102020204" pitchFamily="34" charset="0"/>
                <a:ea typeface="BatangChe" panose="02030609000101010101" pitchFamily="49" charset="-127"/>
              </a:rPr>
              <a:t>Практическая работа №2</a:t>
            </a:r>
            <a:br>
              <a:rPr lang="ru-RU" sz="3600" dirty="0" smtClean="0">
                <a:latin typeface="Arial Black" panose="020B0A04020102020204" pitchFamily="34" charset="0"/>
                <a:ea typeface="BatangChe" panose="02030609000101010101" pitchFamily="49" charset="-127"/>
              </a:rPr>
            </a:br>
            <a:endParaRPr lang="ru-RU" sz="3600" dirty="0">
              <a:latin typeface="Arial Black" panose="020B0A04020102020204" pitchFamily="34" charset="0"/>
              <a:ea typeface="BatangChe" panose="02030609000101010101" pitchFamily="49" charset="-127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23528" y="1447801"/>
            <a:ext cx="6077272" cy="485438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Наши стихи (рифма: ученик-дневник):</a:t>
            </a:r>
          </a:p>
          <a:p>
            <a:pPr marL="0" indent="0">
              <a:buNone/>
            </a:pPr>
            <a:r>
              <a:rPr lang="ru-RU" dirty="0" smtClean="0"/>
              <a:t>Растеряха-ученик</a:t>
            </a:r>
          </a:p>
          <a:p>
            <a:pPr marL="0" indent="0">
              <a:buNone/>
            </a:pPr>
            <a:r>
              <a:rPr lang="ru-RU" dirty="0" smtClean="0"/>
              <a:t>Потерял он свой дневник.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Наш очень умный ученик</a:t>
            </a:r>
          </a:p>
          <a:p>
            <a:pPr marL="0" indent="0">
              <a:buNone/>
            </a:pPr>
            <a:r>
              <a:rPr lang="ru-RU" dirty="0" smtClean="0"/>
              <a:t>Всегда носил с собой дневник!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Жил один ученик,</a:t>
            </a:r>
          </a:p>
          <a:p>
            <a:pPr marL="0" indent="0">
              <a:buNone/>
            </a:pPr>
            <a:r>
              <a:rPr lang="ru-RU" dirty="0" smtClean="0"/>
              <a:t>В двойках был его дневник.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 smtClean="0"/>
          </a:p>
        </p:txBody>
      </p:sp>
      <p:pic>
        <p:nvPicPr>
          <p:cNvPr id="6" name="Picture 4" descr="http://fb.ru/misc/i/gallery/22758/525388.gif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2286000"/>
            <a:ext cx="3162300" cy="388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0201486"/>
      </p:ext>
    </p:extLst>
  </p:cSld>
  <p:clrMapOvr>
    <a:masterClrMapping/>
  </p:clrMapOvr>
  <p:transition spd="slow" advTm="20483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685800"/>
            <a:ext cx="9144000" cy="1152128"/>
          </a:xfrm>
        </p:spPr>
        <p:txBody>
          <a:bodyPr>
            <a:noAutofit/>
          </a:bodyPr>
          <a:lstStyle/>
          <a:p>
            <a:r>
              <a:rPr lang="ru-RU" sz="3600" dirty="0" smtClean="0">
                <a:latin typeface="Arial Black" panose="020B0A04020102020204" pitchFamily="34" charset="0"/>
                <a:ea typeface="BatangChe" panose="02030609000101010101" pitchFamily="49" charset="-127"/>
              </a:rPr>
              <a:t>Практическая работа №3</a:t>
            </a:r>
            <a:br>
              <a:rPr lang="ru-RU" sz="3600" dirty="0" smtClean="0">
                <a:latin typeface="Arial Black" panose="020B0A04020102020204" pitchFamily="34" charset="0"/>
                <a:ea typeface="BatangChe" panose="02030609000101010101" pitchFamily="49" charset="-127"/>
              </a:rPr>
            </a:br>
            <a:endParaRPr lang="ru-RU" sz="3600" dirty="0">
              <a:latin typeface="Arial Black" panose="020B0A04020102020204" pitchFamily="34" charset="0"/>
              <a:ea typeface="BatangChe" panose="02030609000101010101" pitchFamily="49" charset="-127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23528" y="1371601"/>
            <a:ext cx="6382072" cy="493058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 smtClean="0"/>
              <a:t>Наши стихи (рифма: урок-вечерок, рассказать-наказать):</a:t>
            </a:r>
          </a:p>
          <a:p>
            <a:pPr marL="0" indent="0">
              <a:buNone/>
            </a:pPr>
            <a:r>
              <a:rPr lang="ru-RU" sz="2400" dirty="0" smtClean="0"/>
              <a:t>Я пришел на урок, </a:t>
            </a:r>
          </a:p>
          <a:p>
            <a:pPr marL="0" indent="0">
              <a:buNone/>
            </a:pPr>
            <a:r>
              <a:rPr lang="ru-RU" sz="2400" dirty="0" smtClean="0"/>
              <a:t>Уже был вечерок.</a:t>
            </a:r>
          </a:p>
          <a:p>
            <a:pPr marL="0" indent="0">
              <a:buNone/>
            </a:pPr>
            <a:r>
              <a:rPr lang="ru-RU" sz="2400" dirty="0" smtClean="0"/>
              <a:t>Стих мне надо рассказать, </a:t>
            </a:r>
          </a:p>
          <a:p>
            <a:pPr marL="0" indent="0">
              <a:buNone/>
            </a:pPr>
            <a:r>
              <a:rPr lang="ru-RU" sz="2400" dirty="0" smtClean="0"/>
              <a:t>А то могут наказать.</a:t>
            </a:r>
          </a:p>
          <a:p>
            <a:pPr marL="0" indent="0">
              <a:buNone/>
            </a:pPr>
            <a:endParaRPr lang="ru-RU" sz="2400" dirty="0" smtClean="0"/>
          </a:p>
          <a:p>
            <a:pPr marL="0" indent="0">
              <a:buNone/>
            </a:pPr>
            <a:r>
              <a:rPr lang="ru-RU" sz="2400" dirty="0" smtClean="0"/>
              <a:t>Ученик опоздал на урок, </a:t>
            </a:r>
          </a:p>
          <a:p>
            <a:pPr marL="0" indent="0">
              <a:buNone/>
            </a:pPr>
            <a:r>
              <a:rPr lang="ru-RU" sz="2400" dirty="0" smtClean="0"/>
              <a:t>Пришел в класс под вечерок</a:t>
            </a:r>
          </a:p>
          <a:p>
            <a:pPr marL="0" indent="0">
              <a:buNone/>
            </a:pPr>
            <a:r>
              <a:rPr lang="ru-RU" sz="2400" dirty="0" smtClean="0"/>
              <a:t>Не успел ничего рассказать</a:t>
            </a:r>
          </a:p>
          <a:p>
            <a:pPr marL="0" indent="0">
              <a:buNone/>
            </a:pPr>
            <a:r>
              <a:rPr lang="ru-RU" sz="2400" dirty="0" smtClean="0"/>
              <a:t>И учитель решил его наказать.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 smtClean="0"/>
          </a:p>
        </p:txBody>
      </p:sp>
      <p:pic>
        <p:nvPicPr>
          <p:cNvPr id="6" name="Picture 2" descr="G:\буриме2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1828800"/>
            <a:ext cx="2819400" cy="403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0201486"/>
      </p:ext>
    </p:extLst>
  </p:cSld>
  <p:clrMapOvr>
    <a:masterClrMapping/>
  </p:clrMapOvr>
  <p:transition spd="slow" advTm="25553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1641128"/>
            <a:ext cx="8229600" cy="1143000"/>
          </a:xfrm>
        </p:spPr>
        <p:txBody>
          <a:bodyPr>
            <a:noAutofit/>
          </a:bodyPr>
          <a:lstStyle/>
          <a:p>
            <a:r>
              <a:rPr lang="ru-RU" sz="6000" dirty="0" smtClean="0">
                <a:latin typeface="BatangChe" panose="02030609000101010101" pitchFamily="49" charset="-127"/>
                <a:ea typeface="BatangChe" panose="02030609000101010101" pitchFamily="49" charset="-127"/>
              </a:rPr>
              <a:t>Спасибо за внимание!</a:t>
            </a:r>
            <a:br>
              <a:rPr lang="ru-RU" sz="6000" dirty="0" smtClean="0">
                <a:latin typeface="BatangChe" panose="02030609000101010101" pitchFamily="49" charset="-127"/>
                <a:ea typeface="BatangChe" panose="02030609000101010101" pitchFamily="49" charset="-127"/>
              </a:rPr>
            </a:br>
            <a:endParaRPr lang="ru-RU" sz="6000" dirty="0">
              <a:latin typeface="BatangChe" panose="02030609000101010101" pitchFamily="49" charset="-127"/>
              <a:ea typeface="BatangChe" panose="02030609000101010101" pitchFamily="49" charset="-127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484784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2050" name="Picture 2" descr="http://www.bntu.by/images/stories/News/Konkurs/2013/27-12-2013-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2780928"/>
            <a:ext cx="2752725" cy="3552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3381646"/>
      </p:ext>
    </p:extLst>
  </p:cSld>
  <p:clrMapOvr>
    <a:masterClrMapping/>
  </p:clrMapOvr>
  <p:transition spd="slow" advTm="5709">
    <p:fade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1.8|1.9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574</TotalTime>
  <Words>217</Words>
  <Application>Microsoft Office PowerPoint</Application>
  <PresentationFormat>Экран (4:3)</PresentationFormat>
  <Paragraphs>78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 Unicode MS</vt:lpstr>
      <vt:lpstr>Arial</vt:lpstr>
      <vt:lpstr>Arial Black</vt:lpstr>
      <vt:lpstr>BatangChe</vt:lpstr>
      <vt:lpstr>Calibri</vt:lpstr>
      <vt:lpstr>Office Theme</vt:lpstr>
      <vt:lpstr>         </vt:lpstr>
      <vt:lpstr>Для тех , кто в рифмах ни «бэ», ни «мэ», игра простая - буриме.</vt:lpstr>
      <vt:lpstr>Буриме </vt:lpstr>
      <vt:lpstr>История</vt:lpstr>
      <vt:lpstr>Буриме в России</vt:lpstr>
      <vt:lpstr>Новое время</vt:lpstr>
      <vt:lpstr>Практическая работа №1 </vt:lpstr>
      <vt:lpstr>Практическая работа №2 </vt:lpstr>
      <vt:lpstr>Практическая работа №3 </vt:lpstr>
      <vt:lpstr>Спасибо за внимание!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юзер</dc:creator>
  <cp:lastModifiedBy>Вледелец</cp:lastModifiedBy>
  <cp:revision>26</cp:revision>
  <dcterms:created xsi:type="dcterms:W3CDTF">2016-01-23T15:03:11Z</dcterms:created>
  <dcterms:modified xsi:type="dcterms:W3CDTF">2016-02-11T13:50:37Z</dcterms:modified>
</cp:coreProperties>
</file>