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70" r:id="rId2"/>
    <p:sldId id="257" r:id="rId3"/>
    <p:sldId id="259" r:id="rId4"/>
    <p:sldId id="258" r:id="rId5"/>
    <p:sldId id="260" r:id="rId6"/>
    <p:sldId id="269" r:id="rId7"/>
    <p:sldId id="262" r:id="rId8"/>
    <p:sldId id="268" r:id="rId9"/>
    <p:sldId id="264" r:id="rId10"/>
    <p:sldId id="265" r:id="rId11"/>
    <p:sldId id="272" r:id="rId12"/>
    <p:sldId id="266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362" autoAdjust="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65C398-9FCC-4F1F-8E82-83B20C2463E7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A7408D-A66D-4748-9287-D88291ABC4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1266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A7408D-A66D-4748-9287-D88291ABC4E9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7252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A7408D-A66D-4748-9287-D88291ABC4E9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644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B7CBB-3B9D-4B10-A582-8533816F7D9D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58994-98E7-4A82-8BD7-B305352B34C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B7CBB-3B9D-4B10-A582-8533816F7D9D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58994-98E7-4A82-8BD7-B305352B34C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B7CBB-3B9D-4B10-A582-8533816F7D9D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58994-98E7-4A82-8BD7-B305352B34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B7CBB-3B9D-4B10-A582-8533816F7D9D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58994-98E7-4A82-8BD7-B305352B34C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B7CBB-3B9D-4B10-A582-8533816F7D9D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58994-98E7-4A82-8BD7-B305352B34C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B7CBB-3B9D-4B10-A582-8533816F7D9D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58994-98E7-4A82-8BD7-B305352B34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B7CBB-3B9D-4B10-A582-8533816F7D9D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58994-98E7-4A82-8BD7-B305352B34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B7CBB-3B9D-4B10-A582-8533816F7D9D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58994-98E7-4A82-8BD7-B305352B34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B7CBB-3B9D-4B10-A582-8533816F7D9D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58994-98E7-4A82-8BD7-B305352B34C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B7CBB-3B9D-4B10-A582-8533816F7D9D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58994-98E7-4A82-8BD7-B305352B34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B7CBB-3B9D-4B10-A582-8533816F7D9D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58994-98E7-4A82-8BD7-B305352B34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16B7CBB-3B9D-4B10-A582-8533816F7D9D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0158994-98E7-4A82-8BD7-B305352B34C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static4.aif.ru/pictures/201211/RIAN_00835275_LR_ru(1).jp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moikompas.ru/img/compas/2008-10-18/marshak/95642654_orig.jpg" TargetMode="External"/><Relationship Id="rId3" Type="http://schemas.openxmlformats.org/officeDocument/2006/relationships/hyperlink" Target="http://moikompas.ru/img/compas/2008-10-18/marshak/64234286_orig.jpg" TargetMode="External"/><Relationship Id="rId7" Type="http://schemas.openxmlformats.org/officeDocument/2006/relationships/hyperlink" Target="http://www.lenagold.ru/fon/clipart/k/knig/kniga02.jpg" TargetMode="External"/><Relationship Id="rId2" Type="http://schemas.openxmlformats.org/officeDocument/2006/relationships/hyperlink" Target="http://moikompas.ru/compas/Marshak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-marshak.ru/photo/family/family.htm" TargetMode="External"/><Relationship Id="rId11" Type="http://schemas.openxmlformats.org/officeDocument/2006/relationships/hyperlink" Target="http://s-marshak.ru/photo/detstvo/detstvo05.jpg" TargetMode="External"/><Relationship Id="rId5" Type="http://schemas.openxmlformats.org/officeDocument/2006/relationships/hyperlink" Target="http://lib.gmsib.ru/pic/pages/52_421.jpg" TargetMode="External"/><Relationship Id="rId10" Type="http://schemas.openxmlformats.org/officeDocument/2006/relationships/hyperlink" Target="http://s-marshak.ru/photo/detstvo/detstvo01.jpg" TargetMode="External"/><Relationship Id="rId4" Type="http://schemas.openxmlformats.org/officeDocument/2006/relationships/hyperlink" Target="http://russia.rin.ru/pictures/5680.jpg" TargetMode="External"/><Relationship Id="rId9" Type="http://schemas.openxmlformats.org/officeDocument/2006/relationships/hyperlink" Target="http://s-marshak.ru/photo/leningrad/leningrad05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116632"/>
            <a:ext cx="8712968" cy="6624736"/>
          </a:xfrm>
        </p:spPr>
        <p:txBody>
          <a:bodyPr>
            <a:normAutofit fontScale="40000" lnSpcReduction="20000"/>
          </a:bodyPr>
          <a:lstStyle/>
          <a:p>
            <a:pPr marL="45720" indent="0" algn="ctr">
              <a:buNone/>
            </a:pPr>
            <a:endParaRPr lang="ru-RU" sz="4000" dirty="0"/>
          </a:p>
          <a:p>
            <a:pPr marL="45720" indent="0" algn="ctr">
              <a:buNone/>
            </a:pPr>
            <a:endParaRPr lang="ru-RU" sz="3300" b="1" dirty="0" smtClean="0">
              <a:solidFill>
                <a:srgbClr val="0070C0"/>
              </a:solidFill>
            </a:endParaRPr>
          </a:p>
          <a:p>
            <a:pPr marL="45720" indent="0" algn="ctr">
              <a:buNone/>
            </a:pPr>
            <a:endParaRPr lang="ru-RU" sz="3400" b="1" dirty="0" smtClean="0"/>
          </a:p>
          <a:p>
            <a:pPr marL="45720" indent="0" algn="ctr">
              <a:buNone/>
            </a:pPr>
            <a:r>
              <a:rPr lang="ru-RU" sz="12600" b="1" dirty="0" smtClean="0">
                <a:solidFill>
                  <a:srgbClr val="FF0000"/>
                </a:solidFill>
              </a:rPr>
              <a:t>Самуил </a:t>
            </a:r>
          </a:p>
          <a:p>
            <a:pPr marL="45720" indent="0" algn="ctr">
              <a:buNone/>
            </a:pPr>
            <a:r>
              <a:rPr lang="ru-RU" sz="12600" b="1" dirty="0" smtClean="0">
                <a:solidFill>
                  <a:srgbClr val="FF0000"/>
                </a:solidFill>
              </a:rPr>
              <a:t>Яковлевич </a:t>
            </a:r>
          </a:p>
          <a:p>
            <a:pPr marL="45720" indent="0" algn="ctr">
              <a:buNone/>
            </a:pPr>
            <a:r>
              <a:rPr lang="ru-RU" sz="12600" b="1" dirty="0" smtClean="0">
                <a:solidFill>
                  <a:srgbClr val="FF0000"/>
                </a:solidFill>
              </a:rPr>
              <a:t>Маршак</a:t>
            </a:r>
          </a:p>
          <a:p>
            <a:pPr marL="45720" indent="0" algn="ctr">
              <a:buNone/>
            </a:pPr>
            <a:r>
              <a:rPr lang="ru-RU" sz="6500" dirty="0" smtClean="0">
                <a:solidFill>
                  <a:srgbClr val="FF0000"/>
                </a:solidFill>
              </a:rPr>
              <a:t>                                                                       </a:t>
            </a:r>
            <a:endParaRPr lang="ru-RU" sz="6500" dirty="0" smtClean="0">
              <a:solidFill>
                <a:srgbClr val="FF0000"/>
              </a:solidFill>
            </a:endParaRPr>
          </a:p>
          <a:p>
            <a:pPr marL="45720" indent="0" algn="ctr">
              <a:buNone/>
            </a:pPr>
            <a:r>
              <a:rPr lang="ru-RU" sz="6500" b="1" dirty="0">
                <a:solidFill>
                  <a:srgbClr val="FF0000"/>
                </a:solidFill>
              </a:rPr>
              <a:t> </a:t>
            </a:r>
            <a:r>
              <a:rPr lang="ru-RU" sz="6500" b="1" dirty="0" smtClean="0">
                <a:solidFill>
                  <a:srgbClr val="FF0000"/>
                </a:solidFill>
              </a:rPr>
              <a:t>                                   </a:t>
            </a:r>
            <a:r>
              <a:rPr lang="ru-RU" sz="3200" b="1" dirty="0" smtClean="0">
                <a:solidFill>
                  <a:schemeClr val="tx1"/>
                </a:solidFill>
              </a:rPr>
              <a:t>Учитель </a:t>
            </a:r>
            <a:r>
              <a:rPr lang="ru-RU" sz="3200" b="1" dirty="0" smtClean="0">
                <a:solidFill>
                  <a:schemeClr val="tx1"/>
                </a:solidFill>
              </a:rPr>
              <a:t>начальных классов </a:t>
            </a:r>
            <a:endParaRPr lang="ru-RU" sz="3200" b="1" dirty="0" smtClean="0">
              <a:solidFill>
                <a:schemeClr val="tx1"/>
              </a:solidFill>
            </a:endParaRPr>
          </a:p>
          <a:p>
            <a:pPr marL="45720" indent="0" algn="ctr">
              <a:buNone/>
            </a:pP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smtClean="0">
                <a:solidFill>
                  <a:schemeClr val="tx1"/>
                </a:solidFill>
              </a:rPr>
              <a:t>                                                                                            </a:t>
            </a:r>
            <a:r>
              <a:rPr lang="ru-RU" sz="3200" b="1" dirty="0" smtClean="0">
                <a:solidFill>
                  <a:schemeClr val="tx1"/>
                </a:solidFill>
              </a:rPr>
              <a:t>высшей </a:t>
            </a:r>
            <a:r>
              <a:rPr lang="ru-RU" sz="3200" b="1" dirty="0" smtClean="0">
                <a:solidFill>
                  <a:schemeClr val="tx1"/>
                </a:solidFill>
              </a:rPr>
              <a:t>квалификационной  </a:t>
            </a:r>
            <a:r>
              <a:rPr lang="ru-RU" sz="3200" b="1" dirty="0" smtClean="0">
                <a:solidFill>
                  <a:schemeClr val="tx1"/>
                </a:solidFill>
              </a:rPr>
              <a:t>категории</a:t>
            </a:r>
            <a:endParaRPr lang="ru-RU" sz="3200" b="1" dirty="0">
              <a:solidFill>
                <a:schemeClr val="tx1"/>
              </a:solidFill>
            </a:endParaRPr>
          </a:p>
          <a:p>
            <a:pPr marL="45720" indent="0" algn="ctr">
              <a:buNone/>
            </a:pP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smtClean="0">
                <a:solidFill>
                  <a:schemeClr val="tx1"/>
                </a:solidFill>
              </a:rPr>
              <a:t>                                                                      </a:t>
            </a:r>
            <a:r>
              <a:rPr lang="ru-RU" sz="3300" b="1" dirty="0" smtClean="0">
                <a:solidFill>
                  <a:schemeClr val="tx1"/>
                </a:solidFill>
              </a:rPr>
              <a:t>МБОУ </a:t>
            </a:r>
            <a:r>
              <a:rPr lang="ru-RU" sz="3300" b="1" dirty="0" smtClean="0">
                <a:solidFill>
                  <a:schemeClr val="tx1"/>
                </a:solidFill>
              </a:rPr>
              <a:t>«СОШ </a:t>
            </a:r>
            <a:r>
              <a:rPr lang="en-US" sz="3300" b="1" dirty="0" smtClean="0">
                <a:solidFill>
                  <a:schemeClr val="tx1"/>
                </a:solidFill>
              </a:rPr>
              <a:t>c</a:t>
            </a:r>
            <a:r>
              <a:rPr lang="ru-RU" sz="3300" b="1" dirty="0" smtClean="0">
                <a:solidFill>
                  <a:schemeClr val="tx1"/>
                </a:solidFill>
              </a:rPr>
              <a:t>. Терновка</a:t>
            </a:r>
            <a:r>
              <a:rPr lang="ru-RU" sz="3300" b="1" dirty="0" smtClean="0">
                <a:solidFill>
                  <a:schemeClr val="tx1"/>
                </a:solidFill>
              </a:rPr>
              <a:t>»</a:t>
            </a:r>
          </a:p>
          <a:p>
            <a:pPr marL="45720" indent="0" algn="r">
              <a:buNone/>
            </a:pPr>
            <a:r>
              <a:rPr lang="ru-RU" sz="3300" b="1" dirty="0" err="1" smtClean="0">
                <a:solidFill>
                  <a:schemeClr val="tx1"/>
                </a:solidFill>
              </a:rPr>
              <a:t>Энгельсского</a:t>
            </a:r>
            <a:r>
              <a:rPr lang="ru-RU" sz="3300" b="1" dirty="0" smtClean="0">
                <a:solidFill>
                  <a:schemeClr val="tx1"/>
                </a:solidFill>
              </a:rPr>
              <a:t> района </a:t>
            </a:r>
            <a:r>
              <a:rPr lang="ru-RU" sz="3300" b="1" dirty="0">
                <a:solidFill>
                  <a:schemeClr val="tx1"/>
                </a:solidFill>
              </a:rPr>
              <a:t>С</a:t>
            </a:r>
            <a:r>
              <a:rPr lang="ru-RU" sz="3300" b="1" dirty="0" smtClean="0">
                <a:solidFill>
                  <a:schemeClr val="tx1"/>
                </a:solidFill>
              </a:rPr>
              <a:t>аратовской области</a:t>
            </a:r>
            <a:r>
              <a:rPr lang="ru-RU" sz="3300" b="1" dirty="0" smtClean="0">
                <a:solidFill>
                  <a:schemeClr val="tx1"/>
                </a:solidFill>
              </a:rPr>
              <a:t>         </a:t>
            </a:r>
            <a:endParaRPr lang="ru-RU" sz="3300" b="1" dirty="0">
              <a:solidFill>
                <a:schemeClr val="tx1"/>
              </a:solidFill>
            </a:endParaRPr>
          </a:p>
          <a:p>
            <a:pPr marL="45720" indent="0" algn="ctr">
              <a:buNone/>
            </a:pPr>
            <a:r>
              <a:rPr lang="ru-RU" sz="3300" b="1" dirty="0" smtClean="0">
                <a:solidFill>
                  <a:schemeClr val="tx1"/>
                </a:solidFill>
              </a:rPr>
              <a:t> </a:t>
            </a:r>
            <a:r>
              <a:rPr lang="ru-RU" sz="3300" b="1" dirty="0">
                <a:solidFill>
                  <a:schemeClr val="tx1"/>
                </a:solidFill>
              </a:rPr>
              <a:t> </a:t>
            </a:r>
            <a:r>
              <a:rPr lang="ru-RU" sz="3300" b="1" dirty="0" smtClean="0">
                <a:solidFill>
                  <a:schemeClr val="tx1"/>
                </a:solidFill>
              </a:rPr>
              <a:t>                                                                                      </a:t>
            </a:r>
            <a:r>
              <a:rPr lang="ru-RU" sz="3300" b="1" dirty="0" smtClean="0">
                <a:solidFill>
                  <a:schemeClr val="tx1"/>
                </a:solidFill>
              </a:rPr>
              <a:t>Василькова  </a:t>
            </a:r>
            <a:r>
              <a:rPr lang="ru-RU" sz="3300" b="1" dirty="0">
                <a:solidFill>
                  <a:schemeClr val="tx1"/>
                </a:solidFill>
              </a:rPr>
              <a:t>Елена Александровна</a:t>
            </a:r>
          </a:p>
          <a:p>
            <a:pPr marL="45720" indent="0" algn="r">
              <a:buNone/>
            </a:pPr>
            <a:r>
              <a:rPr lang="ru-RU" sz="3300" b="1" dirty="0" smtClean="0">
                <a:solidFill>
                  <a:srgbClr val="FF0000"/>
                </a:solidFill>
              </a:rPr>
              <a:t>        </a:t>
            </a:r>
          </a:p>
          <a:p>
            <a:pPr marL="45720" indent="0" algn="ctr">
              <a:buNone/>
            </a:pPr>
            <a:r>
              <a:rPr lang="ru-RU" sz="3300" b="1" dirty="0">
                <a:solidFill>
                  <a:srgbClr val="FF0000"/>
                </a:solidFill>
              </a:rPr>
              <a:t> </a:t>
            </a:r>
            <a:r>
              <a:rPr lang="ru-RU" sz="3300" b="1" dirty="0" smtClean="0">
                <a:solidFill>
                  <a:srgbClr val="FF0000"/>
                </a:solidFill>
              </a:rPr>
              <a:t>                                              </a:t>
            </a:r>
            <a:endParaRPr lang="ru-RU" sz="3300" b="1" dirty="0" smtClean="0"/>
          </a:p>
          <a:p>
            <a:pPr marL="45720" indent="0">
              <a:buNone/>
            </a:pPr>
            <a:endParaRPr lang="ru-RU" sz="2800" dirty="0"/>
          </a:p>
          <a:p>
            <a:pPr marL="45720" indent="0">
              <a:buNone/>
            </a:pPr>
            <a:r>
              <a:rPr lang="ru-RU" sz="3200" dirty="0" smtClean="0">
                <a:solidFill>
                  <a:srgbClr val="000000"/>
                </a:solidFill>
                <a:latin typeface="Arial" charset="0"/>
              </a:rPr>
              <a:t/>
            </a:r>
            <a:br>
              <a:rPr lang="ru-RU" sz="3200" dirty="0" smtClean="0">
                <a:solidFill>
                  <a:srgbClr val="000000"/>
                </a:solidFill>
                <a:latin typeface="Arial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5744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3936d322141f.jpg"/>
          <p:cNvPicPr>
            <a:picLocks noGrp="1" noChangeAspect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>
          <a:xfrm>
            <a:off x="5796136" y="473972"/>
            <a:ext cx="2945033" cy="3984456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51520" y="692696"/>
            <a:ext cx="5544616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kumimoji="0" lang="ru-RU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Самуил Яковлевич </a:t>
            </a:r>
            <a:r>
              <a:rPr kumimoji="0" 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Маршак</a:t>
            </a:r>
          </a:p>
          <a:p>
            <a:pPr algn="ctr">
              <a:defRPr/>
            </a:pPr>
            <a:r>
              <a:rPr lang="ru-RU" sz="4800" b="1" kern="0" dirty="0" smtClean="0">
                <a:latin typeface="Arial"/>
              </a:rPr>
              <a:t>(</a:t>
            </a:r>
            <a:r>
              <a:rPr lang="ru-RU" sz="4800" b="1" kern="0" dirty="0">
                <a:latin typeface="Arial"/>
              </a:rPr>
              <a:t>1887-1964)</a:t>
            </a:r>
            <a:endParaRPr lang="ru-RU" sz="4800" b="1" dirty="0"/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/>
            </a:r>
            <a:br>
              <a:rPr kumimoji="0" 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37828" y="3789040"/>
            <a:ext cx="4572000" cy="181588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Clr>
                <a:srgbClr val="663300"/>
              </a:buClr>
              <a:buFont typeface="Wingdings" pitchFamily="2" charset="2"/>
              <a:buChar char="q"/>
            </a:pPr>
            <a:r>
              <a:rPr lang="ru-RU" sz="2800" b="1" dirty="0">
                <a:latin typeface="Arial" charset="0"/>
              </a:rPr>
              <a:t>русский  поэт; </a:t>
            </a: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Clr>
                <a:srgbClr val="663300"/>
              </a:buClr>
              <a:buFont typeface="Wingdings" pitchFamily="2" charset="2"/>
              <a:buChar char="q"/>
            </a:pPr>
            <a:r>
              <a:rPr lang="ru-RU" sz="2800" b="1" dirty="0">
                <a:latin typeface="Arial" charset="0"/>
              </a:rPr>
              <a:t>переводчик; </a:t>
            </a: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Clr>
                <a:srgbClr val="663300"/>
              </a:buClr>
              <a:buFont typeface="Wingdings" pitchFamily="2" charset="2"/>
              <a:buChar char="q"/>
            </a:pPr>
            <a:r>
              <a:rPr lang="ru-RU" sz="2800" b="1" dirty="0">
                <a:latin typeface="Arial" charset="0"/>
              </a:rPr>
              <a:t>драматург;</a:t>
            </a: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Clr>
                <a:srgbClr val="663300"/>
              </a:buClr>
              <a:buFont typeface="Wingdings" pitchFamily="2" charset="2"/>
              <a:buChar char="q"/>
            </a:pPr>
            <a:r>
              <a:rPr lang="ru-RU" sz="2800" b="1" dirty="0">
                <a:latin typeface="Arial" charset="0"/>
              </a:rPr>
              <a:t>литературный критик.</a:t>
            </a:r>
          </a:p>
        </p:txBody>
      </p:sp>
    </p:spTree>
    <p:extLst>
      <p:ext uri="{BB962C8B-B14F-4D97-AF65-F5344CB8AC3E}">
        <p14:creationId xmlns:p14="http://schemas.microsoft.com/office/powerpoint/2010/main" val="494687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96136" y="291620"/>
            <a:ext cx="2808312" cy="3600400"/>
          </a:xfrm>
        </p:spPr>
        <p:txBody>
          <a:bodyPr/>
          <a:lstStyle/>
          <a:p>
            <a:pPr marL="0" lvl="0" indent="0" algn="ctr" fontAlgn="base">
              <a:spcBef>
                <a:spcPct val="20000"/>
              </a:spcBef>
              <a:spcAft>
                <a:spcPct val="0"/>
              </a:spcAft>
              <a:buNone/>
            </a:pPr>
            <a:r>
              <a:rPr lang="ru-RU" sz="1400" dirty="0">
                <a:solidFill>
                  <a:srgbClr val="000000"/>
                </a:solidFill>
                <a:effectLst/>
                <a:latin typeface="Georgia"/>
                <a:ea typeface="Calibri"/>
                <a:cs typeface="Times New Roman"/>
              </a:rPr>
              <a:t/>
            </a:r>
            <a:br>
              <a:rPr lang="ru-RU" sz="1400" dirty="0">
                <a:solidFill>
                  <a:srgbClr val="000000"/>
                </a:solidFill>
                <a:effectLst/>
                <a:latin typeface="Georgia"/>
                <a:ea typeface="Calibri"/>
                <a:cs typeface="Times New Roman"/>
              </a:rPr>
            </a:br>
            <a:r>
              <a:rPr lang="ru-RU" sz="1400" dirty="0" smtClean="0">
                <a:solidFill>
                  <a:srgbClr val="000000"/>
                </a:solidFill>
                <a:effectLst/>
                <a:latin typeface="Georgia"/>
                <a:ea typeface="Calibri"/>
                <a:cs typeface="Times New Roman"/>
              </a:rPr>
              <a:t/>
            </a:r>
            <a:br>
              <a:rPr lang="ru-RU" sz="1400" dirty="0" smtClean="0">
                <a:solidFill>
                  <a:srgbClr val="000000"/>
                </a:solidFill>
                <a:effectLst/>
                <a:latin typeface="Georgia"/>
                <a:ea typeface="Calibri"/>
                <a:cs typeface="Times New Roman"/>
              </a:rPr>
            </a:br>
            <a:r>
              <a:rPr lang="ru-RU" sz="2800" kern="0" dirty="0" smtClean="0">
                <a:solidFill>
                  <a:srgbClr val="FF0000"/>
                </a:solidFill>
                <a:effectLst/>
                <a:latin typeface="Arial"/>
                <a:ea typeface="+mn-ea"/>
                <a:cs typeface="+mn-cs"/>
              </a:rPr>
              <a:t>Самуил </a:t>
            </a:r>
            <a:r>
              <a:rPr lang="ru-RU" sz="2800" kern="0" dirty="0">
                <a:solidFill>
                  <a:srgbClr val="FF0000"/>
                </a:solidFill>
                <a:effectLst/>
                <a:latin typeface="Arial"/>
                <a:ea typeface="+mn-ea"/>
                <a:cs typeface="+mn-cs"/>
              </a:rPr>
              <a:t>Яковлевич Маршак </a:t>
            </a:r>
            <a:r>
              <a:rPr lang="ru-RU" sz="2000" kern="0" dirty="0" smtClean="0">
                <a:solidFill>
                  <a:schemeClr val="tx1"/>
                </a:solidFill>
                <a:effectLst/>
                <a:latin typeface="Arial"/>
                <a:ea typeface="+mn-ea"/>
                <a:cs typeface="+mn-cs"/>
              </a:rPr>
              <a:t>   </a:t>
            </a:r>
            <a:br>
              <a:rPr lang="ru-RU" sz="2000" kern="0" dirty="0" smtClean="0">
                <a:solidFill>
                  <a:schemeClr val="tx1"/>
                </a:solidFill>
                <a:effectLst/>
                <a:latin typeface="Arial"/>
                <a:ea typeface="+mn-ea"/>
                <a:cs typeface="+mn-cs"/>
              </a:rPr>
            </a:br>
            <a:r>
              <a:rPr lang="ru-RU" sz="2000" kern="0" dirty="0" smtClean="0">
                <a:solidFill>
                  <a:schemeClr val="tx1"/>
                </a:solidFill>
                <a:effectLst/>
                <a:latin typeface="Arial"/>
                <a:ea typeface="+mn-ea"/>
                <a:cs typeface="+mn-cs"/>
              </a:rPr>
              <a:t>родился</a:t>
            </a:r>
            <a:br>
              <a:rPr lang="ru-RU" sz="2000" kern="0" dirty="0" smtClean="0">
                <a:solidFill>
                  <a:schemeClr val="tx1"/>
                </a:solidFill>
                <a:effectLst/>
                <a:latin typeface="Arial"/>
                <a:ea typeface="+mn-ea"/>
                <a:cs typeface="+mn-cs"/>
              </a:rPr>
            </a:br>
            <a:r>
              <a:rPr lang="ru-RU" sz="2000" kern="0" dirty="0" smtClean="0">
                <a:solidFill>
                  <a:schemeClr val="tx1"/>
                </a:solidFill>
                <a:effectLst/>
                <a:latin typeface="Arial"/>
                <a:ea typeface="+mn-ea"/>
                <a:cs typeface="+mn-cs"/>
              </a:rPr>
              <a:t> 22 ноября 1887 г.</a:t>
            </a:r>
            <a:br>
              <a:rPr lang="ru-RU" sz="2000" kern="0" dirty="0" smtClean="0">
                <a:solidFill>
                  <a:schemeClr val="tx1"/>
                </a:solidFill>
                <a:effectLst/>
                <a:latin typeface="Arial"/>
                <a:ea typeface="+mn-ea"/>
                <a:cs typeface="+mn-cs"/>
              </a:rPr>
            </a:br>
            <a:r>
              <a:rPr lang="ru-RU" sz="2000" kern="0" dirty="0" smtClean="0">
                <a:solidFill>
                  <a:schemeClr val="tx1"/>
                </a:solidFill>
                <a:effectLst/>
                <a:latin typeface="Arial"/>
                <a:ea typeface="+mn-ea"/>
                <a:cs typeface="+mn-cs"/>
              </a:rPr>
              <a:t>в </a:t>
            </a:r>
            <a:r>
              <a:rPr lang="ru-RU" sz="2000" kern="0" dirty="0">
                <a:solidFill>
                  <a:schemeClr val="tx1"/>
                </a:solidFill>
                <a:effectLst/>
                <a:latin typeface="Arial"/>
                <a:ea typeface="+mn-ea"/>
                <a:cs typeface="+mn-cs"/>
              </a:rPr>
              <a:t>Воронежской губернии </a:t>
            </a:r>
            <a:br>
              <a:rPr lang="ru-RU" sz="2000" kern="0" dirty="0">
                <a:solidFill>
                  <a:schemeClr val="tx1"/>
                </a:solidFill>
                <a:effectLst/>
                <a:latin typeface="Arial"/>
                <a:ea typeface="+mn-ea"/>
                <a:cs typeface="+mn-cs"/>
              </a:rPr>
            </a:br>
            <a:r>
              <a:rPr lang="ru-RU" sz="2000" dirty="0">
                <a:solidFill>
                  <a:schemeClr val="tx1"/>
                </a:solidFill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2000" dirty="0">
                <a:solidFill>
                  <a:schemeClr val="tx1"/>
                </a:solidFill>
                <a:effectLst/>
                <a:latin typeface="Calibri"/>
                <a:ea typeface="Calibri"/>
                <a:cs typeface="Times New Roman"/>
              </a:rPr>
            </a:b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4" name="Объект 3" descr="Мать С.Я. Маршака Е.Б. Маршак"/>
          <p:cNvPicPr>
            <a:picLocks noGrp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846000" y="3459972"/>
            <a:ext cx="1814232" cy="2681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6660232" y="5234619"/>
            <a:ext cx="2097569" cy="115416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16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Евгения Борисовна Маршак</a:t>
            </a:r>
            <a:br>
              <a:rPr lang="ru-RU" sz="1600" b="1" dirty="0" smtClean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ea typeface="Calibri"/>
                <a:cs typeface="Times New Roman" pitchFamily="18" charset="0"/>
              </a:rPr>
              <a:t>мать С.Я. Маршака</a:t>
            </a:r>
          </a:p>
          <a:p>
            <a:pPr algn="ctr">
              <a:lnSpc>
                <a:spcPct val="115000"/>
              </a:lnSpc>
            </a:pPr>
            <a:r>
              <a:rPr lang="ru-RU" sz="1400" dirty="0" smtClean="0">
                <a:latin typeface="Times New Roman" pitchFamily="18" charset="0"/>
                <a:ea typeface="Calibri"/>
                <a:cs typeface="Times New Roman" pitchFamily="18" charset="0"/>
              </a:rPr>
              <a:t>домохозяйка</a:t>
            </a:r>
            <a:endParaRPr lang="ru-RU" sz="1400" dirty="0"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6" name="Рисунок 5" descr="Отец С.Я. Маршака Я.М. Маршак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24117" y="3504590"/>
            <a:ext cx="1762212" cy="2732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07504" y="5378010"/>
            <a:ext cx="2122543" cy="1015663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Яков </a:t>
            </a:r>
            <a:r>
              <a:rPr lang="ru-RU" sz="1600" b="1" dirty="0" err="1" smtClean="0">
                <a:latin typeface="Times New Roman" pitchFamily="18" charset="0"/>
                <a:ea typeface="Calibri"/>
                <a:cs typeface="Times New Roman" pitchFamily="18" charset="0"/>
              </a:rPr>
              <a:t>Миронович</a:t>
            </a:r>
            <a:r>
              <a:rPr lang="ru-RU" sz="16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Маршак</a:t>
            </a:r>
          </a:p>
          <a:p>
            <a:pPr algn="ctr"/>
            <a:r>
              <a:rPr lang="ru-RU" sz="1400" dirty="0" smtClean="0">
                <a:latin typeface="Times New Roman" pitchFamily="18" charset="0"/>
                <a:ea typeface="Calibri"/>
                <a:cs typeface="Times New Roman" pitchFamily="18" charset="0"/>
              </a:rPr>
              <a:t>отец </a:t>
            </a:r>
            <a:r>
              <a:rPr lang="ru-RU" sz="1400" dirty="0">
                <a:latin typeface="Times New Roman" pitchFamily="18" charset="0"/>
                <a:ea typeface="Calibri"/>
                <a:cs typeface="Times New Roman" pitchFamily="18" charset="0"/>
              </a:rPr>
              <a:t>С.Я. </a:t>
            </a:r>
            <a:r>
              <a:rPr lang="ru-RU" sz="1400" dirty="0" smtClean="0">
                <a:latin typeface="Times New Roman" pitchFamily="18" charset="0"/>
                <a:ea typeface="Calibri"/>
                <a:cs typeface="Times New Roman" pitchFamily="18" charset="0"/>
              </a:rPr>
              <a:t>Маршака,</a:t>
            </a:r>
          </a:p>
          <a:p>
            <a:pPr algn="ctr"/>
            <a:r>
              <a:rPr lang="ru-RU" sz="1400" dirty="0" smtClean="0">
                <a:solidFill>
                  <a:srgbClr val="2A2A2A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заводской техник</a:t>
            </a:r>
            <a:endParaRPr lang="ru-RU" sz="14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9" name="Рисунок 8" descr="Маршак очень редко бывал &quot;хорошим мальчиком&quot;. То ввязывался на дворе в драку, то уходил без спросу в гости, то разбивал абажур от лампы или банку с вареньем. В раннем детстве он не ходил, а только бегал - да так стремительно, что все хрупкие, бьющиеся вещи как будто сами подворачивались ему под руки и под ноги. С.Я. Маршак. Около 1889 г.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9359" y="476672"/>
            <a:ext cx="2016224" cy="298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96261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33709" y="188640"/>
            <a:ext cx="5602787" cy="6525344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0" lvl="0" indent="0" algn="ctr">
              <a:spcBef>
                <a:spcPts val="0"/>
              </a:spcBef>
              <a:buNone/>
              <a:defRPr/>
            </a:pPr>
            <a:r>
              <a:rPr lang="ru-RU" sz="28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Детство</a:t>
            </a:r>
            <a:r>
              <a:rPr lang="ru-RU" sz="28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Самуил получил хорошее домашнее образование, но</a:t>
            </a:r>
            <a:br>
              <a:rPr lang="ru-RU" sz="28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очень </a:t>
            </a:r>
            <a:r>
              <a:rPr lang="ru-RU" sz="2800" b="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редко бывал "хорошим мальчиком". </a:t>
            </a:r>
            <a:r>
              <a:rPr lang="ru-RU" sz="28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 То </a:t>
            </a:r>
            <a:r>
              <a:rPr lang="ru-RU" sz="2800" b="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ввязывался на дворе в драку, </a:t>
            </a:r>
            <a:r>
              <a:rPr lang="ru-RU" sz="28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то </a:t>
            </a:r>
            <a:r>
              <a:rPr lang="ru-RU" sz="2800" b="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уходил без спросу в гости, то разбивал абажур от лампы или банку с вареньем. </a:t>
            </a:r>
            <a:r>
              <a:rPr lang="ru-RU" sz="28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b="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В </a:t>
            </a:r>
            <a:r>
              <a:rPr lang="ru-RU" sz="2800" b="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раннем детстве он не ходил, а только </a:t>
            </a:r>
            <a:r>
              <a:rPr lang="ru-RU" sz="28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бегал– да </a:t>
            </a:r>
            <a:r>
              <a:rPr lang="ru-RU" sz="2800" b="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так стремительно, что все хрупкие, бьющиеся вещи как будто сами подворачивались ему под руки и под ноги. </a:t>
            </a:r>
            <a:br>
              <a:rPr lang="ru-RU" sz="2800" b="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800" b="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detstvo0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3169047" cy="4282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1007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332656"/>
            <a:ext cx="8352928" cy="291995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УЧЁБА</a:t>
            </a:r>
          </a:p>
          <a:p>
            <a:pPr marL="45720" indent="0" algn="ctr">
              <a:buNone/>
            </a:pP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     1898—1906 </a:t>
            </a:r>
            <a:r>
              <a:rPr lang="ru-RU" sz="2600" dirty="0" err="1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г.г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. учился  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 </a:t>
            </a:r>
            <a:r>
              <a:rPr lang="ru-RU" sz="2600" dirty="0" err="1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Острогожской</a:t>
            </a:r>
            <a:r>
              <a:rPr lang="ru-RU" sz="26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6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гимназии под </a:t>
            </a:r>
            <a:r>
              <a:rPr lang="ru-RU" sz="26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Воронежем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3-й Петербургской и Ялтинской гимназиях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.</a:t>
            </a:r>
          </a:p>
          <a:p>
            <a:pPr marL="45720" indent="0" algn="ctr">
              <a:buNone/>
            </a:pP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1912 году молодой писатель уехал учиться в 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Англию сначала в </a:t>
            </a:r>
            <a:r>
              <a:rPr lang="ru-RU" sz="2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Политтехникуме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затем Лондонском университете.</a:t>
            </a:r>
            <a:endParaRPr lang="ru-RU" sz="3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Самуил Яковлевич Маршак (1887 — 1964), поэт, переводчик."/>
          <p:cNvPicPr/>
          <p:nvPr/>
        </p:nvPicPr>
        <p:blipFill rotWithShape="1">
          <a:blip r:embed="rId2" cstate="print"/>
          <a:srcRect t="7488"/>
          <a:stretch/>
        </p:blipFill>
        <p:spPr bwMode="auto">
          <a:xfrm>
            <a:off x="1259632" y="3345159"/>
            <a:ext cx="2766045" cy="3335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1" descr="kniga0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018702"/>
            <a:ext cx="2565400" cy="284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6253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8175" y="318355"/>
            <a:ext cx="5625994" cy="5976664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Начало литературной деятельности</a:t>
            </a:r>
          </a:p>
          <a:p>
            <a:pPr>
              <a:buFont typeface="Wingdings" pitchFamily="2" charset="2"/>
              <a:buChar char="§"/>
            </a:pPr>
            <a:r>
              <a:rPr lang="ru-RU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Маршаку </a:t>
            </a:r>
            <a:r>
              <a:rPr lang="ru-RU" sz="2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было всего 4 года, к</a:t>
            </a:r>
            <a:r>
              <a:rPr lang="ru-RU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огда </a:t>
            </a:r>
            <a:r>
              <a:rPr lang="ru-RU" sz="2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он пытался </a:t>
            </a:r>
            <a:r>
              <a:rPr lang="ru-RU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сочинять </a:t>
            </a:r>
            <a:r>
              <a:rPr lang="ru-RU" sz="2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стихотворные строчки. </a:t>
            </a:r>
            <a:endParaRPr lang="ru-RU" sz="21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2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В </a:t>
            </a:r>
            <a:r>
              <a:rPr lang="ru-RU" sz="2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гимназии учитель словесности привил любовь к классической поэзии, поощрял первые литературные опыты будущего поэта</a:t>
            </a:r>
          </a:p>
          <a:p>
            <a:pPr>
              <a:buFont typeface="Wingdings" pitchFamily="2" charset="2"/>
              <a:buChar char="§"/>
            </a:pPr>
            <a:r>
              <a:rPr lang="ru-RU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В </a:t>
            </a:r>
            <a:r>
              <a:rPr lang="ru-RU" sz="2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 лет </a:t>
            </a:r>
            <a:r>
              <a:rPr lang="ru-RU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Самуил Яковлевич писал </a:t>
            </a:r>
            <a:r>
              <a:rPr lang="ru-RU" sz="2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целые поэмы</a:t>
            </a:r>
            <a:r>
              <a:rPr lang="ru-RU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§"/>
            </a:pPr>
            <a:r>
              <a:rPr lang="ru-RU" sz="21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Одна </a:t>
            </a:r>
            <a:r>
              <a:rPr lang="ru-RU" sz="2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 поэтических тетрадей Маршака попала в руки В. Стасова </a:t>
            </a:r>
            <a:r>
              <a:rPr lang="ru-RU" sz="2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с помощью которого он </a:t>
            </a:r>
            <a:r>
              <a:rPr lang="ru-RU" sz="2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переехал в Петербург, учился в одной из лучших гимназий, целые дни проводил в публичной библиотеке, где работал Стасов.</a:t>
            </a:r>
          </a:p>
          <a:p>
            <a:pPr>
              <a:buFont typeface="Wingdings" pitchFamily="2" charset="2"/>
              <a:buChar char="§"/>
            </a:pPr>
            <a:endParaRPr lang="ru-RU" sz="21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sz="2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11" descr="kniga0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8600" y="4292600"/>
            <a:ext cx="2565400" cy="284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2" descr="http://s-marshak.ru/photo/molodost/molodost0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 descr="http://s-marshak.ru/photo/molodost/molodost06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5" name="Picture 5" descr="C:\Users\1 класс\Desktop\molodost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511831"/>
            <a:ext cx="2872042" cy="3749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602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25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615778" y="-1"/>
            <a:ext cx="6265656" cy="1257493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 marL="45720" indent="0" algn="ctr">
              <a:buNone/>
            </a:pPr>
            <a:r>
              <a:rPr lang="ru-RU" sz="9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Маршак- </a:t>
            </a:r>
            <a:r>
              <a:rPr lang="ru-RU" sz="9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писатель</a:t>
            </a:r>
          </a:p>
          <a:p>
            <a:pPr marL="45720" indent="0" algn="ctr">
              <a:buNone/>
            </a:pPr>
            <a:r>
              <a:rPr lang="ru-RU" sz="6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Издательство «Радуга»</a:t>
            </a:r>
          </a:p>
          <a:p>
            <a:pPr marL="45720" indent="0" algn="ctr">
              <a:buNone/>
            </a:pPr>
            <a:endParaRPr lang="ru-RU" sz="6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ru-RU" sz="6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Первая детская книга Самуила </a:t>
            </a:r>
            <a:r>
              <a:rPr lang="ru-RU" sz="6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Маршака </a:t>
            </a:r>
            <a:r>
              <a:rPr lang="ru-RU" sz="6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6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Детки в клетке</a:t>
            </a:r>
            <a:r>
              <a:rPr lang="ru-RU" sz="6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(1923г.)</a:t>
            </a:r>
            <a:r>
              <a:rPr lang="ru-RU" sz="6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45720" indent="0">
              <a:buNone/>
            </a:pP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C:\Users\1 класс\Desktop\детк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-1"/>
            <a:ext cx="2438415" cy="3475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1 класс\Desktop\о гл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405309"/>
            <a:ext cx="2933700" cy="221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1 класс\Desktop\расс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94583"/>
            <a:ext cx="3057128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060555" y="3639164"/>
            <a:ext cx="39657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Написана за 1 ночь, когда больного сына Эммануэля везли в больницу 1925г.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046187" y="5845914"/>
            <a:ext cx="3434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«Вот такой рассеянный» 1930г.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 descr="C:\Users\1 класс\Desktop\lebedev_medium_size_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8105" y="3882013"/>
            <a:ext cx="2204721" cy="2828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7581971" y="3594953"/>
            <a:ext cx="8399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1926г.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1448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83768" y="332656"/>
            <a:ext cx="41044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Маршак -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переводчик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34071" y="824906"/>
            <a:ext cx="365415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Одной из </a:t>
            </a:r>
            <a:r>
              <a:rPr lang="ru-RU" dirty="0" smtClean="0"/>
              <a:t> </a:t>
            </a:r>
            <a:r>
              <a:rPr lang="ru-RU" dirty="0"/>
              <a:t>литературных побед Маршака </a:t>
            </a:r>
            <a:r>
              <a:rPr lang="ru-RU" dirty="0" smtClean="0"/>
              <a:t>была работа переводчика.</a:t>
            </a:r>
          </a:p>
          <a:p>
            <a:r>
              <a:rPr lang="ru-RU" dirty="0" smtClean="0"/>
              <a:t> </a:t>
            </a:r>
            <a:r>
              <a:rPr lang="ru-RU" dirty="0"/>
              <a:t>„Три смелых зверолова“, </a:t>
            </a:r>
            <a:endParaRPr lang="ru-RU" dirty="0" smtClean="0"/>
          </a:p>
          <a:p>
            <a:r>
              <a:rPr lang="ru-RU" dirty="0" smtClean="0"/>
              <a:t>„</a:t>
            </a:r>
            <a:r>
              <a:rPr lang="ru-RU" dirty="0"/>
              <a:t>Шалтай-Болтай“, </a:t>
            </a:r>
            <a:endParaRPr lang="ru-RU" dirty="0" smtClean="0"/>
          </a:p>
          <a:p>
            <a:r>
              <a:rPr lang="ru-RU" dirty="0" smtClean="0"/>
              <a:t>„</a:t>
            </a:r>
            <a:r>
              <a:rPr lang="ru-RU" dirty="0"/>
              <a:t>Потеряли котятки по дороги перчатки“ </a:t>
            </a:r>
          </a:p>
        </p:txBody>
      </p:sp>
      <p:sp>
        <p:nvSpPr>
          <p:cNvPr id="4" name="AutoShape 3" descr="http://im7-tub-ru.yandex.net/i?id=69966551-32-72&amp;n=2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5" descr="http://im7-tub-ru.yandex.net/i?id=69966551-32-72&amp;n=2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5" name="Picture 7" descr="C:\Users\1 класс\Desktop\imgv27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90925">
            <a:off x="3708125" y="3139814"/>
            <a:ext cx="2381602" cy="3323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C:\Users\1 класс\Desktop\img100045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33562">
            <a:off x="6264963" y="2758484"/>
            <a:ext cx="2211514" cy="3189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7" name="Picture 9" descr="C:\Users\1 класс\Desktop\d21_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49381">
            <a:off x="790011" y="2759446"/>
            <a:ext cx="2286000" cy="3350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7659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01647" y="938337"/>
            <a:ext cx="56521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собой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популярностью пользуются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пьесы-сказки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47864" y="476672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Маршак - сказочник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C:\Users\1 класс\Desktop\кошкин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40756">
            <a:off x="4602311" y="2133880"/>
            <a:ext cx="3362325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1 класс\Desktop\1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08"/>
          <a:stretch/>
        </p:blipFill>
        <p:spPr bwMode="auto">
          <a:xfrm rot="20663179">
            <a:off x="635760" y="512161"/>
            <a:ext cx="3220664" cy="4366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7748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9" y="4372168"/>
            <a:ext cx="7622232" cy="713016"/>
          </a:xfrm>
        </p:spPr>
        <p:txBody>
          <a:bodyPr/>
          <a:lstStyle/>
          <a:p>
            <a:pPr marL="342900" lvl="1" indent="-342900" algn="ctr">
              <a:lnSpc>
                <a:spcPct val="80000"/>
              </a:lnSpc>
              <a:buFont typeface="Wingdings" pitchFamily="2" charset="2"/>
              <a:buChar char="v"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творческих встречах Самуил Яковлевич Маршак любил читать детям свои стихи.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Объект 5" descr="http://static4.aif.ru/pictures/201211/RIAN_00835275_LR_ru(1).jpg">
            <a:hlinkClick r:id="rId3" tgtFrame="&quot;_blank&quot;"/>
          </p:cNvPr>
          <p:cNvPicPr>
            <a:picLocks noGrp="1"/>
          </p:cNvPicPr>
          <p:nvPr>
            <p:ph sz="quarter" idx="13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42842" y="692696"/>
            <a:ext cx="5386307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483768" y="205921"/>
            <a:ext cx="41044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Маршак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 дети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15616" y="5013176"/>
            <a:ext cx="7128792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Его популярность может поспорить разве что со славой Корнея Ивановича Чуковского.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59632" y="5800115"/>
            <a:ext cx="65527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Удостоен 4 Сталинских и одной Ленинской премий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772554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332656"/>
            <a:ext cx="8784976" cy="6048672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ru-RU" sz="3600" b="1" dirty="0">
                <a:solidFill>
                  <a:schemeClr val="tx1"/>
                </a:solidFill>
              </a:rPr>
              <a:t>Пушкин не обидится</a:t>
            </a:r>
            <a:r>
              <a:rPr lang="ru-RU" sz="3600" b="1" dirty="0" smtClean="0">
                <a:solidFill>
                  <a:schemeClr val="tx1"/>
                </a:solidFill>
              </a:rPr>
              <a:t>!</a:t>
            </a:r>
          </a:p>
          <a:p>
            <a:pPr algn="ctr"/>
            <a:endParaRPr lang="ru-RU" sz="2400" b="1" dirty="0">
              <a:solidFill>
                <a:schemeClr val="tx1"/>
              </a:solidFill>
            </a:endParaRPr>
          </a:p>
          <a:p>
            <a:pPr marL="45720" indent="0" algn="ctr">
              <a:buNone/>
            </a:pPr>
            <a:endParaRPr lang="ru-RU" sz="2400" b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ru-RU" sz="2800" b="1" dirty="0">
                <a:solidFill>
                  <a:schemeClr val="tx1"/>
                </a:solidFill>
              </a:rPr>
              <a:t>Как-то Самуил Яковлевич Маршак в шутку спросил </a:t>
            </a:r>
            <a:r>
              <a:rPr lang="ru-RU" sz="2800" b="1" dirty="0" smtClean="0">
                <a:solidFill>
                  <a:schemeClr val="tx1"/>
                </a:solidFill>
              </a:rPr>
              <a:t>своего</a:t>
            </a:r>
          </a:p>
          <a:p>
            <a:pPr>
              <a:buNone/>
            </a:pP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800" b="1" dirty="0">
                <a:solidFill>
                  <a:schemeClr val="tx1"/>
                </a:solidFill>
              </a:rPr>
              <a:t>пятилетнего </a:t>
            </a:r>
            <a:r>
              <a:rPr lang="ru-RU" sz="2800" b="1" dirty="0" smtClean="0">
                <a:solidFill>
                  <a:schemeClr val="tx1"/>
                </a:solidFill>
              </a:rPr>
              <a:t>сына</a:t>
            </a:r>
            <a:r>
              <a:rPr lang="ru-RU" sz="2800" b="1" dirty="0">
                <a:solidFill>
                  <a:schemeClr val="tx1"/>
                </a:solidFill>
              </a:rPr>
              <a:t>: «Чьи сказки тебе </a:t>
            </a:r>
            <a:r>
              <a:rPr lang="ru-RU" sz="2800" b="1" dirty="0" smtClean="0">
                <a:solidFill>
                  <a:schemeClr val="tx1"/>
                </a:solidFill>
              </a:rPr>
              <a:t>больше</a:t>
            </a:r>
          </a:p>
          <a:p>
            <a:pPr>
              <a:buNone/>
            </a:pP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800" b="1" dirty="0">
                <a:solidFill>
                  <a:schemeClr val="tx1"/>
                </a:solidFill>
              </a:rPr>
              <a:t>нравятся — мои или Александра </a:t>
            </a:r>
            <a:endParaRPr lang="ru-RU" sz="2800" b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ru-RU" sz="2800" b="1" dirty="0" smtClean="0">
                <a:solidFill>
                  <a:schemeClr val="tx1"/>
                </a:solidFill>
              </a:rPr>
              <a:t>Сергеевича  </a:t>
            </a:r>
            <a:r>
              <a:rPr lang="ru-RU" sz="2800" b="1" dirty="0">
                <a:solidFill>
                  <a:schemeClr val="tx1"/>
                </a:solidFill>
              </a:rPr>
              <a:t>Пушкина?» 	</a:t>
            </a:r>
          </a:p>
          <a:p>
            <a:pPr>
              <a:buNone/>
            </a:pPr>
            <a:r>
              <a:rPr lang="ru-RU" sz="2800" b="1" dirty="0">
                <a:solidFill>
                  <a:schemeClr val="tx1"/>
                </a:solidFill>
              </a:rPr>
              <a:t>         Мальчик сначала ничего </a:t>
            </a:r>
            <a:endParaRPr lang="ru-RU" sz="2800" b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ru-RU" sz="2800" b="1" dirty="0" smtClean="0">
                <a:solidFill>
                  <a:schemeClr val="tx1"/>
                </a:solidFill>
              </a:rPr>
              <a:t>не </a:t>
            </a:r>
            <a:r>
              <a:rPr lang="ru-RU" sz="2800" b="1" dirty="0">
                <a:solidFill>
                  <a:schemeClr val="tx1"/>
                </a:solidFill>
              </a:rPr>
              <a:t>ответил. Тогда Самуил </a:t>
            </a:r>
            <a:r>
              <a:rPr lang="ru-RU" sz="2800" b="1" dirty="0" smtClean="0">
                <a:solidFill>
                  <a:schemeClr val="tx1"/>
                </a:solidFill>
              </a:rPr>
              <a:t>Яковлевич</a:t>
            </a:r>
          </a:p>
          <a:p>
            <a:pPr>
              <a:buNone/>
            </a:pPr>
            <a:r>
              <a:rPr lang="ru-RU" sz="2800" b="1" dirty="0" smtClean="0">
                <a:solidFill>
                  <a:schemeClr val="tx1"/>
                </a:solidFill>
              </a:rPr>
              <a:t>  </a:t>
            </a:r>
            <a:r>
              <a:rPr lang="ru-RU" sz="2800" b="1" dirty="0">
                <a:solidFill>
                  <a:schemeClr val="tx1"/>
                </a:solidFill>
              </a:rPr>
              <a:t>сказал: «Ты может свободно </a:t>
            </a:r>
            <a:endParaRPr lang="ru-RU" sz="2800" b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ru-RU" sz="2800" b="1" dirty="0" smtClean="0">
                <a:solidFill>
                  <a:schemeClr val="tx1"/>
                </a:solidFill>
              </a:rPr>
              <a:t>высказать </a:t>
            </a:r>
            <a:r>
              <a:rPr lang="ru-RU" sz="2800" b="1" dirty="0">
                <a:solidFill>
                  <a:schemeClr val="tx1"/>
                </a:solidFill>
              </a:rPr>
              <a:t>свое мнение</a:t>
            </a:r>
            <a:r>
              <a:rPr lang="ru-RU" sz="2800" b="1" dirty="0" smtClean="0">
                <a:solidFill>
                  <a:schemeClr val="tx1"/>
                </a:solidFill>
              </a:rPr>
              <a:t>,</a:t>
            </a:r>
          </a:p>
          <a:p>
            <a:pPr>
              <a:buNone/>
            </a:pP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800" b="1" dirty="0">
                <a:solidFill>
                  <a:schemeClr val="tx1"/>
                </a:solidFill>
              </a:rPr>
              <a:t>так как «Пушкин не обидится». 	</a:t>
            </a:r>
          </a:p>
          <a:p>
            <a:pPr>
              <a:buNone/>
            </a:pPr>
            <a:r>
              <a:rPr lang="ru-RU" sz="2800" b="1" dirty="0">
                <a:solidFill>
                  <a:schemeClr val="tx1"/>
                </a:solidFill>
              </a:rPr>
              <a:t>         </a:t>
            </a:r>
            <a:r>
              <a:rPr lang="ru-RU" sz="2800" b="1" dirty="0" smtClean="0">
                <a:solidFill>
                  <a:schemeClr val="tx1"/>
                </a:solidFill>
              </a:rPr>
              <a:t>Мальчик</a:t>
            </a:r>
            <a:r>
              <a:rPr lang="ru-RU" sz="2800" b="1" dirty="0">
                <a:solidFill>
                  <a:schemeClr val="tx1"/>
                </a:solidFill>
              </a:rPr>
              <a:t>, видимо, понял шутку</a:t>
            </a:r>
            <a:r>
              <a:rPr lang="ru-RU" sz="2800" b="1" dirty="0" smtClean="0">
                <a:solidFill>
                  <a:schemeClr val="tx1"/>
                </a:solidFill>
              </a:rPr>
              <a:t>,</a:t>
            </a:r>
          </a:p>
          <a:p>
            <a:pPr>
              <a:buNone/>
            </a:pP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800" b="1" dirty="0">
                <a:solidFill>
                  <a:schemeClr val="tx1"/>
                </a:solidFill>
              </a:rPr>
              <a:t>еще немного подумал и сказал: </a:t>
            </a:r>
            <a:endParaRPr lang="ru-RU" sz="2800" b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ru-RU" sz="2800" b="1" dirty="0" smtClean="0">
                <a:solidFill>
                  <a:schemeClr val="tx1"/>
                </a:solidFill>
              </a:rPr>
              <a:t>Тогда </a:t>
            </a:r>
            <a:r>
              <a:rPr lang="ru-RU" sz="2800" b="1" dirty="0">
                <a:solidFill>
                  <a:schemeClr val="tx1"/>
                </a:solidFill>
              </a:rPr>
              <a:t>обидишься ты». </a:t>
            </a:r>
          </a:p>
          <a:p>
            <a:pPr algn="ctr"/>
            <a:r>
              <a:rPr lang="ru-RU" sz="2800" dirty="0">
                <a:solidFill>
                  <a:schemeClr val="tx1"/>
                </a:solidFill>
              </a:rPr>
              <a:t/>
            </a:r>
            <a:br>
              <a:rPr lang="ru-RU" sz="2800" dirty="0">
                <a:solidFill>
                  <a:schemeClr val="tx1"/>
                </a:solidFill>
              </a:rPr>
            </a:br>
            <a:endParaRPr lang="ru-RU" dirty="0"/>
          </a:p>
        </p:txBody>
      </p:sp>
      <p:pic>
        <p:nvPicPr>
          <p:cNvPr id="4" name="Picture 9" descr="52380345_ori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18250" y="1196974"/>
            <a:ext cx="2622550" cy="4824313"/>
          </a:xfrm>
          <a:prstGeom prst="rect">
            <a:avLst/>
          </a:prstGeom>
          <a:noFill/>
        </p:spPr>
      </p:pic>
      <p:sp>
        <p:nvSpPr>
          <p:cNvPr id="5" name="Text Box 14"/>
          <p:cNvSpPr txBox="1">
            <a:spLocks noChangeArrowheads="1"/>
          </p:cNvSpPr>
          <p:nvPr/>
        </p:nvSpPr>
        <p:spPr bwMode="auto">
          <a:xfrm>
            <a:off x="250825" y="188913"/>
            <a:ext cx="2447925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1600" b="0" i="1" dirty="0"/>
              <a:t>Из воспоминаний Самуила Яковлевича  Маршака</a:t>
            </a:r>
          </a:p>
        </p:txBody>
      </p:sp>
    </p:spTree>
    <p:extLst>
      <p:ext uri="{BB962C8B-B14F-4D97-AF65-F5344CB8AC3E}">
        <p14:creationId xmlns:p14="http://schemas.microsoft.com/office/powerpoint/2010/main" val="612729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8" presetClass="entr" presetSubtype="16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750"/>
                            </p:stCondLst>
                            <p:childTnLst>
                              <p:par>
                                <p:cTn id="19" presetID="8" presetClass="entr" presetSubtype="16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0"/>
                            </p:stCondLst>
                            <p:childTnLst>
                              <p:par>
                                <p:cTn id="23" presetID="8" presetClass="entr" presetSubtype="16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250"/>
                            </p:stCondLst>
                            <p:childTnLst>
                              <p:par>
                                <p:cTn id="27" presetID="8" presetClass="entr" presetSubtype="16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3000"/>
                            </p:stCondLst>
                            <p:childTnLst>
                              <p:par>
                                <p:cTn id="31" presetID="8" presetClass="entr" presetSubtype="16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750"/>
                            </p:stCondLst>
                            <p:childTnLst>
                              <p:par>
                                <p:cTn id="35" presetID="8" presetClass="entr" presetSubtype="16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50"/>
                            </p:stCondLst>
                            <p:childTnLst>
                              <p:par>
                                <p:cTn id="44" presetID="8" presetClass="entr" presetSubtype="16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2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8" presetClass="entr" presetSubtype="16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0" dur="2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805264"/>
            <a:ext cx="7848872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i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Памятник на могиле С.Я. Маршака </a:t>
            </a:r>
            <a:r>
              <a:rPr lang="ru-RU" sz="2000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i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5" descr="64234286_ori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99792" y="1223364"/>
            <a:ext cx="3131567" cy="450492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>
            <a:prstShdw prst="shdw13" dist="53882" dir="13500000">
              <a:srgbClr val="808080">
                <a:alpha val="50000"/>
              </a:srgbClr>
            </a:prstShdw>
          </a:effectLst>
        </p:spPr>
      </p:pic>
      <p:pic>
        <p:nvPicPr>
          <p:cNvPr id="5" name="Picture 11" descr="kniga0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8600" y="4292600"/>
            <a:ext cx="2565400" cy="284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395536" y="188640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С. Я. Маршак скончался 4 июля 1964 года в Москве 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113487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533456" cy="5433784"/>
          </a:xfrm>
        </p:spPr>
        <p:txBody>
          <a:bodyPr>
            <a:normAutofit fontScale="62500" lnSpcReduction="20000"/>
          </a:bodyPr>
          <a:lstStyle/>
          <a:p>
            <a:pPr marL="45720" indent="0" algn="ctr">
              <a:buNone/>
            </a:pPr>
            <a:r>
              <a:rPr lang="ru-RU" sz="3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Источники информации:</a:t>
            </a:r>
          </a:p>
          <a:p>
            <a:pPr marL="45720" indent="0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Википедия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Презентация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Волынкиной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Е.А.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жизни и творчестве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Я. Маршака 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ru-RU" sz="2800" dirty="0">
                <a:latin typeface="Times New Roman" pitchFamily="18" charset="0"/>
                <a:cs typeface="Times New Roman" pitchFamily="18" charset="0"/>
                <a:hlinkClick r:id="rId2"/>
              </a:rPr>
              <a:t>http://moikompas.ru/compas/Marshak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-  биография и фотоальбом С. Я. Маршака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ru-RU" sz="2800" dirty="0">
                <a:latin typeface="Times New Roman" pitchFamily="18" charset="0"/>
                <a:cs typeface="Times New Roman" pitchFamily="18" charset="0"/>
                <a:hlinkClick r:id="rId3"/>
              </a:rPr>
              <a:t>http://moikompas.ru/img/compas/2008-10-18/marshak/64234286_orig.jpg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памятник на могиле Маршака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ru-RU" sz="2800" dirty="0">
                <a:latin typeface="Times New Roman" pitchFamily="18" charset="0"/>
                <a:cs typeface="Times New Roman" pitchFamily="18" charset="0"/>
                <a:hlinkClick r:id="rId4"/>
              </a:rPr>
              <a:t>http://russia.rin.ru/pictures/5680.jpg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- фото С. Я. Маршак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ru-RU" sz="2800" dirty="0">
                <a:latin typeface="Times New Roman" pitchFamily="18" charset="0"/>
                <a:cs typeface="Times New Roman" pitchFamily="18" charset="0"/>
                <a:hlinkClick r:id="rId5"/>
              </a:rPr>
              <a:t>http://lib.gmsib.ru/pic/pages/52_421.jpg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- фото С. Я.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Маршака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  <a:hlinkClick r:id="rId6"/>
              </a:rPr>
              <a:t>http</a:t>
            </a:r>
            <a:r>
              <a:rPr lang="ru-RU" sz="2800" dirty="0">
                <a:latin typeface="Times New Roman" pitchFamily="18" charset="0"/>
                <a:cs typeface="Times New Roman" pitchFamily="18" charset="0"/>
                <a:hlinkClick r:id="rId6"/>
              </a:rPr>
              <a:t>://s-marshak.ru/photo/family/family.htm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- фотоархив семьи С. Я. Маршака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  <a:hlinkClick r:id="rId7"/>
              </a:rPr>
              <a:t>http</a:t>
            </a:r>
            <a:r>
              <a:rPr lang="ru-RU" sz="2800" dirty="0">
                <a:latin typeface="Times New Roman" pitchFamily="18" charset="0"/>
                <a:cs typeface="Times New Roman" pitchFamily="18" charset="0"/>
                <a:hlinkClick r:id="rId7"/>
              </a:rPr>
              <a:t>://www.lenagold.ru/fon/clipart/k/knig/kniga02.jpg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- картинки уголки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  <a:hlinkClick r:id="rId8"/>
              </a:rPr>
              <a:t>http</a:t>
            </a:r>
            <a:r>
              <a:rPr lang="ru-RU" sz="2800" dirty="0">
                <a:latin typeface="Times New Roman" pitchFamily="18" charset="0"/>
                <a:cs typeface="Times New Roman" pitchFamily="18" charset="0"/>
                <a:hlinkClick r:id="rId8"/>
              </a:rPr>
              <a:t>://moikompas.ru/img/compas/2008-10-18/marshak/95642654_orig.jpg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- фото С. Я.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Маршака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  <a:hlinkClick r:id="rId9"/>
              </a:rPr>
              <a:t>    http</a:t>
            </a:r>
            <a:r>
              <a:rPr lang="ru-RU" sz="2800" dirty="0">
                <a:latin typeface="Times New Roman" pitchFamily="18" charset="0"/>
                <a:cs typeface="Times New Roman" pitchFamily="18" charset="0"/>
                <a:hlinkClick r:id="rId9"/>
              </a:rPr>
              <a:t>://s-marshak.ru/photo/leningrad/leningrad05.jpg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- С. Я.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Маршак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1906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ru-RU" sz="2800" dirty="0">
                <a:latin typeface="Times New Roman" pitchFamily="18" charset="0"/>
                <a:cs typeface="Times New Roman" pitchFamily="18" charset="0"/>
                <a:hlinkClick r:id="rId10"/>
              </a:rPr>
              <a:t>http://s-marshak.ru/photo/detstvo/detstvo01.jpg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- С.Я. Маршак. 1889 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ru-RU" sz="2800" dirty="0">
                <a:latin typeface="Times New Roman" pitchFamily="18" charset="0"/>
                <a:cs typeface="Times New Roman" pitchFamily="18" charset="0"/>
                <a:hlinkClick r:id="rId11"/>
              </a:rPr>
              <a:t>http://s-marshak.ru/photo/detstvo/detstvo05.jpg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- С.Я. Маршак ученик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Острогожской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гимназии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47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626</TotalTime>
  <Words>342</Words>
  <Application>Microsoft Office PowerPoint</Application>
  <PresentationFormat>Экран (4:3)</PresentationFormat>
  <Paragraphs>93</Paragraphs>
  <Slides>13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Воздушный поток</vt:lpstr>
      <vt:lpstr>Презентация PowerPoint</vt:lpstr>
      <vt:lpstr>Презентация PowerPoint</vt:lpstr>
      <vt:lpstr>  Самуил Яковлевич Маршак     родился  22 ноября 1887 г. в Воронежской губернии   </vt:lpstr>
      <vt:lpstr>Детство Самуил получил хорошее домашнее образование, но   очень редко бывал "хорошим мальчиком".        То ввязывался на дворе в драку,  то уходил без спросу в гости, то разбивал абажур от лампы или банку с вареньем.        В раннем детстве он не ходил, а только бегал– да так стремительно, что все хрупкие, бьющиеся вещи как будто сами подворачивались ему под руки и под ноги.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На творческих встречах Самуил Яковлевич Маршак любил читать детям свои стихи.     </vt:lpstr>
      <vt:lpstr>Презентация PowerPoint</vt:lpstr>
      <vt:lpstr>Памятник на могиле С.Я. Маршака   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общеобразовательное учреждение    «Средняя общеобразовательная школа с. Терновка» Энгельсского района Саратовской области      Жизнь и творчество  С. Я. Маршака  для учащихся начальной школы</dc:title>
  <dc:creator>1 класс</dc:creator>
  <cp:lastModifiedBy>Лена</cp:lastModifiedBy>
  <cp:revision>38</cp:revision>
  <dcterms:created xsi:type="dcterms:W3CDTF">2013-03-12T17:47:48Z</dcterms:created>
  <dcterms:modified xsi:type="dcterms:W3CDTF">2017-02-07T10:43:04Z</dcterms:modified>
</cp:coreProperties>
</file>