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5" r:id="rId4"/>
    <p:sldId id="259" r:id="rId5"/>
    <p:sldId id="260" r:id="rId6"/>
    <p:sldId id="276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8" r:id="rId18"/>
    <p:sldId id="289" r:id="rId19"/>
    <p:sldId id="271" r:id="rId20"/>
    <p:sldId id="272" r:id="rId21"/>
    <p:sldId id="273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4" r:id="rId3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732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651" autoAdjust="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9732B-0225-46A5-A088-E573C2984EFF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73B86-1EEA-4093-96B1-1A63EDC5FE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D697-74D8-484F-9AC0-0464B47659FC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6B0E7-6A17-4DC0-A47D-F4DFA419A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F8AF42-4831-4431-A9D6-506ED377B736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A095D-499A-4E0B-9DD8-9A768602EF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74DAA-AFC8-4D58-B816-26A89B6D0D10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7911F2-C0EF-4D48-8016-75E015F453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E3917-96F9-4577-8A44-C23CC37465FE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1D8836-2DE0-4825-A27D-37B144FE91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F39739-E6AF-43BF-AF5F-A151EB2E616F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F2C67-B951-481B-9206-D64A76438C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A85A4-2EE7-4D25-825F-ED9E436F2BC7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C9E93-7051-4AF6-8CFA-16F8E215E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8E24E3-8822-45C0-8460-EBEDDFF1C8C6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101FD-353F-4ED9-8AA8-DA981B888E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0D9E2-7B5E-4CF3-80CA-550E185BCDDD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5CE58C-6A45-4794-9248-C63363F19F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86FA4-3BCD-4155-B2EC-E13FD50386A4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6D586-A2D6-4DF2-8643-A48842AD4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FCDC7-B518-498C-ADF5-6EA7F8088172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280B1-3D37-4020-B8A2-E1BE2EBB51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8735A08-FD18-4E0D-9DE3-547ABC5FB1E8}" type="datetimeFigureOut">
              <a:rPr lang="ru-RU"/>
              <a:pPr>
                <a:defRPr/>
              </a:pPr>
              <a:t>03.02.2005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AC302EF-B5E0-4925-B9BE-E47F7B0444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dic.academic.ru/pictures/enc_colier/ph04371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5.jpeg"/><Relationship Id="rId2" Type="http://schemas.openxmlformats.org/officeDocument/2006/relationships/hyperlink" Target="http://i87.beon.ru/84/34/683484/28/25600828/1182875714_animals_0177.jpe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art2.artefakt.ru/user/00/04/93/techpubl/0002278/img1.jpg" TargetMode="External"/><Relationship Id="rId5" Type="http://schemas.openxmlformats.org/officeDocument/2006/relationships/image" Target="../media/image4.jpeg"/><Relationship Id="rId4" Type="http://schemas.openxmlformats.org/officeDocument/2006/relationships/hyperlink" Target="http://www.vetdoctor.info/index2.php?option=com_datsogallery&amp;func=wmark&amp;mid=503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alatsky.de/Cuc_Russii/Cuckooo.files/image005.jpg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2" Type="http://schemas.openxmlformats.org/officeDocument/2006/relationships/hyperlink" Target="http://perepel.my1.ru/img/perepel2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www.fotodelo.ru/pi/img/up_WpjMBf119175dSLHXf3482_b.jpg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://perepel-k.narod.ru/foto2/egg2_s.gif" TargetMode="External"/><Relationship Id="rId9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1.jpeg"/><Relationship Id="rId2" Type="http://schemas.openxmlformats.org/officeDocument/2006/relationships/hyperlink" Target="http://i77.photobucket.com/albums/j63/cettia/P1080779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go.mail.ru/frame.html?imgurl=http://www.photoforum.ru/f/photo.th/000/429/429032_54.th.jpg&amp;pageurl=http://kemclub.ru/viewbest.php?gol=3453133&amp;dir=best&amp;id=35728330&amp;iid=3&amp;imgwidth=555&amp;imgheight=700&amp;imgsize=193808&amp;images_links=b" TargetMode="External"/><Relationship Id="rId5" Type="http://schemas.openxmlformats.org/officeDocument/2006/relationships/image" Target="NULL"/><Relationship Id="rId4" Type="http://schemas.openxmlformats.org/officeDocument/2006/relationships/hyperlink" Target="http://www.ebio.ru/images/12020203.jpg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4.jpeg"/><Relationship Id="rId2" Type="http://schemas.openxmlformats.org/officeDocument/2006/relationships/hyperlink" Target="http://www.geocaching.su/photos/albums/32212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ig-snake.narod.ru/enc/Reptilia/Serpentes/Viperidae/Viperinae/Echis/Echis_carinatus_carinatus01.jpg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s48.radikal.ru/i120/0903/ae/ee764e7fcdd9.jpg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hyperlink" Target="http://www.ebio.ru/images/12020203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bufodo.apus.ru/images/species/sp_hammondii.jp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e.foto.radikal.ru/0608/4bc16b70a324.jpg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hyperlink" Target="http://www.gbmt.ru/images/photos/kolushka.gi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NULL"/><Relationship Id="rId7" Type="http://schemas.openxmlformats.org/officeDocument/2006/relationships/image" Target="../media/image25.jpeg"/><Relationship Id="rId2" Type="http://schemas.openxmlformats.org/officeDocument/2006/relationships/hyperlink" Target="http://forest.geoman.ru/forest/item/f00/s00/e0000947/pic/001_347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photo.a42.ru/photos/69247/medium/1287.jpg" TargetMode="External"/><Relationship Id="rId5" Type="http://schemas.openxmlformats.org/officeDocument/2006/relationships/image" Target="../media/image24.jpeg"/><Relationship Id="rId4" Type="http://schemas.openxmlformats.org/officeDocument/2006/relationships/hyperlink" Target="http://img-fotki.yandex.ru/get/2713/motor-123.1/0_1a07_4eb63558_XL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28.jpeg"/><Relationship Id="rId2" Type="http://schemas.openxmlformats.org/officeDocument/2006/relationships/hyperlink" Target="http://www.newstour.ru/uploads/posts/1204564468_19.jpg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bela.su/img/yozh1.jpg" TargetMode="External"/><Relationship Id="rId5" Type="http://schemas.openxmlformats.org/officeDocument/2006/relationships/image" Target="NULL"/><Relationship Id="rId4" Type="http://schemas.openxmlformats.org/officeDocument/2006/relationships/hyperlink" Target="http://insane.su/times/images/fox/29.jpg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28750" y="4572008"/>
            <a:ext cx="6200775" cy="1857375"/>
          </a:xfrm>
        </p:spPr>
        <p:txBody>
          <a:bodyPr rtlCol="0">
            <a:noAutofit/>
          </a:bodyPr>
          <a:lstStyle/>
          <a:p>
            <a:pPr algn="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П. </a:t>
            </a:r>
            <a:r>
              <a:rPr lang="ru-RU" sz="2800" b="1" dirty="0" err="1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Грассэ</a:t>
            </a:r>
            <a:endParaRPr lang="ru-RU" sz="2800" b="1" dirty="0" smtClean="0">
              <a:solidFill>
                <a:srgbClr val="0066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98231" y="2967335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ru-RU" sz="5400" b="1" cap="none" spc="0" dirty="0">
              <a:ln/>
              <a:solidFill>
                <a:srgbClr val="137732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57290" y="1500174"/>
            <a:ext cx="65008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«Жить – значит реагировать, а отнюдь не быть жертвой».</a:t>
            </a:r>
            <a:br>
              <a:rPr lang="ru-RU" sz="48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Как образуются приспособления?</a:t>
            </a: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 descr="Картинка 7 из 50740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142984"/>
            <a:ext cx="3670893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71472" y="385762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6600"/>
                </a:solidFill>
              </a:rPr>
              <a:t>Попытайтесь объяснить образование длинной шеи  у жирафа с точки зрения К. Линнея, Ж.Б.Ламарка, Ч.Дарвина. </a:t>
            </a:r>
            <a:endParaRPr lang="ru-RU" b="1" dirty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Механизм возникновения адаптаций:</a:t>
            </a:r>
            <a:b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1. Изменение условий среды.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2. Наследственная изменчивость.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3. Естественный отбор.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4. Приспособленность организмов.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24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Перепутанные логические цепочки</a:t>
            </a:r>
            <a:r>
              <a:rPr lang="ru-RU" sz="2400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AutoNum type="arabicPeriod"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Адаптация- 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соответствие  только физиологических функций организма условиям их обитания.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Адаптация-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совокупность тех особенностей  поведения, которые обеспечивают для данного вида возможность специфического образа жизни в определённых условиях внешней среды.</a:t>
            </a:r>
          </a:p>
          <a:p>
            <a:pPr>
              <a:buFontTx/>
              <a:buAutoNum type="arabicPeriod"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Адаптация </a:t>
            </a:r>
            <a:r>
              <a:rPr lang="ru-RU" sz="2400" b="1" i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это совокупность тех особенностей строения, физиологии и поведения, которые обеспечивают для данного вида возможность специфического образа жизни в определенных условиях внешней среды.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эволюции: многообразие видов, приспособленность организмов к среде обитания.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1785926"/>
            <a:ext cx="8229600" cy="1143000"/>
          </a:xfrm>
        </p:spPr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endParaRPr lang="ru-RU" sz="4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79712" y="2708920"/>
            <a:ext cx="619268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1. Сформировать понятие приспособленности организмов к среде обитания.</a:t>
            </a:r>
          </a:p>
          <a:p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2. Раскрыть относительный характер приспособлений.</a:t>
            </a:r>
            <a:endParaRPr lang="ru-RU" sz="28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адаптаций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24" y="1571612"/>
          <a:ext cx="7215237" cy="364333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05079"/>
                <a:gridCol w="2405079"/>
                <a:gridCol w="2405079"/>
              </a:tblGrid>
              <a:tr h="8599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ФОРМА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ПРИМЕРЫ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ОПИСАНИЕ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</a:tr>
              <a:tr h="278343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Классификация адаптаций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ru-RU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57224" y="1571612"/>
          <a:ext cx="7215237" cy="479182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643206"/>
                <a:gridCol w="2286016"/>
                <a:gridCol w="2286015"/>
              </a:tblGrid>
              <a:tr h="85990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ФОРМА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ПРИМЕРЫ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rgbClr val="137732"/>
                          </a:solidFill>
                        </a:rPr>
                        <a:t>ОПИСАНИЕ АДАПТАЦИЙ</a:t>
                      </a:r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</a:tr>
              <a:tr h="278343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тела</a:t>
                      </a:r>
                    </a:p>
                    <a:p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Покровительственная окраска </a:t>
                      </a:r>
                    </a:p>
                    <a:p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Маскировка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Предупреждающая окраска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Мимикрия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Поведенческие адаптации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Физиологические адаптации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Биохимические адаптации</a:t>
                      </a:r>
                    </a:p>
                    <a:p>
                      <a:endParaRPr lang="ru-RU" dirty="0">
                        <a:solidFill>
                          <a:srgbClr val="13773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Форма тела</a:t>
            </a: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000496" y="1928802"/>
            <a:ext cx="4214842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Обтекаемая форма тела позволяет дельфину развивать в воде </a:t>
            </a:r>
            <a:r>
              <a:rPr lang="en-US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=40 км/ч.</a:t>
            </a:r>
          </a:p>
          <a:p>
            <a:pPr>
              <a:buNone/>
            </a:pPr>
            <a:endParaRPr lang="ru-RU" sz="2000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Сокол – сапсан в погоне за добычей развивает </a:t>
            </a:r>
            <a:r>
              <a:rPr lang="en-US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= 290 км/ч</a:t>
            </a:r>
          </a:p>
          <a:p>
            <a:endParaRPr lang="ru-RU" sz="2000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Скорость пингвина в толще воды 35 км/ч</a:t>
            </a:r>
          </a:p>
          <a:p>
            <a:endParaRPr lang="ru-RU" dirty="0"/>
          </a:p>
        </p:txBody>
      </p:sp>
      <p:pic>
        <p:nvPicPr>
          <p:cNvPr id="10" name="Picture 8" descr="Картинка 56 из 107046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500042"/>
            <a:ext cx="1904992" cy="2381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0" descr="Картинка 3 из 43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85852" y="2357430"/>
            <a:ext cx="1630483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4" descr="Картинка 412 из 42422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4286256"/>
            <a:ext cx="1433493" cy="2010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Покровительственная </a:t>
            </a:r>
            <a:b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окраска 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У открыто гнездящихся птиц самка, сидящая на гнезде почти неотличима от окружающего фона. Соответствует фону и пигментированная скорлупа яиц. </a:t>
            </a:r>
          </a:p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Интересно, что у птиц, гнездящихся в дупле, на деревьях, самки нередко имеют яркую окраску, а скорлупа светлая.</a:t>
            </a:r>
          </a:p>
          <a:p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9" descr="Картинка 3 из 3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42984"/>
            <a:ext cx="1991556" cy="2181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Картинка 1 из 3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15140" y="1142984"/>
            <a:ext cx="2000264" cy="2105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214942" y="328612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Перепел и его яйца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5" descr="Картинка 6 из 81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15140" y="3714752"/>
            <a:ext cx="1912685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3" descr="Картинка 11 из 2302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214810" y="3714752"/>
            <a:ext cx="2362200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071802" y="5786454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Горихвостка, яйцо кукушки в гнезде горихвостки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357298"/>
            <a:ext cx="7143800" cy="1714512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Маскировка.</a:t>
            </a:r>
            <a:b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Эффект покровительственной окраски повышается при ее сочетании с соответствующим поведением: в момент опасности многие животные замирают, принимая позу покоя.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Картинка 14 из 14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2500306"/>
            <a:ext cx="2357426" cy="207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472" y="4643446"/>
            <a:ext cx="3143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Удивительное сходство с веточками наблюдается у палочников.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2" descr="Картинка 4 из 17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 r="59006"/>
          <a:stretch>
            <a:fillRect/>
          </a:stretch>
        </p:blipFill>
        <p:spPr bwMode="auto">
          <a:xfrm>
            <a:off x="5072066" y="2500306"/>
            <a:ext cx="2740198" cy="2224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071934" y="4786322"/>
            <a:ext cx="3429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Гусеницы некоторых бабочек напоминают сучки, а тело некоторых бабочек – лист.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2" descr="http://im3-tub.mail.ru/i?id=35728330&amp;tov=3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8024" y="2420888"/>
            <a:ext cx="2054225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Предупреждающая окраска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357686" y="1714488"/>
            <a:ext cx="4038600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Очень яркая  окраска (обычно белая, желтая, красная, черная) характерна для хорошо защищенных ядовитых, жалящих форм. Несколько раз попытавшись отведать клопа-«солдатика», божью коровку, осу птицы в конце концов отказываются от нападения на жертву с яркой окраской. </a:t>
            </a:r>
          </a:p>
          <a:p>
            <a:endParaRPr lang="ru-RU" dirty="0"/>
          </a:p>
        </p:txBody>
      </p:sp>
      <p:pic>
        <p:nvPicPr>
          <p:cNvPr id="8" name="Picture 7" descr="Картинка 13 из 103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357298"/>
            <a:ext cx="1643074" cy="1807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9" descr="Картинка 2 из 17891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2214554"/>
            <a:ext cx="173183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Картинка 6 из 2766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142976" y="4357694"/>
            <a:ext cx="2137865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642918"/>
            <a:ext cx="8229600" cy="1785950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Мимикрия</a:t>
            </a:r>
            <a:b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сходство беззащитного или съедобного вида с хорошо защищённым и обладающим предостерегающей окраской.  Хищники не нападают на таких животных, опасаясь последствий.</a:t>
            </a:r>
            <a:endParaRPr lang="ru-RU" sz="24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Картинка 4 из 17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l="44844" r="2545"/>
          <a:stretch>
            <a:fillRect/>
          </a:stretch>
        </p:blipFill>
        <p:spPr bwMode="auto">
          <a:xfrm>
            <a:off x="773567" y="2786059"/>
            <a:ext cx="3186247" cy="2015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МУХА КОПИРУЕТ ОБЛИК И ПОВЕДЕНИЕ ПЧЕЛЫ. Такой тип мимикрии получил название бейтсовской.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86350" y="2782094"/>
            <a:ext cx="31623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42910" y="4714884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Бабочка вице-король повторяет форму и окраску крыльев ядовитой бабочки-монарха.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57752" y="4857760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Муха копирует облик и поведение пчелы.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Мимикрия</a:t>
            </a:r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мимикр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1357298"/>
            <a:ext cx="3175419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мимикр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1357298"/>
            <a:ext cx="3849080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00034" y="3929066"/>
            <a:ext cx="7715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Молочная змея успешно имитирует окраску кораллового аспида</a:t>
            </a:r>
            <a:endParaRPr lang="ru-RU" sz="2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4714884"/>
            <a:ext cx="65722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Как правило, численность копируемых особей во много раз выше, чем копирующих. 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5" descr="8700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1196752"/>
            <a:ext cx="3889375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0"/>
            <a:ext cx="8229600" cy="1511288"/>
          </a:xfrm>
        </p:spPr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Поведенческие адаптации</a:t>
            </a:r>
            <a:b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изменения поведения в тех или иных условиях.</a:t>
            </a:r>
            <a:endParaRPr lang="ru-RU" sz="24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14" descr="Картинка 1 из 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428736"/>
            <a:ext cx="3289300" cy="254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Опоссумы (16 фото)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72132" y="3143248"/>
            <a:ext cx="2890838" cy="312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57158" y="4071942"/>
            <a:ext cx="4500594" cy="13696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Лягушка </a:t>
            </a:r>
            <a:r>
              <a:rPr lang="ru-RU" sz="2000" b="1" dirty="0" err="1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лопатоног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Земноводное пустыни, живущее большую часть жизни в норах, выходит ночью на охоту, когда спадёт жара.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14810" y="1643050"/>
            <a:ext cx="371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Характерная черта поведения опоссума - способность притворяться мертвым  при опасности, в этой "игре" опоссум просто неподражаем.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Поведенческие адаптации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Картинка 29 из 1144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1571612"/>
            <a:ext cx="31432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9" descr="Картинка 18 из 37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lum contrast="12000"/>
          </a:blip>
          <a:srcRect/>
          <a:stretch>
            <a:fillRect/>
          </a:stretch>
        </p:blipFill>
        <p:spPr bwMode="auto">
          <a:xfrm>
            <a:off x="642910" y="1643050"/>
            <a:ext cx="354582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71472" y="4357694"/>
            <a:ext cx="36433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Самец колюшки строит гнездо с 2 выходами – забота о безопасности потомства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86314" y="4429132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Речной бобр запасает до 20 куб.м. корма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Биохимические адаптации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f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3121152" cy="234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87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1556792"/>
            <a:ext cx="40386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043608" y="4725144"/>
            <a:ext cx="68407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Образование организмами ве5ществ, защищающих от врагов или нападение на другие организмы. Это яды пауков, змей, скорпионов, антибиотики грибов и т.д.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Физиологические адаптации.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IZN GIVOTNIH BBC-14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340768"/>
            <a:ext cx="4038600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Вечерница мала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601119"/>
            <a:ext cx="4038600" cy="252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115616" y="4797152"/>
            <a:ext cx="3168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 горбах верблюда накапливается жир.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2060848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Летучая мышь ориентируется при помощи </a:t>
            </a:r>
            <a:r>
              <a:rPr lang="ru-RU" sz="2000" b="1" dirty="0" err="1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эхолокации</a:t>
            </a:r>
            <a:r>
              <a:rPr lang="ru-RU" sz="2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Абсолютны ли приспособления?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6" descr="Картинка 10 из 762">
            <a:hlinkClick r:id="rId2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1556792"/>
            <a:ext cx="2928958" cy="230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 descr="Картинка 12 из 685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3438" y="1571612"/>
            <a:ext cx="3124194" cy="2346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Картинка 28 из 12488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>
            <a:lum contrast="12000"/>
          </a:blip>
          <a:srcRect/>
          <a:stretch>
            <a:fillRect/>
          </a:stretch>
        </p:blipFill>
        <p:spPr bwMode="auto">
          <a:xfrm>
            <a:off x="2071670" y="4214818"/>
            <a:ext cx="414553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12304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1560" y="1556792"/>
            <a:ext cx="3096344" cy="2165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sz="40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Относительный характер приспособленности</a:t>
            </a:r>
            <a:r>
              <a:rPr lang="ru-RU" sz="4000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40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7" descr="Картинка 15 из 196">
            <a:hlinkClick r:id="rId2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12000"/>
          </a:blip>
          <a:srcRect/>
          <a:stretch>
            <a:fillRect/>
          </a:stretch>
        </p:blipFill>
        <p:spPr bwMode="auto">
          <a:xfrm>
            <a:off x="5715008" y="1142984"/>
            <a:ext cx="2438400" cy="321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Картинка 92 из 549">
            <a:hlinkClick r:id="rId4"/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1571612"/>
            <a:ext cx="4038600" cy="2357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 descr="Картинка 89 из 549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5576" y="1628800"/>
            <a:ext cx="2961500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357818" y="4286256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Ядовитых змей, опасных для многих животных, поедают мангусты. 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7224" y="4572008"/>
            <a:ext cx="42148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Ёж защищается от лисы иголками и сворачивается в клубок, но если рядом ручей, лиса скатывает его в воду, где </a:t>
            </a:r>
            <a:r>
              <a:rPr lang="ru-RU" b="1" dirty="0" err="1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мыщцы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ежа разжимаются и он становится лёгкой добычей.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571472" y="2571744"/>
            <a:ext cx="7772400" cy="147002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Приспособленность к среде обитания носит относительный характер, полезна только в тех условиях, в которых она исторически сформировалась.</a:t>
            </a:r>
            <a:br>
              <a:rPr lang="ru-RU" sz="40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1357290" y="4643446"/>
            <a:ext cx="6400800" cy="1752600"/>
          </a:xfrm>
        </p:spPr>
        <p:txBody>
          <a:bodyPr/>
          <a:lstStyle/>
          <a:p>
            <a:endParaRPr lang="ru-RU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357298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1. Приспособленность организма к среде обитания формируется в результате:</a:t>
            </a:r>
            <a:endParaRPr lang="ru-RU" sz="36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2857496"/>
            <a:ext cx="7972452" cy="3554419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стремления особей к самосовершенствованию 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б) преимущественного сохранения особей с полезными наследственными изменениями;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в) упражнений;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г) создана по воле Высшего разума.</a:t>
            </a:r>
          </a:p>
          <a:p>
            <a:pPr>
              <a:buNone/>
            </a:pPr>
            <a:endParaRPr lang="ru-RU" sz="2800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800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857232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2.</a:t>
            </a:r>
            <a:r>
              <a:rPr lang="ru-RU" sz="3600" dirty="0" smtClean="0"/>
              <a:t> </a:t>
            </a:r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Пример покровительственной    окраски: </a:t>
            </a:r>
            <a:endParaRPr lang="ru-RU" sz="36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2071678"/>
            <a:ext cx="701518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окраска божьей коровки защищает ее от птиц; 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б) окраска зебры; 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в) окраска совки; 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г) окраска рябчика, сидящего на гнезде.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3. Новые приспособления к условиям среды формируется в результате:</a:t>
            </a:r>
            <a:b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стремления организмов к прогрессу;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б) благоприятных условий окружающей среды;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в)  естественного отбора;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г) нормы реакции организмов.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00108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4. Гусеница по форме напоминает сучок дерева – это пример:</a:t>
            </a:r>
            <a:endParaRPr lang="ru-RU" sz="36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264318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а) мимикрии;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б) покровительственной окраски;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в) маскировки;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  г) угрожающей позы.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/>
          <a:lstStyle/>
          <a:p>
            <a:pPr algn="l"/>
            <a:r>
              <a:rPr lang="ru-RU" sz="36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ru-RU" sz="3600" b="1" dirty="0" smtClean="0">
                <a:solidFill>
                  <a:srgbClr val="13773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Приспособленность организмов носит относительный характер, так как:</a:t>
            </a:r>
            <a:endParaRPr lang="ru-RU" sz="3600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3320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а) любая адаптация целесообразна только в определённых условиях;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б) борьба за существование может привести к изменению вида;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в) при резких изменениях условий группа вымирает;</a:t>
            </a:r>
          </a:p>
          <a:p>
            <a:pPr>
              <a:buNone/>
            </a:pP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 г) работает во всех условиях.</a:t>
            </a:r>
          </a:p>
          <a:p>
            <a:pPr>
              <a:buNone/>
            </a:pPr>
            <a:endParaRPr lang="ru-RU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8346" y="168571"/>
            <a:ext cx="357190" cy="4571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14356"/>
            <a:ext cx="8229600" cy="4525963"/>
          </a:xfrm>
        </p:spPr>
        <p:txBody>
          <a:bodyPr/>
          <a:lstStyle/>
          <a:p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Укажите правильную последовательность этапов формирования приспособлений у организмов, расположив буквы в соответствующем порядке.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А. В результате борьбы за существование и естественного отбора преимущественно выживают и оставляют потомство особи с изменениями, соответствующими среде обитания.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Б. Появление мутаций.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В. Сохранение из поколения в поколение особей с полезными в определенных условиях среды изменениями, что приводит к формированию приспособленности организмов.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Г. Борьба за существование с неблагоприятными условиями среды.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r>
              <a:rPr lang="ru-RU" sz="20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Д. Приспособления (адаптации) - результат отбора наследственных изменений, повышающих жизнеспособность организмов к конкретным условиям среды.</a:t>
            </a:r>
            <a:r>
              <a:rPr lang="ru-RU" sz="2000" b="1" dirty="0" smtClean="0">
                <a:solidFill>
                  <a:srgbClr val="006600"/>
                </a:solidFill>
              </a:rPr>
              <a:t/>
            </a:r>
            <a:br>
              <a:rPr lang="ru-RU" sz="2000" b="1" dirty="0" smtClean="0">
                <a:solidFill>
                  <a:srgbClr val="006600"/>
                </a:solidFill>
              </a:rPr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0" hangingPunct="0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На основании знаний о движущих силах эволюции объяснить механизм возникновения приспособлений, вставив недостающие слова в текст ответа:</a:t>
            </a:r>
            <a:endParaRPr lang="ru-RU" sz="2400" b="1" dirty="0" smtClean="0">
              <a:solidFill>
                <a:srgbClr val="006600"/>
              </a:solidFill>
            </a:endParaRPr>
          </a:p>
          <a:p>
            <a:pPr eaLnBrk="0" hangingPunct="0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1. Среди организмов, не имевших _____________ в результате ____________ появились организмы с _____________. 2. В ходе борьбы за существование выживали ____________. 3.  В результате шел естественный отбор и особи с ________ выживали, </a:t>
            </a:r>
          </a:p>
          <a:p>
            <a:pPr eaLnBrk="0" hangingPunct="0">
              <a:buNone/>
            </a:pPr>
            <a:r>
              <a:rPr lang="ru-RU" sz="2400" b="1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а без изменений погибали.  4. Возникали новые виды, имеющие ________.</a:t>
            </a:r>
            <a:endParaRPr lang="ru-RU" sz="2400" b="1" dirty="0" smtClean="0">
              <a:solidFill>
                <a:srgbClr val="006600"/>
              </a:solidFill>
            </a:endParaRP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ВЫВОДЫ:</a:t>
            </a: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214422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</a:t>
            </a:r>
            <a:r>
              <a:rPr lang="ru-RU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. Приспособленность – результат эволюции (естественного отбора).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2. Выживают наиболее приспособленные.</a:t>
            </a:r>
          </a:p>
          <a:p>
            <a:pPr>
              <a:buNone/>
            </a:pPr>
            <a:r>
              <a:rPr lang="ru-RU" sz="2800" dirty="0" smtClean="0"/>
              <a:t> </a:t>
            </a:r>
            <a:r>
              <a:rPr lang="ru-RU" sz="2800" b="1" dirty="0" smtClean="0">
                <a:solidFill>
                  <a:srgbClr val="137732"/>
                </a:solidFill>
              </a:rPr>
              <a:t>3. </a:t>
            </a: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Благодаря возникновению адаптаций, появились новые виды, т.е. сформировалось многообразие организмов на Земле.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 4. Приспособленность относительна, т. е. адаптации полезны только в тех условиях, в которых они сформировались.</a:t>
            </a:r>
          </a:p>
          <a:p>
            <a:pPr>
              <a:buNone/>
            </a:pPr>
            <a:endParaRPr lang="ru-RU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14414" y="3071810"/>
            <a:ext cx="6643734" cy="1143000"/>
          </a:xfrm>
        </p:spPr>
        <p:txBody>
          <a:bodyPr/>
          <a:lstStyle/>
          <a:p>
            <a:pPr algn="l"/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Домашнее задание: 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Записи в тетрадях, изучить таблицу, привести примеры: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- приспособления у хищников и жертв (примерами);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- приспособления у хозяев и паразитов;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  <a:t>- приспособления у растений к опылению ветром, насекомыми, к распространению семян.</a:t>
            </a:r>
            <a:br>
              <a:rPr lang="ru-RU" sz="2400" b="1" dirty="0" smtClean="0">
                <a:solidFill>
                  <a:srgbClr val="13773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400" b="1" dirty="0">
              <a:solidFill>
                <a:srgbClr val="13773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1</Template>
  <TotalTime>164</TotalTime>
  <Words>916</Words>
  <Application>Microsoft Office PowerPoint</Application>
  <PresentationFormat>Экран (4:3)</PresentationFormat>
  <Paragraphs>110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шаблон 1</vt:lpstr>
      <vt:lpstr>Слайд 1</vt:lpstr>
      <vt:lpstr>Как образуются приспособления?</vt:lpstr>
      <vt:lpstr>Механизм возникновения адаптаций: </vt:lpstr>
      <vt:lpstr>Перепутанные логические цепочки </vt:lpstr>
      <vt:lpstr>Результаты эволюции: многообразие видов, приспособленность организмов к среде обитания.</vt:lpstr>
      <vt:lpstr>Цель:</vt:lpstr>
      <vt:lpstr>Классификация адаптаций </vt:lpstr>
      <vt:lpstr>Классификация адаптаций </vt:lpstr>
      <vt:lpstr>Форма тела</vt:lpstr>
      <vt:lpstr>Покровительственная  окраска </vt:lpstr>
      <vt:lpstr>   Маскировка. Эффект покровительственной окраски повышается при ее сочетании с соответствующим поведением: в момент опасности многие животные замирают, принимая позу покоя.   </vt:lpstr>
      <vt:lpstr>Предупреждающая окраска</vt:lpstr>
      <vt:lpstr>Мимикрия сходство беззащитного или съедобного вида с хорошо защищённым и обладающим предостерегающей окраской.  Хищники не нападают на таких животных, опасаясь последствий.</vt:lpstr>
      <vt:lpstr>Мимикрия</vt:lpstr>
      <vt:lpstr>Поведенческие адаптации изменения поведения в тех или иных условиях.</vt:lpstr>
      <vt:lpstr>Поведенческие адаптации</vt:lpstr>
      <vt:lpstr>Биохимические адаптации</vt:lpstr>
      <vt:lpstr>Физиологические адаптации.</vt:lpstr>
      <vt:lpstr>Абсолютны ли приспособления?</vt:lpstr>
      <vt:lpstr>Относительный характер приспособленности </vt:lpstr>
      <vt:lpstr>Приспособленность к среде обитания носит относительный характер, полезна только в тех условиях, в которых она исторически сформировалась. </vt:lpstr>
      <vt:lpstr>1. Приспособленность организма к среде обитания формируется в результате:</vt:lpstr>
      <vt:lpstr> 2. Пример покровительственной    окраски: </vt:lpstr>
      <vt:lpstr>3. Новые приспособления к условиям среды формируется в результате: </vt:lpstr>
      <vt:lpstr>4. Гусеница по форме напоминает сучок дерева – это пример:</vt:lpstr>
      <vt:lpstr>5. Приспособленность организмов носит относительный характер, так как:</vt:lpstr>
      <vt:lpstr>Слайд 27</vt:lpstr>
      <vt:lpstr>Слайд 28</vt:lpstr>
      <vt:lpstr>ВЫВОДЫ:</vt:lpstr>
      <vt:lpstr>Домашнее задание:  Записи в тетрадях, изучить таблицу, привести примеры: - приспособления у хищников и жертв (примерами); - приспособления у хозяев и паразитов; - приспособления у растений к опылению ветром, насекомыми, к распространению семян. 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LAN_OS</dc:creator>
  <cp:lastModifiedBy>LAN_OS</cp:lastModifiedBy>
  <cp:revision>35</cp:revision>
  <dcterms:created xsi:type="dcterms:W3CDTF">2005-02-02T21:06:46Z</dcterms:created>
  <dcterms:modified xsi:type="dcterms:W3CDTF">2005-02-02T21:37:00Z</dcterms:modified>
</cp:coreProperties>
</file>