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517C3-E133-4CC2-A215-1108D6566A3B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B17DC-05EF-4FB5-8DD1-A9A4478EA5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B17DC-05EF-4FB5-8DD1-A9A4478EA51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9683940-8B36-4EA8-BC06-45264B988943}" type="datetimeFigureOut">
              <a:rPr lang="ru-RU" smtClean="0"/>
              <a:pPr/>
              <a:t>22.01.2012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2104E40-596A-40E7-B0A9-A5DB8D0C39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../../images_sounds/&#1042;&#1088;&#1072;&#1097;&#1072;&#1102;&#1097;&#1072;&#1103;&#1089;&#1103;%20&#1088;&#1072;&#1084;&#1082;&#1072;.RPA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2780928"/>
            <a:ext cx="5580112" cy="3312368"/>
          </a:xfrm>
        </p:spPr>
        <p:txBody>
          <a:bodyPr/>
          <a:lstStyle/>
          <a:p>
            <a:pPr algn="r"/>
            <a:r>
              <a:rPr lang="ru-RU" sz="3200" b="1" dirty="0" smtClean="0">
                <a:solidFill>
                  <a:srgbClr val="FFFF00"/>
                </a:solidFill>
              </a:rPr>
              <a:t>«Счастливая случайность</a:t>
            </a:r>
          </a:p>
          <a:p>
            <a:pPr algn="r"/>
            <a:r>
              <a:rPr lang="ru-RU" sz="3200" b="1" dirty="0" smtClean="0">
                <a:solidFill>
                  <a:srgbClr val="FFFF00"/>
                </a:solidFill>
              </a:rPr>
              <a:t>выпадает лишь на </a:t>
            </a:r>
            <a:endParaRPr lang="ru-RU" sz="3200" b="1" dirty="0" smtClean="0">
              <a:solidFill>
                <a:srgbClr val="FFFF00"/>
              </a:solidFill>
            </a:endParaRPr>
          </a:p>
          <a:p>
            <a:pPr algn="r"/>
            <a:r>
              <a:rPr lang="ru-RU" sz="3200" b="1" dirty="0" smtClean="0">
                <a:solidFill>
                  <a:srgbClr val="FFFF00"/>
                </a:solidFill>
              </a:rPr>
              <a:t>одну </a:t>
            </a:r>
            <a:r>
              <a:rPr lang="ru-RU" sz="3200" b="1" dirty="0" smtClean="0">
                <a:solidFill>
                  <a:srgbClr val="FFFF00"/>
                </a:solidFill>
              </a:rPr>
              <a:t>долю </a:t>
            </a:r>
            <a:r>
              <a:rPr lang="ru-RU" sz="3200" b="1" dirty="0" smtClean="0">
                <a:solidFill>
                  <a:srgbClr val="FFFF00"/>
                </a:solidFill>
              </a:rPr>
              <a:t>подготовленного</a:t>
            </a:r>
          </a:p>
          <a:p>
            <a:pPr algn="r"/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</a:rPr>
              <a:t>ума». </a:t>
            </a:r>
          </a:p>
          <a:p>
            <a:pPr algn="r"/>
            <a:r>
              <a:rPr lang="ru-RU" sz="3200" b="1" dirty="0" smtClean="0">
                <a:solidFill>
                  <a:srgbClr val="FFFF00"/>
                </a:solidFill>
              </a:rPr>
              <a:t>Л.Пастернак</a:t>
            </a:r>
            <a:endParaRPr lang="ru-RU" sz="3200" b="1" dirty="0" smtClean="0">
              <a:solidFill>
                <a:srgbClr val="FFFF00"/>
              </a:solidFill>
            </a:endParaRPr>
          </a:p>
          <a:p>
            <a:pPr algn="r"/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92696"/>
            <a:ext cx="8367464" cy="2736304"/>
          </a:xfrm>
        </p:spPr>
        <p:txBody>
          <a:bodyPr/>
          <a:lstStyle/>
          <a:p>
            <a: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Явление </a:t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электромагнитной</a:t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индукции.</a:t>
            </a:r>
            <a:r>
              <a:rPr lang="ru-RU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A3F8E66"/>
          <p:cNvPicPr>
            <a:picLocks noChangeAspect="1" noChangeArrowheads="1"/>
          </p:cNvPicPr>
          <p:nvPr/>
        </p:nvPicPr>
        <p:blipFill>
          <a:blip r:embed="rId2" cstate="print"/>
          <a:srcRect l="14432" t="2481" r="14598" b="62621"/>
          <a:stretch>
            <a:fillRect/>
          </a:stretch>
        </p:blipFill>
        <p:spPr bwMode="auto">
          <a:xfrm>
            <a:off x="395536" y="3429000"/>
            <a:ext cx="4305300" cy="2911475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5408" y="2204864"/>
            <a:ext cx="5328592" cy="3600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/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/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/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/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/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/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>Открытие</a:t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>электромагнитной</a:t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</a:b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effectLst/>
                <a:latin typeface="Impact"/>
              </a:rPr>
              <a:t>индукции.</a:t>
            </a:r>
            <a: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  <a:t/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</a:br>
            <a: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  <a:t/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</a:br>
            <a: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  <a:t/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</a:br>
            <a: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  <a:t/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latin typeface="Impact"/>
              </a:rPr>
            </a:br>
            <a:r>
              <a:rPr lang="ru-RU" sz="40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  <a:t/>
            </a:r>
            <a:br>
              <a:rPr lang="ru-RU" sz="40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6600"/>
                    </a:gs>
                    <a:gs pos="100000">
                      <a:srgbClr val="FFFF00"/>
                    </a:gs>
                  </a:gsLst>
                  <a:lin ang="1818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</a:rPr>
            </a:b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11" descr="r_55906"/>
          <p:cNvPicPr>
            <a:picLocks noChangeAspect="1" noChangeArrowheads="1"/>
          </p:cNvPicPr>
          <p:nvPr/>
        </p:nvPicPr>
        <p:blipFill>
          <a:blip r:embed="rId3" cstate="print"/>
          <a:srcRect l="8611" r="16042"/>
          <a:stretch>
            <a:fillRect/>
          </a:stretch>
        </p:blipFill>
        <p:spPr bwMode="auto">
          <a:xfrm>
            <a:off x="539552" y="260648"/>
            <a:ext cx="3168352" cy="2736305"/>
          </a:xfrm>
          <a:prstGeom prst="rect">
            <a:avLst/>
          </a:prstGeom>
          <a:noFill/>
          <a:ln w="38100">
            <a:solidFill>
              <a:srgbClr val="A50021"/>
            </a:solidFill>
            <a:miter lim="800000"/>
            <a:headEnd/>
            <a:tailEnd/>
          </a:ln>
        </p:spPr>
      </p:pic>
      <p:pic>
        <p:nvPicPr>
          <p:cNvPr id="2050" name="Picture 2" descr="2BE089ED"/>
          <p:cNvPicPr>
            <a:picLocks noChangeAspect="1" noChangeArrowheads="1"/>
          </p:cNvPicPr>
          <p:nvPr/>
        </p:nvPicPr>
        <p:blipFill>
          <a:blip r:embed="rId4" cstate="print"/>
          <a:srcRect l="62146" t="59911" r="2264" b="-1337"/>
          <a:stretch>
            <a:fillRect/>
          </a:stretch>
        </p:blipFill>
        <p:spPr bwMode="auto">
          <a:xfrm>
            <a:off x="6516216" y="3068960"/>
            <a:ext cx="2160240" cy="345638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67544" y="3573016"/>
            <a:ext cx="52565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«Самым  великим моим открытием было открытие Фарадея»</a:t>
            </a:r>
          </a:p>
          <a:p>
            <a:endParaRPr lang="ru-RU" sz="2800" b="1" dirty="0" smtClean="0">
              <a:solidFill>
                <a:srgbClr val="FFFF00"/>
              </a:solidFill>
            </a:endParaRPr>
          </a:p>
          <a:p>
            <a:pPr algn="r"/>
            <a:r>
              <a:rPr lang="ru-RU" sz="2800" b="1" dirty="0" smtClean="0">
                <a:solidFill>
                  <a:srgbClr val="FFFF00"/>
                </a:solidFill>
              </a:rPr>
              <a:t>Гэмфри Дэви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Майкл Фарадей</a:t>
            </a:r>
            <a:endParaRPr lang="ru-RU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9952" y="1412776"/>
            <a:ext cx="46440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1791 – 1867 г.г., английский физик,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Почетный член Петербургской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Академии Наук (1830),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Основоположник учения об электромагнитном поле; ввел понятия «электрическое» и «магнитное поле»;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высказал идею существования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электромагнитных волн.</a:t>
            </a:r>
            <a:endParaRPr lang="ru-RU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4" descr="Портрет Фараде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39552" y="1196752"/>
            <a:ext cx="2880320" cy="367608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27584" y="5085184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1821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 год: «Превратить магнетизм в электричество».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   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1931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 год – получил электрический ток с помощью магнитного поля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4618856" cy="936104"/>
          </a:xfrm>
        </p:spPr>
        <p:txBody>
          <a:bodyPr>
            <a:normAutofit/>
          </a:bodyPr>
          <a:lstStyle/>
          <a:p>
            <a:pPr algn="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Опыт М. Фарадея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.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  <p:pic>
        <p:nvPicPr>
          <p:cNvPr id="3" name="Picture 8" descr="image0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772816"/>
            <a:ext cx="3024336" cy="4176464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860032" y="1196752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FF00"/>
                </a:solidFill>
                <a:latin typeface="Bradley Hand ITC" pitchFamily="66" charset="0"/>
              </a:rPr>
              <a:t>29 августа 1831 года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1779687"/>
            <a:ext cx="53640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rgbClr val="FFFF00"/>
                </a:solidFill>
                <a:latin typeface="Bradley Hand ITC" pitchFamily="66" charset="0"/>
              </a:rPr>
              <a:t>«На широкую деревянную катушку была намотана медная проволока длиной в 203 фута и между витками её намотана проволока такой же длины, изолированная от первой хлопчатобумажной нитью. 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rgbClr val="FFFF00"/>
                </a:solidFill>
                <a:latin typeface="Bradley Hand ITC" pitchFamily="66" charset="0"/>
              </a:rPr>
              <a:t>       Одна из этих спиралей была соединена с гальванометром, другая – с сильной батареей… При замыкании цепи наблюдалось внезапное, но чрезвычайно слабое действие на гальванометре, и то же самое действие замечалось при прекращении тока. При непрерывном же прохождении тока через одну из спиралей не удалось обнаружить отклонения стрелки гальванометра…»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772816"/>
            <a:ext cx="457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Электрический ток возникал тогда,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когда проводник оказывался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в области  действия 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переменного магнитного поля.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  <p:pic>
        <p:nvPicPr>
          <p:cNvPr id="3" name="Picture 11" descr="clip_image002"/>
          <p:cNvPicPr>
            <a:picLocks noChangeAspect="1" noChangeArrowheads="1"/>
          </p:cNvPicPr>
          <p:nvPr/>
        </p:nvPicPr>
        <p:blipFill>
          <a:blip r:embed="rId2" cstate="print"/>
          <a:srcRect b="4126"/>
          <a:stretch>
            <a:fillRect/>
          </a:stretch>
        </p:blipFill>
        <p:spPr bwMode="auto">
          <a:xfrm>
            <a:off x="5724128" y="188640"/>
            <a:ext cx="2952328" cy="642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9552" y="620688"/>
            <a:ext cx="49786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17 октября 1831 года</a:t>
            </a:r>
            <a:endParaRPr lang="ru-RU" sz="4000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0126r2"/>
          <p:cNvPicPr>
            <a:picLocks noChangeAspect="1" noChangeArrowheads="1"/>
          </p:cNvPicPr>
          <p:nvPr/>
        </p:nvPicPr>
        <p:blipFill>
          <a:blip r:embed="rId2" cstate="print"/>
          <a:srcRect l="8113" r="2907" b="13124"/>
          <a:stretch>
            <a:fillRect/>
          </a:stretch>
        </p:blipFill>
        <p:spPr bwMode="auto">
          <a:xfrm>
            <a:off x="5364088" y="4149080"/>
            <a:ext cx="3355913" cy="2448272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67544" y="332656"/>
            <a:ext cx="835292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Электромагнитная индукция 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 физическое явление, заключающееся в возникновении вихревого электрического поля, вызывающего электрический ток в замкнутом контуре при изменении потока магнитной индукции через поверхность, ограниченную этим контуром.  Возникающий при этом ток называют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индукционным.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Bradley Hand ITC" pitchFamily="66" charset="0"/>
              </a:rPr>
              <a:t>             </a:t>
            </a:r>
            <a:endParaRPr lang="ru-RU" sz="2400" dirty="0"/>
          </a:p>
        </p:txBody>
      </p:sp>
      <p:pic>
        <p:nvPicPr>
          <p:cNvPr id="5" name="Picture 5" descr="m11"/>
          <p:cNvPicPr>
            <a:picLocks noChangeAspect="1" noChangeArrowheads="1"/>
          </p:cNvPicPr>
          <p:nvPr/>
        </p:nvPicPr>
        <p:blipFill>
          <a:blip r:embed="rId3" cstate="print"/>
          <a:srcRect l="8889"/>
          <a:stretch>
            <a:fillRect/>
          </a:stretch>
        </p:blipFill>
        <p:spPr bwMode="auto">
          <a:xfrm>
            <a:off x="539552" y="4077072"/>
            <a:ext cx="2016224" cy="2489792"/>
          </a:xfrm>
          <a:prstGeom prst="rect">
            <a:avLst/>
          </a:prstGeom>
          <a:noFill/>
        </p:spPr>
      </p:pic>
      <p:pic>
        <p:nvPicPr>
          <p:cNvPr id="6" name="Picture 14" descr="2 способа"/>
          <p:cNvPicPr>
            <a:picLocks noChangeAspect="1" noChangeArrowheads="1"/>
          </p:cNvPicPr>
          <p:nvPr/>
        </p:nvPicPr>
        <p:blipFill>
          <a:blip r:embed="rId4" cstate="print"/>
          <a:srcRect b="51515"/>
          <a:stretch>
            <a:fillRect/>
          </a:stretch>
        </p:blipFill>
        <p:spPr>
          <a:xfrm>
            <a:off x="2987824" y="4725144"/>
            <a:ext cx="2117738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76400"/>
          </a:xfrm>
        </p:spPr>
        <p:txBody>
          <a:bodyPr>
            <a:noAutofit/>
          </a:bodyPr>
          <a:lstStyle/>
          <a:p>
            <a:pPr algn="ctr"/>
            <a: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Направление</a:t>
            </a:r>
            <a:b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индукционного тока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628800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Bradley Hand ITC" pitchFamily="66" charset="0"/>
              </a:rPr>
              <a:t>Правило Ленца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4" name="Picture 7" descr="pl_0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916831"/>
            <a:ext cx="2349748" cy="2614289"/>
          </a:xfrm>
          <a:prstGeom prst="rect">
            <a:avLst/>
          </a:prstGeom>
          <a:noFill/>
          <a:ln w="25400">
            <a:solidFill>
              <a:srgbClr val="A5002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652120" y="4797152"/>
            <a:ext cx="30243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FFFF00"/>
                </a:solidFill>
                <a:latin typeface="Arial" charset="0"/>
              </a:rPr>
              <a:t>Э.Х. Ленц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Arial" charset="0"/>
              </a:rPr>
              <a:t>1804 – 1865 г.г.,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Arial" charset="0"/>
              </a:rPr>
              <a:t> академик, ректор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Arial" charset="0"/>
              </a:rPr>
              <a:t>Петербургского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Arial" charset="0"/>
              </a:rPr>
              <a:t>Университета</a:t>
            </a:r>
            <a:endParaRPr lang="ru-RU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2276872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Bradley Hand ITC" pitchFamily="66" charset="0"/>
              </a:rPr>
              <a:t>Индукционный ток всегда имеет такое направление, при котором возникает противодействие причинам, его породившим.</a:t>
            </a:r>
            <a:endParaRPr lang="ru-RU" sz="2400" b="1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pic>
        <p:nvPicPr>
          <p:cNvPr id="9" name="Picture 6" descr="le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5643" y="4005064"/>
            <a:ext cx="3168352" cy="2376264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4752528" cy="1584176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/>
            </a:r>
            <a:br>
              <a:rPr lang="ru-RU" sz="4400" b="1" dirty="0" smtClean="0">
                <a:solidFill>
                  <a:srgbClr val="FFFF00"/>
                </a:solidFill>
              </a:rPr>
            </a:br>
            <a:r>
              <a:rPr lang="ru-RU" sz="4400" b="1" dirty="0" smtClean="0">
                <a:solidFill>
                  <a:srgbClr val="FFFF00"/>
                </a:solidFill>
              </a:rPr>
              <a:t/>
            </a:r>
            <a:br>
              <a:rPr lang="ru-RU" sz="4400" b="1" dirty="0" smtClean="0">
                <a:solidFill>
                  <a:srgbClr val="FFFF00"/>
                </a:solidFill>
              </a:rPr>
            </a:br>
            <a:r>
              <a:rPr lang="ru-RU" sz="4400" b="1" dirty="0" smtClean="0">
                <a:solidFill>
                  <a:srgbClr val="FFFF00"/>
                </a:solidFill>
              </a:rPr>
              <a:t>Магнитный поток</a:t>
            </a:r>
            <a:br>
              <a:rPr lang="ru-RU" sz="4400" b="1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" name="Picture 3" descr="Scan0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2664296" cy="252027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851920" y="1124744"/>
            <a:ext cx="46805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Магнитным потоком 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через поверхность площадью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называют величину, равную произведения модуля вектора магнитной индукции 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на площадь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косинус угла 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между векторами </a:t>
            </a:r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5157192"/>
            <a:ext cx="2088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Ф=В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 cos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5733256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Ф=В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S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59216" cy="13716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Алгоритм определения направления индукционного тока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5301208"/>
            <a:ext cx="4355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∆Ф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характеризуется изменением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числа линий В, пронизывающих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контур.</a:t>
            </a:r>
            <a:endParaRPr lang="ru-RU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Scan0006"/>
          <p:cNvPicPr>
            <a:picLocks noChangeAspect="1" noChangeArrowheads="1"/>
          </p:cNvPicPr>
          <p:nvPr/>
        </p:nvPicPr>
        <p:blipFill>
          <a:blip r:embed="rId2" cstate="print"/>
          <a:srcRect l="7560" t="3548" r="5501"/>
          <a:stretch>
            <a:fillRect/>
          </a:stretch>
        </p:blipFill>
        <p:spPr bwMode="auto">
          <a:xfrm>
            <a:off x="5220072" y="1412776"/>
            <a:ext cx="3312368" cy="391522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1412776"/>
            <a:ext cx="457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Определить направление линий индукции внешнего поля В(выходят из 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входят в 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Определить, увеличивается или уменьшается магнитный поток через контур (если магнит вдвигается в кольцо, то ∆Ф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0, если выдвигается, то ∆Ф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0).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Определить направление линий индукции магнитного поля В′, созданного индукционным током (если ∆Ф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0, то линии В и В′ направлены в противоположные стороны; если ∆Ф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0, то линии В и В′ сонаправлены).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Пользуясь правилом буравчика (правой руки), определить направление индукционного тока.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244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Закон  электромагнитной</a:t>
            </a:r>
            <a:br>
              <a:rPr lang="ru-RU" sz="53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3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индукции.</a:t>
            </a:r>
            <a: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kern="10" dirty="0" smtClean="0">
                <a:ln w="9525"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7" descr="t22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628800"/>
            <a:ext cx="3114210" cy="2197224"/>
          </a:xfrm>
          <a:prstGeom prst="rect">
            <a:avLst/>
          </a:prstGeom>
          <a:noFill/>
        </p:spPr>
      </p:pic>
      <p:pic>
        <p:nvPicPr>
          <p:cNvPr id="7" name="Picture 20" descr="t22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05064"/>
            <a:ext cx="3105719" cy="230405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1700808"/>
            <a:ext cx="568863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 всяком изменении магнитного потока через проводящий контур в этом контуре возникает электрический ток.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3068960"/>
            <a:ext cx="56886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ЭДС индукции в замкнутом контуре равна скорости изменения магнитного потока через площадь, ограниченную этим контуром.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4869160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Ток в контуре имеет положительное направление при убывании внешнего магнитного потока.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5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ЭДС электромагнитной индукции в замкнутом контуре численно равна и противоположна по знаку скорости изменения магнитного потока через поверхность, ограниченную этим контуром.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7" descr="electrostatCurves8"/>
          <p:cNvPicPr>
            <a:picLocks noChangeAspect="1" noChangeArrowheads="1"/>
          </p:cNvPicPr>
          <p:nvPr/>
        </p:nvPicPr>
        <p:blipFill>
          <a:blip r:embed="rId2" cstate="print"/>
          <a:srcRect l="5292" t="47581" r="36284" b="31902"/>
          <a:stretch>
            <a:fillRect/>
          </a:stretch>
        </p:blipFill>
        <p:spPr bwMode="auto">
          <a:xfrm>
            <a:off x="2267744" y="4293096"/>
            <a:ext cx="4232275" cy="207803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260648"/>
            <a:ext cx="4032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ПРИМЕНЕНИЕ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5" y="1268760"/>
            <a:ext cx="3816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Производство электрической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энергии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  <a:hlinkClick r:id="rId2" action="ppaction://hlinkfile"/>
            </a:endParaRPr>
          </a:p>
        </p:txBody>
      </p:sp>
      <p:pic>
        <p:nvPicPr>
          <p:cNvPr id="4" name="Picture 15" descr="Генератор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64088" y="1124744"/>
            <a:ext cx="3192178" cy="16561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3068960"/>
            <a:ext cx="3923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Преобразование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тока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9" descr="Рисунок 5"/>
          <p:cNvPicPr>
            <a:picLocks noChangeAspect="1" noChangeArrowheads="1"/>
          </p:cNvPicPr>
          <p:nvPr/>
        </p:nvPicPr>
        <p:blipFill>
          <a:blip r:embed="rId4" cstate="print"/>
          <a:srcRect t="4713" b="17527"/>
          <a:stretch>
            <a:fillRect/>
          </a:stretch>
        </p:blipFill>
        <p:spPr bwMode="auto">
          <a:xfrm>
            <a:off x="4139952" y="2852936"/>
            <a:ext cx="3005136" cy="174665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115616" y="5013176"/>
            <a:ext cx="2448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Радиотехника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2" descr="2-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729152"/>
            <a:ext cx="3511347" cy="185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175</TotalTime>
  <Words>505</Words>
  <Application>Microsoft Office PowerPoint</Application>
  <PresentationFormat>Экран (4:3)</PresentationFormat>
  <Paragraphs>62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 Явление  электромагнитной  индукции. </vt:lpstr>
      <vt:lpstr>      Открытие электромагнитной индукции.     </vt:lpstr>
      <vt:lpstr>Майкл Фарадей</vt:lpstr>
      <vt:lpstr>Опыт М. Фарадея.</vt:lpstr>
      <vt:lpstr>Слайд 5</vt:lpstr>
      <vt:lpstr>Слайд 6</vt:lpstr>
      <vt:lpstr>Направление индукционного тока</vt:lpstr>
      <vt:lpstr>  Магнитный поток </vt:lpstr>
      <vt:lpstr>Алгоритм определения направления индукционного тока</vt:lpstr>
      <vt:lpstr>Закон  электромагнитной индукции. </vt:lpstr>
      <vt:lpstr>ЭДС электромагнитной индукции в замкнутом контуре численно равна и противоположна по знаку скорости изменения магнитного потока через поверхность, ограниченную этим контуром.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Явление  электромагнитной  индукции</dc:title>
  <dc:creator>Хромовы</dc:creator>
  <cp:lastModifiedBy>Хромовы</cp:lastModifiedBy>
  <cp:revision>18</cp:revision>
  <dcterms:created xsi:type="dcterms:W3CDTF">2012-01-15T14:28:11Z</dcterms:created>
  <dcterms:modified xsi:type="dcterms:W3CDTF">2012-01-22T12:48:34Z</dcterms:modified>
</cp:coreProperties>
</file>