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87" r:id="rId3"/>
    <p:sldId id="288" r:id="rId4"/>
    <p:sldId id="290" r:id="rId5"/>
    <p:sldId id="265" r:id="rId6"/>
    <p:sldId id="291" r:id="rId7"/>
    <p:sldId id="294" r:id="rId8"/>
    <p:sldId id="295" r:id="rId9"/>
    <p:sldId id="292" r:id="rId10"/>
    <p:sldId id="285" r:id="rId11"/>
    <p:sldId id="297" r:id="rId12"/>
    <p:sldId id="29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6" autoAdjust="0"/>
  </p:normalViewPr>
  <p:slideViewPr>
    <p:cSldViewPr>
      <p:cViewPr varScale="1">
        <p:scale>
          <a:sx n="84" d="100"/>
          <a:sy n="84" d="100"/>
        </p:scale>
        <p:origin x="60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045516"/>
      </p:ext>
    </p:extLst>
  </p:cSld>
  <p:clrMapOvr>
    <a:masterClrMapping/>
  </p:clrMapOvr>
  <p:transition>
    <p:newsflash/>
    <p:sndAc>
      <p:stSnd>
        <p:snd r:embed="rId1" name="voltag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791082"/>
      </p:ext>
    </p:extLst>
  </p:cSld>
  <p:clrMapOvr>
    <a:masterClrMapping/>
  </p:clrMapOvr>
  <p:transition>
    <p:newsflash/>
    <p:sndAc>
      <p:stSnd>
        <p:snd r:embed="rId1" name="voltag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7463"/>
      </p:ext>
    </p:extLst>
  </p:cSld>
  <p:clrMapOvr>
    <a:masterClrMapping/>
  </p:clrMapOvr>
  <p:transition>
    <p:newsflash/>
    <p:sndAc>
      <p:stSnd>
        <p:snd r:embed="rId1" name="voltag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531506"/>
      </p:ext>
    </p:extLst>
  </p:cSld>
  <p:clrMapOvr>
    <a:masterClrMapping/>
  </p:clrMapOvr>
  <p:transition>
    <p:newsflash/>
    <p:sndAc>
      <p:stSnd>
        <p:snd r:embed="rId1" name="voltag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936337"/>
      </p:ext>
    </p:extLst>
  </p:cSld>
  <p:clrMapOvr>
    <a:masterClrMapping/>
  </p:clrMapOvr>
  <p:transition>
    <p:newsflash/>
    <p:sndAc>
      <p:stSnd>
        <p:snd r:embed="rId1" name="voltag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411707"/>
      </p:ext>
    </p:extLst>
  </p:cSld>
  <p:clrMapOvr>
    <a:masterClrMapping/>
  </p:clrMapOvr>
  <p:transition>
    <p:newsflash/>
    <p:sndAc>
      <p:stSnd>
        <p:snd r:embed="rId1" name="voltag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441423"/>
      </p:ext>
    </p:extLst>
  </p:cSld>
  <p:clrMapOvr>
    <a:masterClrMapping/>
  </p:clrMapOvr>
  <p:transition>
    <p:newsflash/>
    <p:sndAc>
      <p:stSnd>
        <p:snd r:embed="rId1" name="voltag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53251"/>
      </p:ext>
    </p:extLst>
  </p:cSld>
  <p:clrMapOvr>
    <a:masterClrMapping/>
  </p:clrMapOvr>
  <p:transition>
    <p:newsflash/>
    <p:sndAc>
      <p:stSnd>
        <p:snd r:embed="rId1" name="voltag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840201"/>
      </p:ext>
    </p:extLst>
  </p:cSld>
  <p:clrMapOvr>
    <a:masterClrMapping/>
  </p:clrMapOvr>
  <p:transition>
    <p:newsflash/>
    <p:sndAc>
      <p:stSnd>
        <p:snd r:embed="rId1" name="voltag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945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81879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4895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04782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018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278914"/>
      </p:ext>
    </p:extLst>
  </p:cSld>
  <p:clrMapOvr>
    <a:masterClrMapping/>
  </p:clrMapOvr>
  <p:transition>
    <p:newsflash/>
    <p:sndAc>
      <p:stSnd>
        <p:snd r:embed="rId1" name="voltag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746875"/>
      </p:ext>
    </p:extLst>
  </p:cSld>
  <p:clrMapOvr>
    <a:masterClrMapping/>
  </p:clrMapOvr>
  <p:transition>
    <p:newsflash/>
    <p:sndAc>
      <p:stSnd>
        <p:snd r:embed="rId1" name="voltage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pattFill prst="dotDmn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439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ransition>
    <p:newsflash/>
    <p:sndAc>
      <p:stSnd>
        <p:snd r:embed="rId18" name="voltage.wav"/>
      </p:stSnd>
    </p:sndAc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7544" y="335846"/>
            <a:ext cx="8568952" cy="8340745"/>
          </a:xfrm>
          <a:prstGeom prst="rect">
            <a:avLst/>
          </a:prstGeom>
          <a:blipFill>
            <a:blip r:embed="rId3">
              <a:alphaModFix amt="84000"/>
            </a:blip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ru-RU" sz="2800" b="1" i="1" dirty="0" smtClean="0">
                <a:solidFill>
                  <a:srgbClr val="002060"/>
                </a:solidFill>
                <a:latin typeface="Book Antiqua" pitchFamily="18" charset="0"/>
              </a:rPr>
              <a:t>Дворец творчества детей и молодежи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2800" b="1" i="1" dirty="0" smtClean="0">
                <a:solidFill>
                  <a:srgbClr val="002060"/>
                </a:solidFill>
                <a:latin typeface="Book Antiqua" pitchFamily="18" charset="0"/>
              </a:rPr>
              <a:t> </a:t>
            </a:r>
            <a:r>
              <a:rPr lang="ru-RU" sz="2800" b="1" i="1" err="1" smtClean="0">
                <a:solidFill>
                  <a:srgbClr val="002060"/>
                </a:solidFill>
                <a:latin typeface="Book Antiqua" pitchFamily="18" charset="0"/>
              </a:rPr>
              <a:t>г</a:t>
            </a:r>
            <a:r>
              <a:rPr lang="ru-RU" sz="2800" b="1" i="1" smtClean="0">
                <a:solidFill>
                  <a:srgbClr val="002060"/>
                </a:solidFill>
                <a:latin typeface="Book Antiqua" pitchFamily="18" charset="0"/>
              </a:rPr>
              <a:t>.  Ростов-на-Дону</a:t>
            </a:r>
            <a:endParaRPr lang="ru-RU" sz="2800" b="1" i="1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ru-RU" sz="5400" b="1" i="1" dirty="0" smtClean="0">
                <a:solidFill>
                  <a:srgbClr val="FF0000"/>
                </a:solidFill>
                <a:latin typeface="Book Antiqua" pitchFamily="18" charset="0"/>
              </a:rPr>
              <a:t>«Русские красавицы всем нам очень нравятся»</a:t>
            </a:r>
          </a:p>
          <a:p>
            <a:pPr algn="ctr">
              <a:buFont typeface="Wingdings" pitchFamily="2" charset="2"/>
              <a:buNone/>
              <a:defRPr/>
            </a:pP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itchFamily="2" charset="2"/>
              <a:buNone/>
              <a:defRPr/>
            </a:pPr>
            <a:endParaRPr lang="ru-RU" sz="3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itchFamily="2" charset="2"/>
              <a:buNone/>
              <a:defRPr/>
            </a:pPr>
            <a:endParaRPr lang="ru-RU" sz="36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itchFamily="2" charset="2"/>
              <a:buNone/>
              <a:defRPr/>
            </a:pPr>
            <a:endParaRPr lang="ru-RU" sz="3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itchFamily="2" charset="2"/>
              <a:buNone/>
              <a:defRPr/>
            </a:pP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Занятие в ТО «Куклы от А до Я»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дополнительного образования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Хорошоженова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Галина Григорьевна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Font typeface="Wingdings" pitchFamily="2" charset="2"/>
              <a:buNone/>
              <a:defRPr/>
            </a:pPr>
            <a:endParaRPr lang="ru-RU" sz="2400" b="1" i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r">
              <a:buFont typeface="Wingdings" pitchFamily="2" charset="2"/>
              <a:buNone/>
              <a:defRPr/>
            </a:pPr>
            <a:endParaRPr lang="ru-RU" b="1" i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r">
              <a:buFont typeface="Wingdings" pitchFamily="2" charset="2"/>
              <a:buNone/>
              <a:defRPr/>
            </a:pPr>
            <a:endParaRPr lang="ru-RU" b="1" i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r">
              <a:buFont typeface="Wingdings" pitchFamily="2" charset="2"/>
              <a:buNone/>
              <a:defRPr/>
            </a:pPr>
            <a:endParaRPr lang="ru-RU" b="1" i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r">
              <a:buFont typeface="Wingdings" pitchFamily="2" charset="2"/>
              <a:buNone/>
              <a:defRPr/>
            </a:pPr>
            <a:endParaRPr lang="ru-RU" b="1" i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r">
              <a:buFont typeface="Wingdings" pitchFamily="2" charset="2"/>
              <a:buNone/>
              <a:defRPr/>
            </a:pPr>
            <a:endParaRPr lang="ru-RU" b="1" i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  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247" y="2799410"/>
            <a:ext cx="1836204" cy="24482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153" y="2799410"/>
            <a:ext cx="2465986" cy="24113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  <p:sndAc>
          <p:stSnd>
            <p:snd r:embed="rId2" name="voltage.wav"/>
          </p:stSnd>
        </p:sndAc>
      </p:transition>
    </mc:Choice>
    <mc:Fallback xmlns="">
      <p:transition spd="slow">
        <p:random/>
        <p:sndAc>
          <p:stSnd>
            <p:snd r:embed="rId6" name="voltag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268760"/>
            <a:ext cx="770485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У русской национальной одежды — многовековая история.</a:t>
            </a:r>
          </a:p>
          <a:p>
            <a:pPr lvl="0">
              <a:spcBef>
                <a:spcPct val="0"/>
              </a:spcBef>
              <a:defRPr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	Общий ее характер, сложившийся в быту многих поколений, соответствовал внешнему облику, образу жизни, географическому положению и характеру труда народа.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newsflash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908720"/>
            <a:ext cx="76328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Северорусский сарафанный комплекс составляли: рубаха, сарафан, пояс, душегрея, кокошник, украшения, обувь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 descr="D:\лариса\диск 22.05.2011\рус нац костюм\картинки сканр\CIMG14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628800"/>
            <a:ext cx="5400600" cy="504056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ариса\диск 22.05.2011\рус нац костюм\картинки сканр\xxc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 rot="664619">
            <a:off x="2769200" y="1192001"/>
            <a:ext cx="5684577" cy="502165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67544" y="1124744"/>
            <a:ext cx="28803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В праздничный наряд входили душегрей –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</a:rPr>
              <a:t>епанечки</a:t>
            </a:r>
            <a:endParaRPr lang="ru-RU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 или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</a:rPr>
              <a:t>коротены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 – коротенькие кофточки на лямочках, 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похожие на сарафанчик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newsflash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013576" cy="63668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  <a:t>Рубаха </a:t>
            </a:r>
            <a:r>
              <a:rPr lang="ru-RU" sz="3600" dirty="0" smtClean="0">
                <a:solidFill>
                  <a:schemeClr val="accent4">
                    <a:lumMod val="50000"/>
                  </a:schemeClr>
                </a:solidFill>
              </a:rPr>
              <a:t>- </a:t>
            </a: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  <a:t>основа женского</a:t>
            </a:r>
            <a:b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  <a:t> народного костюма</a:t>
            </a:r>
            <a:r>
              <a:rPr lang="ru-RU" sz="1000" b="1" dirty="0" smtClean="0">
                <a:solidFill>
                  <a:schemeClr val="accent4">
                    <a:lumMod val="50000"/>
                  </a:schemeClr>
                </a:solidFill>
              </a:rPr>
              <a:t>..</a:t>
            </a:r>
            <a:endParaRPr lang="ru-RU" sz="1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827584" y="2275891"/>
            <a:ext cx="4176464" cy="458210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	</a:t>
            </a:r>
            <a:r>
              <a:rPr lang="ru-RU" sz="2000" b="1" dirty="0" smtClean="0"/>
              <a:t>Шилась из белого льняного или конопляного полотна. Украшалась вышивкой, которая оберегала женщину от дурного глаза. </a:t>
            </a:r>
          </a:p>
          <a:p>
            <a:pPr>
              <a:buNone/>
            </a:pPr>
            <a:r>
              <a:rPr lang="ru-RU" sz="2000" b="1" dirty="0" smtClean="0"/>
              <a:t>	Сарафан одевался поверх рубахи, украшался спереди узорной полосой, тесьмой, серебряным кружевом, узорными пуговицами.</a:t>
            </a:r>
            <a:endParaRPr lang="ru-RU" sz="2000" b="1" dirty="0"/>
          </a:p>
        </p:txBody>
      </p:sp>
      <p:pic>
        <p:nvPicPr>
          <p:cNvPr id="6146" name="Picture 2" descr="D:\лариса\диск 22.05.2011\рус нац костюм\картинки сканр\CIMG149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1296" y="1844824"/>
            <a:ext cx="2471104" cy="4824536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ариса\диск 22.05.2011\рус нац костюм\картинки сканр\CIMG1493ч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764704"/>
            <a:ext cx="2808312" cy="587809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39550" y="1340768"/>
            <a:ext cx="259228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Отличительная черта русского национального костюма — большое разнообразие головных уборов</a:t>
            </a:r>
            <a:endParaRPr lang="ru-RU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" name="Picture 2" descr="C:\Users\Лариса\Desktop\народная одежда\1c1fda7a25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80929">
            <a:off x="6328048" y="4089106"/>
            <a:ext cx="2102024" cy="2444229"/>
          </a:xfrm>
          <a:prstGeom prst="rect">
            <a:avLst/>
          </a:prstGeom>
          <a:noFill/>
        </p:spPr>
      </p:pic>
      <p:pic>
        <p:nvPicPr>
          <p:cNvPr id="6" name="Picture 3" descr="C:\Users\Лариса\Desktop\народная одежда\2640d572bf7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450272">
            <a:off x="6403637" y="328368"/>
            <a:ext cx="2325903" cy="2839304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Лариса\Desktop\народная одежда\a37366d2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908720"/>
            <a:ext cx="2959202" cy="4433888"/>
          </a:xfrm>
          <a:prstGeom prst="rect">
            <a:avLst/>
          </a:prstGeom>
          <a:noFill/>
        </p:spPr>
      </p:pic>
      <p:pic>
        <p:nvPicPr>
          <p:cNvPr id="3" name="Picture 4" descr="C:\Users\Лариса\Desktop\народная одежда\7 ayytzruf_previe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2276872"/>
            <a:ext cx="3141726" cy="4433888"/>
          </a:xfrm>
          <a:prstGeom prst="rect">
            <a:avLst/>
          </a:prstGeom>
          <a:noFill/>
        </p:spPr>
      </p:pic>
      <p:pic>
        <p:nvPicPr>
          <p:cNvPr id="4" name="Picture 2" descr="C:\Users\Лариса\Desktop\народная одежда\f284e29fda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2852936"/>
            <a:ext cx="2160240" cy="227701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84168" y="35389"/>
            <a:ext cx="2574032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В русском народном костюме сохранились старинные головные уборы и сам обычай для замужней женщины прятать волосы, а для девушки — оставлять их непокрытыми. Этим обусловлена форма женского головного убора в виде закрытой шапочки и девичьего — в виде обруча или повязки. </a:t>
            </a: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" name="Picture 2" descr="C:\Users\Лариса\Desktop\народная одежда\karely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412776"/>
            <a:ext cx="5472608" cy="5007111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Лариса\Desktop\народная одежда\3_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80790">
            <a:off x="5843269" y="992357"/>
            <a:ext cx="2841266" cy="4227249"/>
          </a:xfrm>
          <a:prstGeom prst="rect">
            <a:avLst/>
          </a:prstGeom>
          <a:noFill/>
        </p:spPr>
      </p:pic>
      <p:pic>
        <p:nvPicPr>
          <p:cNvPr id="5" name="Picture 3" descr="C:\Users\Лариса\Desktop\народная одежда\debdda9cd23396062d9ce09a65840a3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66126">
            <a:off x="555545" y="1399439"/>
            <a:ext cx="5627740" cy="451875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578613" y="5949280"/>
            <a:ext cx="66976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самый нарядный и торжественный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48070" y="332656"/>
            <a:ext cx="49360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Свадебный костюм</a:t>
            </a:r>
          </a:p>
        </p:txBody>
      </p:sp>
    </p:spTree>
  </p:cSld>
  <p:clrMapOvr>
    <a:masterClrMapping/>
  </p:clrMapOvr>
  <p:transition>
    <p:newsflash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0997" y="705000"/>
            <a:ext cx="7879091" cy="938368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/>
              <a:t>Свадебный наряд шили задолго до торжества, т.к. он требовал много времени и труда. Все элементы костюма тщательно украшались оберегами от злых сил и напастей и символами, утверждающими счастье, долголетие, здоровое потомство.</a:t>
            </a:r>
            <a:br>
              <a:rPr lang="ru-RU" sz="2000" b="1" dirty="0" smtClean="0"/>
            </a:br>
            <a:endParaRPr lang="ru-RU" sz="2000" b="1" dirty="0"/>
          </a:p>
        </p:txBody>
      </p:sp>
      <p:pic>
        <p:nvPicPr>
          <p:cNvPr id="4" name="Picture 3" descr="C:\Users\Лариса\Desktop\народная одежда\24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1409" y="2589660"/>
            <a:ext cx="2779905" cy="3808040"/>
          </a:xfrm>
          <a:prstGeom prst="rect">
            <a:avLst/>
          </a:prstGeom>
          <a:noFill/>
        </p:spPr>
      </p:pic>
      <p:pic>
        <p:nvPicPr>
          <p:cNvPr id="5" name="Picture 2" descr="C:\Users\Лариса\Desktop\народная одежда\134895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79699">
            <a:off x="308531" y="2470693"/>
            <a:ext cx="2608794" cy="4045973"/>
          </a:xfrm>
          <a:prstGeom prst="rect">
            <a:avLst/>
          </a:prstGeom>
          <a:noFill/>
        </p:spPr>
      </p:pic>
      <p:pic>
        <p:nvPicPr>
          <p:cNvPr id="6" name="Picture 2" descr="C:\Users\Лариса\Desktop\народная одежда\4f9e87e670f7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492831">
            <a:off x="6082015" y="2397068"/>
            <a:ext cx="2663263" cy="4193224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0"/>
            <a:ext cx="79288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293722"/>
      </p:ext>
    </p:extLst>
  </p:cSld>
  <p:clrMapOvr>
    <a:masterClrMapping/>
  </p:clrMapOvr>
  <p:transition>
    <p:newsflash/>
    <p:sndAc>
      <p:stSnd>
        <p:snd r:embed="rId2" name="voltage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23528" y="888976"/>
            <a:ext cx="8568952" cy="34778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-1270000" algn="l"/>
              </a:tabLst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Список литературы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-12700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1.  Ефимова Л. В.,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Белогорская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Р. М. Русская вышивка и кружево.- М., 1985.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-12700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2.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Хэрольд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Р. Костюмы народов мира.- М.: ЭКСМО- Пресс, 2002.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-12700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3.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Работнова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И. П. Русская народная одежда.- М.: Изд-во «Легкая индустрия», 1964.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-12700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4. Лебедева</a:t>
            </a:r>
            <a:r>
              <a:rPr kumimoji="0" lang="ru-RU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А. Русский народный костюм// Юный художник.- 1983.- №10.</a:t>
            </a:r>
            <a:endParaRPr lang="ru-RU" sz="2000" dirty="0" smtClean="0">
              <a:latin typeface="Arial" pitchFamily="34" charset="0"/>
              <a:ea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-1270000" algn="l"/>
              </a:tabLst>
            </a:pPr>
            <a:r>
              <a:rPr lang="ru-RU" sz="2000" dirty="0" smtClean="0">
                <a:latin typeface="Arial" pitchFamily="34" charset="0"/>
                <a:ea typeface="Times New Roman" pitchFamily="18" charset="0"/>
              </a:rPr>
              <a:t>5. </a:t>
            </a:r>
            <a:r>
              <a:rPr lang="en-US" sz="2000" dirty="0" smtClean="0">
                <a:latin typeface="Arial" pitchFamily="34" charset="0"/>
                <a:ea typeface="Times New Roman" pitchFamily="18" charset="0"/>
              </a:rPr>
              <a:t>http://festival.1september.ru/articles/511618/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-12700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newsflash/>
    <p:sndAc>
      <p:stSnd>
        <p:snd r:embed="rId2" name="voltage.wav"/>
      </p:stSnd>
    </p:sndAc>
  </p:transition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357</TotalTime>
  <Words>255</Words>
  <Application>Microsoft Office PowerPoint</Application>
  <PresentationFormat>Экран (4:3)</PresentationFormat>
  <Paragraphs>38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Book Antiqua</vt:lpstr>
      <vt:lpstr>Century Gothic</vt:lpstr>
      <vt:lpstr>Times New Roman</vt:lpstr>
      <vt:lpstr>Wingdings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Рубаха - основа женского  народного костюма..</vt:lpstr>
      <vt:lpstr>Презентация PowerPoint</vt:lpstr>
      <vt:lpstr>Презентация PowerPoint</vt:lpstr>
      <vt:lpstr>Презентация PowerPoint</vt:lpstr>
      <vt:lpstr>Презентация PowerPoint</vt:lpstr>
      <vt:lpstr>Свадебный наряд шили задолго до торжества, т.к. он требовал много времени и труда. Все элементы костюма тщательно украшались оберегами от злых сил и напастей и символами, утверждающими счастье, долголетие, здоровое потомство.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Галина</cp:lastModifiedBy>
  <cp:revision>63</cp:revision>
  <dcterms:modified xsi:type="dcterms:W3CDTF">2017-02-07T15:27:16Z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856206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