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85" r:id="rId5"/>
    <p:sldId id="275" r:id="rId6"/>
    <p:sldId id="273" r:id="rId7"/>
    <p:sldId id="278" r:id="rId8"/>
    <p:sldId id="274" r:id="rId9"/>
    <p:sldId id="276" r:id="rId10"/>
    <p:sldId id="279" r:id="rId11"/>
    <p:sldId id="277" r:id="rId12"/>
    <p:sldId id="288" r:id="rId13"/>
    <p:sldId id="287" r:id="rId14"/>
    <p:sldId id="289" r:id="rId15"/>
    <p:sldId id="258" r:id="rId16"/>
    <p:sldId id="259" r:id="rId17"/>
    <p:sldId id="260" r:id="rId18"/>
    <p:sldId id="261" r:id="rId19"/>
    <p:sldId id="262" r:id="rId20"/>
    <p:sldId id="291" r:id="rId21"/>
    <p:sldId id="263" r:id="rId22"/>
    <p:sldId id="264" r:id="rId23"/>
    <p:sldId id="265" r:id="rId24"/>
    <p:sldId id="266" r:id="rId25"/>
    <p:sldId id="268" r:id="rId26"/>
    <p:sldId id="267" r:id="rId27"/>
    <p:sldId id="292" r:id="rId28"/>
    <p:sldId id="269" r:id="rId29"/>
    <p:sldId id="284" r:id="rId30"/>
    <p:sldId id="270" r:id="rId31"/>
    <p:sldId id="271" r:id="rId32"/>
    <p:sldId id="286" r:id="rId33"/>
    <p:sldId id="272" r:id="rId34"/>
    <p:sldId id="280" r:id="rId35"/>
    <p:sldId id="282" r:id="rId36"/>
    <p:sldId id="283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6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50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0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00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33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24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14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6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06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2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83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5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E8808-8795-4974-B4AB-BCB1AEBF48DC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B6D34-B799-47FD-9FD9-000285D9B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44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vmirepozitiva.ru/wp-content/uploads/2010/09/Leaf_carving_5.png" TargetMode="External"/><Relationship Id="rId13" Type="http://schemas.openxmlformats.org/officeDocument/2006/relationships/hyperlink" Target="http://img-8.photosight.ru/243/3116923_large.jpg" TargetMode="External"/><Relationship Id="rId18" Type="http://schemas.openxmlformats.org/officeDocument/2006/relationships/hyperlink" Target="http://static.anninhthudo.vn/Uploaded/phamthuha/2012_05_31/52328_1312012_1.jpg" TargetMode="External"/><Relationship Id="rId3" Type="http://schemas.openxmlformats.org/officeDocument/2006/relationships/hyperlink" Target="http://4.bp.blogspot.com/-V8etHU0dhXI/U1iuNIoQ8MI/AAAAAAAAEpM/I6hc_q3jSeQ/s1600/ekologiya_kniga.jpg" TargetMode="External"/><Relationship Id="rId21" Type="http://schemas.openxmlformats.org/officeDocument/2006/relationships/hyperlink" Target="http://greenbelarus.info/files/1433427903_wf1.jpg" TargetMode="External"/><Relationship Id="rId7" Type="http://schemas.openxmlformats.org/officeDocument/2006/relationships/hyperlink" Target="http://mimimishnosti.ru/wp-content/uploads/2014/08/omid-asadi-leaf-cutting-03.jpg" TargetMode="External"/><Relationship Id="rId12" Type="http://schemas.openxmlformats.org/officeDocument/2006/relationships/hyperlink" Target="http://apikabu.ru/img_n/2012-10_5/0zi.jpg" TargetMode="External"/><Relationship Id="rId17" Type="http://schemas.openxmlformats.org/officeDocument/2006/relationships/hyperlink" Target="http://kenh14cdn.com/thumb_w/600/cPLqMkXoPs3Tkua5x0JnElZd2udVtV/Image/2015/04/0h/0A/anh13-357fc.jpg" TargetMode="External"/><Relationship Id="rId2" Type="http://schemas.openxmlformats.org/officeDocument/2006/relationships/hyperlink" Target="http://jahonnamo.tj/images/fevral-2015/ekologi-25.jpg" TargetMode="External"/><Relationship Id="rId16" Type="http://schemas.openxmlformats.org/officeDocument/2006/relationships/hyperlink" Target="http://st.vitalk.vn/img/2015/4_23/7-00654_2kl90dp0ob2e1.jpg" TargetMode="External"/><Relationship Id="rId20" Type="http://schemas.openxmlformats.org/officeDocument/2006/relationships/hyperlink" Target="http://survinat.ru/wp-content/uploads/2012-12-03/kogda-hishhnye-zveri-napadajut-na-ljudej_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laxic.net/wp-content/uploads/2010/07/leaf-carving02.jpg" TargetMode="External"/><Relationship Id="rId11" Type="http://schemas.openxmlformats.org/officeDocument/2006/relationships/hyperlink" Target="https://uploads.alternativenergy.ru/posts/2012-08/1345030234_1338809538_ecologia-fakty-cigry.jpg" TargetMode="External"/><Relationship Id="rId24" Type="http://schemas.openxmlformats.org/officeDocument/2006/relationships/hyperlink" Target="http://animalworld.com.ua/news/Luchshije-fotografii-zhivotnyh-ot-National-Geographic-2-8-12" TargetMode="External"/><Relationship Id="rId5" Type="http://schemas.openxmlformats.org/officeDocument/2006/relationships/hyperlink" Target="http://cs3.livemaster.ru/zhurnalfoto/d/6/3/120827153236.jpg" TargetMode="External"/><Relationship Id="rId15" Type="http://schemas.openxmlformats.org/officeDocument/2006/relationships/hyperlink" Target="http://dantri4.vcmedia.vn/k:709eb7aa65/2015/08/11/av5-5cff5-fde2d/thap-thom-song-chung-voi-dong-song-o-nhiem-nang.jpg" TargetMode="External"/><Relationship Id="rId23" Type="http://schemas.openxmlformats.org/officeDocument/2006/relationships/hyperlink" Target="http://waland.ru/thumbs/mama_leopard_s_detenyshami-2234.jpg" TargetMode="External"/><Relationship Id="rId10" Type="http://schemas.openxmlformats.org/officeDocument/2006/relationships/hyperlink" Target="http://fb.ru/misc/i/gallery/25179/593977.jpg" TargetMode="External"/><Relationship Id="rId19" Type="http://schemas.openxmlformats.org/officeDocument/2006/relationships/hyperlink" Target="http://www.stihi.ru/pics/2014/09/07/2060.jpg" TargetMode="External"/><Relationship Id="rId4" Type="http://schemas.openxmlformats.org/officeDocument/2006/relationships/hyperlink" Target="http://img.day.az/eto_interesno/07/2/555974.jpg" TargetMode="External"/><Relationship Id="rId9" Type="http://schemas.openxmlformats.org/officeDocument/2006/relationships/hyperlink" Target="http://usenkomaxim.ru/wp-content/uploads/2012/07/Rezba-po-listyam.-Rabota-odinadtsataya.jpg" TargetMode="External"/><Relationship Id="rId14" Type="http://schemas.openxmlformats.org/officeDocument/2006/relationships/hyperlink" Target="http://myluga.com/wp-content/uploads/2014/05/Les.jpg" TargetMode="External"/><Relationship Id="rId22" Type="http://schemas.openxmlformats.org/officeDocument/2006/relationships/hyperlink" Target="https://files3.adme.ru/files/news/part_70/706910/preview-650x341-98-1457959353.jpg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static.librebook.ru/uploads/pics/01/81/175.jpg" TargetMode="External"/><Relationship Id="rId13" Type="http://schemas.openxmlformats.org/officeDocument/2006/relationships/hyperlink" Target="http://shoyher.narod.ru/izbrmysl/gyotei_4.jpg" TargetMode="External"/><Relationship Id="rId18" Type="http://schemas.openxmlformats.org/officeDocument/2006/relationships/hyperlink" Target="http://cs306908.vk.me/g700617/a_dd9793c9.jpg" TargetMode="External"/><Relationship Id="rId3" Type="http://schemas.openxmlformats.org/officeDocument/2006/relationships/hyperlink" Target="http://avivas.ru/photo/luchshie_foto_national_geographic_iyl.html" TargetMode="External"/><Relationship Id="rId7" Type="http://schemas.openxmlformats.org/officeDocument/2006/relationships/hyperlink" Target="http://stihidl.ru/files/poem/poem_150175.jpg" TargetMode="External"/><Relationship Id="rId12" Type="http://schemas.openxmlformats.org/officeDocument/2006/relationships/hyperlink" Target="http://www.zastavki.com/pictures/1920x1200/2012/Space_Lost_planet_033759_.jpg" TargetMode="External"/><Relationship Id="rId17" Type="http://schemas.openxmlformats.org/officeDocument/2006/relationships/hyperlink" Target="https://www.weblancer.net/download/1389082.jpg" TargetMode="External"/><Relationship Id="rId2" Type="http://schemas.openxmlformats.org/officeDocument/2006/relationships/hyperlink" Target="http://www.krasfun.ru/images/2014/12/a6c3f_93a7fbc3-698a-4af9-b730-11f997231c73.jpg" TargetMode="External"/><Relationship Id="rId16" Type="http://schemas.openxmlformats.org/officeDocument/2006/relationships/hyperlink" Target="http://www.artensoft.com/sources/artensoft_com/ArtensoftPhotoCollageMaker/gallery/0023/photo-collage-example-0023_2560.jpg" TargetMode="External"/><Relationship Id="rId20" Type="http://schemas.openxmlformats.org/officeDocument/2006/relationships/hyperlink" Target="http://veda.ru/uploads/content/11042013/134bf8f6d0800c1f9c46b96c0a4f41c7.jpe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ropowerpoint.ru/wp-content/uploads/2013/02/GreenListslidemini.jpg" TargetMode="External"/><Relationship Id="rId11" Type="http://schemas.openxmlformats.org/officeDocument/2006/relationships/hyperlink" Target="http://cdnportal.inetproduce.ru/sites/173/posts/2015-03/210fa33c6baeb02b35243bbe4242503a.jpg" TargetMode="External"/><Relationship Id="rId5" Type="http://schemas.openxmlformats.org/officeDocument/2006/relationships/hyperlink" Target="http://www.fresher.ru/manager_content/images2/luchshie-fotografii-national-geographic-v-aprele-2015-goda/big/22.jpg" TargetMode="External"/><Relationship Id="rId15" Type="http://schemas.openxmlformats.org/officeDocument/2006/relationships/hyperlink" Target="http://cameralabs.org/media/cameralabs/images/Dasha/00013_year/009/19/1/2/Deers-with-antlers-in-forest-with-autumn-foliage.jpg" TargetMode="External"/><Relationship Id="rId10" Type="http://schemas.openxmlformats.org/officeDocument/2006/relationships/hyperlink" Target="https://audioknigi.club/uploads/topics/preview/00/00/63/65/e2cd6ae079.jpg" TargetMode="External"/><Relationship Id="rId19" Type="http://schemas.openxmlformats.org/officeDocument/2006/relationships/hyperlink" Target="http://www.topauthor.ru/uploads/2013-05/original/1a2c5b41984b26dbe5ec9511c63ea688.jpeg" TargetMode="External"/><Relationship Id="rId4" Type="http://schemas.openxmlformats.org/officeDocument/2006/relationships/hyperlink" Target="http://www.liveinternet.ru/tags/%EB%F3%F7%F8%E8%E5+%F4%EE%F2%EE+National+Geographic/" TargetMode="External"/><Relationship Id="rId9" Type="http://schemas.openxmlformats.org/officeDocument/2006/relationships/hyperlink" Target="http://www.e-reading.club/cover/0/736.jpg" TargetMode="External"/><Relationship Id="rId14" Type="http://schemas.openxmlformats.org/officeDocument/2006/relationships/hyperlink" Target="https://thumbs.dreamstime.com/thumb_3358/3358227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41874" y="2204864"/>
            <a:ext cx="5075334" cy="1470025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00B050"/>
                </a:solidFill>
                <a:latin typeface="Segoe Print" pitchFamily="2" charset="0"/>
              </a:rPr>
              <a:t>Классный час</a:t>
            </a:r>
            <a:br>
              <a:rPr lang="ru-RU" sz="5400" b="1" dirty="0" smtClean="0">
                <a:solidFill>
                  <a:srgbClr val="00B050"/>
                </a:solidFill>
                <a:latin typeface="Segoe Print" pitchFamily="2" charset="0"/>
              </a:rPr>
            </a:br>
            <a:r>
              <a:rPr lang="ru-RU" sz="5400" b="1" dirty="0" smtClean="0">
                <a:solidFill>
                  <a:srgbClr val="00B050"/>
                </a:solidFill>
                <a:latin typeface="Segoe Print" pitchFamily="2" charset="0"/>
              </a:rPr>
              <a:t>Экология и человек</a:t>
            </a:r>
            <a:endParaRPr lang="ru-RU" sz="5400" b="1" dirty="0">
              <a:solidFill>
                <a:srgbClr val="00B050"/>
              </a:solidFill>
              <a:latin typeface="Segoe Print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544128"/>
            <a:ext cx="6272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026" name="Picture 2" descr="C:\Users\USER\Desktop\Новая папка\ekologi-2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59" y="1916832"/>
            <a:ext cx="4506913" cy="450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49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700808"/>
            <a:ext cx="83164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</a:rPr>
              <a:t>«</a:t>
            </a:r>
            <a:r>
              <a:rPr lang="ru-RU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</a:rPr>
              <a:t>Человек живёт в определённой окружающей среде. Загрязнение делает его больным, угрожает жизни, грозит гибелью человечеству</a:t>
            </a:r>
            <a:r>
              <a:rPr lang="ru-RU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</a:rPr>
              <a:t>»</a:t>
            </a:r>
            <a:endParaRPr lang="ru-RU" sz="4400" b="1" dirty="0">
              <a:solidFill>
                <a:srgbClr val="00B050"/>
              </a:solidFill>
              <a:latin typeface="Segoe Print" pitchFamily="2" charset="0"/>
            </a:endParaRPr>
          </a:p>
          <a:p>
            <a:pPr algn="ctr" fontAlgn="base"/>
            <a:r>
              <a:rPr lang="ru-RU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</a:rPr>
              <a:t>                    </a:t>
            </a:r>
            <a:r>
              <a:rPr lang="ru-RU" sz="4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</a:rPr>
              <a:t>Д.С.Лихачёв</a:t>
            </a:r>
            <a:endParaRPr lang="ru-RU" sz="4400" b="1" dirty="0">
              <a:solidFill>
                <a:srgbClr val="00B050"/>
              </a:solidFill>
              <a:latin typeface="Segoe Print" pitchFamily="2" charset="0"/>
            </a:endParaRPr>
          </a:p>
          <a:p>
            <a:pPr algn="ctr"/>
            <a:r>
              <a:rPr lang="ru-RU" sz="3200" dirty="0"/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14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79504" y="1876556"/>
            <a:ext cx="31683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  <a:latin typeface="Segoe Print" pitchFamily="2" charset="0"/>
              </a:rPr>
              <a:t>Живая оболочка нашей планеты испытывает колоссальные нагрузки. В настоящее время сложилась ситуация, когда мы говорим уже о глобальных экологических проблемах.</a:t>
            </a:r>
          </a:p>
        </p:txBody>
      </p:sp>
      <p:pic>
        <p:nvPicPr>
          <p:cNvPr id="3074" name="Picture 2" descr="C:\Users\USER\Desktop\Новая папка\0z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6"/>
          <a:stretch/>
        </p:blipFill>
        <p:spPr bwMode="auto">
          <a:xfrm>
            <a:off x="300642" y="1503405"/>
            <a:ext cx="5084043" cy="488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88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2050" name="Picture 2" descr="C:\Users\USER\Desktop\Новая папка\hinh-anh-o-nhiem-moi-truong-dat-do-thuoc-bao-ve-thuc-vat- tinmoitruo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58" y="1700808"/>
            <a:ext cx="784245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79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USER\Desktop\Новая папка\thap-thom-song-chung-voi-dong-song-o-nhiem-na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06" y="1412776"/>
            <a:ext cx="7327129" cy="485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10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USER\Desktop\Новая папка\anh13-357f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51" y="1266824"/>
            <a:ext cx="7044749" cy="533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76670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02552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USER\Desktop\Новая папка\3116923_larg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273173" cy="459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48570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9" name="Picture 3" descr="C:\Users\USER\Desktop\Новая папка\7-00654_2kl90dp0ob2e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42" y="1556792"/>
            <a:ext cx="7572510" cy="495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548679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341634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Users\USER\Desktop\Новая папка\1a2c5b41984b26dbe5ec9511c63ea68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85" y="1556792"/>
            <a:ext cx="7416824" cy="507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49961" y="534889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34787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C:\Users\USER\Desktop\Новая папка\59397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4279"/>
            <a:ext cx="6696744" cy="524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75393" y="548678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61241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USER\Desktop\Новая папка\134bf8f6d0800c1f9c46b96c0a4f41c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7272808" cy="504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79480" y="476671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9896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БДХ - Сергей Парамонов  - Раненая Птица (Просьба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557588"/>
            <a:ext cx="609600" cy="609600"/>
          </a:xfrm>
        </p:spPr>
      </p:pic>
      <p:sp>
        <p:nvSpPr>
          <p:cNvPr id="5" name="Прямоугольник 4"/>
          <p:cNvSpPr/>
          <p:nvPr/>
        </p:nvSpPr>
        <p:spPr>
          <a:xfrm>
            <a:off x="827584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060848"/>
            <a:ext cx="3960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Segoe Print" pitchFamily="2" charset="0"/>
              </a:rPr>
              <a:t>Мы «научились летать по воздуху, как птицы, плавать под водой, как рыбы, нам надо научиться жить на земле, как люди». </a:t>
            </a:r>
          </a:p>
        </p:txBody>
      </p:sp>
      <p:pic>
        <p:nvPicPr>
          <p:cNvPr id="6146" name="Picture 2" descr="C:\Users\USER\Desktop\Новая папка\210fa33c6baeb02b35243bbe4242503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90136"/>
            <a:ext cx="3501532" cy="488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87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5122" name="Picture 2" descr="C:\Users\USER\Desktop\Новая папка\poem_1501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6198274" cy="468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6125364"/>
            <a:ext cx="6563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Р.Рождественский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 «Просьба»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3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7170" name="Picture 2" descr="C:\Users\USER\Desktop\Новая папка\555974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7" b="100000" l="625" r="99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799837"/>
            <a:ext cx="8077551" cy="605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03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 descr="C:\Users\USER\Desktop\Новая папка\omid-asadi-leaf-cutting-03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29" r="96569">
                        <a14:foregroundMark x1="48456" y1="20874" x2="48456" y2="20874"/>
                        <a14:foregroundMark x1="54545" y1="26903" x2="54545" y2="26903"/>
                        <a14:backgroundMark x1="13122" y1="22532" x2="13122" y2="22532"/>
                        <a14:backgroundMark x1="26072" y1="33685" x2="26072" y2="33685"/>
                        <a14:backgroundMark x1="12007" y1="18312" x2="12007" y2="18312"/>
                        <a14:backgroundMark x1="5146" y1="27656" x2="5146" y2="27656"/>
                        <a14:backgroundMark x1="29503" y1="27656" x2="29503" y2="27656"/>
                        <a14:backgroundMark x1="6518" y1="48757" x2="6518" y2="48757"/>
                        <a14:backgroundMark x1="6775" y1="39488" x2="6775" y2="39488"/>
                        <a14:backgroundMark x1="30274" y1="37604" x2="30274" y2="37604"/>
                        <a14:backgroundMark x1="13379" y1="32479" x2="13379" y2="32479"/>
                        <a14:backgroundMark x1="17839" y1="23888" x2="17839" y2="23888"/>
                        <a14:backgroundMark x1="16295" y1="16051" x2="16295" y2="16051"/>
                        <a14:backgroundMark x1="16038" y1="7913" x2="16038" y2="7913"/>
                        <a14:backgroundMark x1="18096" y1="12811" x2="18096" y2="12811"/>
                        <a14:backgroundMark x1="8062" y1="57347" x2="8062" y2="57347"/>
                        <a14:backgroundMark x1="12007" y1="55916" x2="12007" y2="55916"/>
                        <a14:backgroundMark x1="13636" y1="57347" x2="13636" y2="57347"/>
                        <a14:backgroundMark x1="61664" y1="83798" x2="61664" y2="83798"/>
                        <a14:backgroundMark x1="55317" y1="82818" x2="55317" y2="82818"/>
                        <a14:backgroundMark x1="12007" y1="28787" x2="12007" y2="28787"/>
                        <a14:backgroundMark x1="11492" y1="67295" x2="11492" y2="67295"/>
                        <a14:backgroundMark x1="7033" y1="63602" x2="7033" y2="63602"/>
                        <a14:backgroundMark x1="4374" y1="62170" x2="4374" y2="62170"/>
                        <a14:backgroundMark x1="10720" y1="77242" x2="10720" y2="77242"/>
                        <a14:backgroundMark x1="85678" y1="67973" x2="85678" y2="67973"/>
                        <a14:backgroundMark x1="84391" y1="72871" x2="84391" y2="72871"/>
                        <a14:backgroundMark x1="81475" y1="75433" x2="81475" y2="75433"/>
                        <a14:backgroundMark x1="90738" y1="68953" x2="90738" y2="68953"/>
                        <a14:backgroundMark x1="88593" y1="71515" x2="88593" y2="71515"/>
                        <a14:backgroundMark x1="14151" y1="68726" x2="14151" y2="68726"/>
                        <a14:backgroundMark x1="11235" y1="72419" x2="11235" y2="72419"/>
                        <a14:backgroundMark x1="17067" y1="73323" x2="17067" y2="73323"/>
                        <a14:backgroundMark x1="21784" y1="74981" x2="21784" y2="74981"/>
                        <a14:backgroundMark x1="18868" y1="73323" x2="18868" y2="73323"/>
                        <a14:backgroundMark x1="28902" y1="77769" x2="28902" y2="77769"/>
                        <a14:backgroundMark x1="18868" y1="77995" x2="18868" y2="77995"/>
                        <a14:backgroundMark x1="39794" y1="76112" x2="39794" y2="76112"/>
                        <a14:backgroundMark x1="34220" y1="77016" x2="34220" y2="77016"/>
                        <a14:backgroundMark x1="24443" y1="77995" x2="24443" y2="77995"/>
                        <a14:backgroundMark x1="24443" y1="76112" x2="24443" y2="76112"/>
                        <a14:backgroundMark x1="27101" y1="76790" x2="27101" y2="76790"/>
                        <a14:backgroundMark x1="30789" y1="77769" x2="30789" y2="77769"/>
                        <a14:backgroundMark x1="37393" y1="76338" x2="37393" y2="76338"/>
                        <a14:backgroundMark x1="32419" y1="77242" x2="32419" y2="77242"/>
                        <a14:backgroundMark x1="41338" y1="75207" x2="41338" y2="75207"/>
                        <a14:backgroundMark x1="38679" y1="74981" x2="38679" y2="74981"/>
                        <a14:backgroundMark x1="42967" y1="75433" x2="42967" y2="75433"/>
                        <a14:backgroundMark x1="43997" y1="80332" x2="43997" y2="80332"/>
                        <a14:backgroundMark x1="43997" y1="83346" x2="43997" y2="83346"/>
                        <a14:backgroundMark x1="43997" y1="86059" x2="43997" y2="86059"/>
                        <a14:backgroundMark x1="39537" y1="85154" x2="39537" y2="85154"/>
                        <a14:backgroundMark x1="36621" y1="84250" x2="36621" y2="84250"/>
                        <a14:backgroundMark x1="32933" y1="83346" x2="32933" y2="83346"/>
                        <a14:backgroundMark x1="28388" y1="82140" x2="28388" y2="82140"/>
                        <a14:backgroundMark x1="24443" y1="80784" x2="24443" y2="80784"/>
                        <a14:backgroundMark x1="21784" y1="79804" x2="21784" y2="79804"/>
                        <a14:backgroundMark x1="16552" y1="80558" x2="16552" y2="80558"/>
                        <a14:backgroundMark x1="10978" y1="80558" x2="10978" y2="80558"/>
                        <a14:backgroundMark x1="11492" y1="88169" x2="11492" y2="88169"/>
                        <a14:backgroundMark x1="19468" y1="87265" x2="19468" y2="87265"/>
                        <a14:backgroundMark x1="20497" y1="90053" x2="20497" y2="90053"/>
                        <a14:backgroundMark x1="20755" y1="85607" x2="20755" y2="85607"/>
                        <a14:backgroundMark x1="19983" y1="82818" x2="19983" y2="82818"/>
                        <a14:backgroundMark x1="18611" y1="80030" x2="18611" y2="80030"/>
                        <a14:backgroundMark x1="10978" y1="83572" x2="10978" y2="83572"/>
                        <a14:backgroundMark x1="12007" y1="81914" x2="12007" y2="81914"/>
                        <a14:backgroundMark x1="5146" y1="83798" x2="5146" y2="83798"/>
                        <a14:backgroundMark x1="4889" y1="81462" x2="4889" y2="81462"/>
                        <a14:backgroundMark x1="7033" y1="86360" x2="7033" y2="86360"/>
                        <a14:backgroundMark x1="51372" y1="77995" x2="51372" y2="77995"/>
                        <a14:backgroundMark x1="52744" y1="77016" x2="52744" y2="77016"/>
                        <a14:backgroundMark x1="49828" y1="77242" x2="49828" y2="77242"/>
                        <a14:backgroundMark x1="55575" y1="77769" x2="55575" y2="77769"/>
                        <a14:backgroundMark x1="94940" y1="68199" x2="94940" y2="68199"/>
                        <a14:backgroundMark x1="92882" y1="70987" x2="92882" y2="70987"/>
                        <a14:backgroundMark x1="92024" y1="73323" x2="92024" y2="73323"/>
                        <a14:backgroundMark x1="90738" y1="74755" x2="90738" y2="74755"/>
                        <a14:backgroundMark x1="88336" y1="75659" x2="88336" y2="75659"/>
                        <a14:backgroundMark x1="92882" y1="76338" x2="92882" y2="76338"/>
                        <a14:backgroundMark x1="91252" y1="79804" x2="91252" y2="79804"/>
                        <a14:backgroundMark x1="81475" y1="82140" x2="81475" y2="82140"/>
                        <a14:backgroundMark x1="83362" y1="77242" x2="83362" y2="77242"/>
                        <a14:backgroundMark x1="78302" y1="76338" x2="78302" y2="76338"/>
                        <a14:backgroundMark x1="78045" y1="78448" x2="78045" y2="78448"/>
                        <a14:backgroundMark x1="73328" y1="80030" x2="73328" y2="80030"/>
                        <a14:backgroundMark x1="85420" y1="84250" x2="85420" y2="84250"/>
                        <a14:backgroundMark x1="88079" y1="84024" x2="88079" y2="84024"/>
                        <a14:backgroundMark x1="93911" y1="80332" x2="93911" y2="80332"/>
                        <a14:backgroundMark x1="91767" y1="83798" x2="91767" y2="83798"/>
                        <a14:backgroundMark x1="93654" y1="86059" x2="93654" y2="86059"/>
                        <a14:backgroundMark x1="91509" y1="90053" x2="91509" y2="90053"/>
                        <a14:backgroundMark x1="87822" y1="85381" x2="87822" y2="85381"/>
                        <a14:backgroundMark x1="84134" y1="87943" x2="84134" y2="87943"/>
                        <a14:backgroundMark x1="78816" y1="87265" x2="78816" y2="87265"/>
                        <a14:backgroundMark x1="77015" y1="86586" x2="77015" y2="86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176526"/>
            <a:ext cx="6336704" cy="721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21718" y="548679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296297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Новая папка\6721424482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8" y="1387001"/>
            <a:ext cx="6867049" cy="514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76671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59038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Новая папка\a6c3f_93a7fbc3-698a-4af9-b730-11f997231c7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6"/>
          <a:stretch/>
        </p:blipFill>
        <p:spPr bwMode="auto">
          <a:xfrm>
            <a:off x="611560" y="1457400"/>
            <a:ext cx="7200800" cy="509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8471" y="457373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267847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Новая папка\18071424431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76463"/>
            <a:ext cx="6984776" cy="523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548678"/>
            <a:ext cx="6285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1104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esktop\Новая папка\3391424420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37943"/>
            <a:ext cx="6912768" cy="51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7702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211397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Users\USER\Desktop\Новая папка\kogda-hishhnye-zveri-napadajut-na-ljudej_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63810"/>
            <a:ext cx="6912768" cy="527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05692" y="548680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401873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Новая папка\NG_2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6966411" cy="521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48679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263301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9" name="Picture 3" descr="C:\Users\USER\Desktop\201895,xcitefun-best-of-national-geographic-pictures-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1"/>
          <a:stretch/>
        </p:blipFill>
        <p:spPr bwMode="auto">
          <a:xfrm>
            <a:off x="251520" y="1484264"/>
            <a:ext cx="7416824" cy="523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548679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206874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SER\Desktop\Новая папка\mama_leopard_s_detenyshami-223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30778"/>
            <a:ext cx="7056784" cy="50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76671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23382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SER\Desktop\Новая папка\Deers-with-antlers-in-forest-with-autumn-foliag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485058"/>
            <a:ext cx="7416824" cy="50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9405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42361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6000">
        <p14:doors dir="vert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5" name="Picture 3" descr="C:\Users\USER\Desktop\maxresdefault 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06" y="1700808"/>
            <a:ext cx="793688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548680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389873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USER\Desktop\Новая папка\1433427903_wf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94702"/>
            <a:ext cx="7128792" cy="507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426929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6000">
        <p14:doors dir="vert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  <p:pic>
        <p:nvPicPr>
          <p:cNvPr id="1026" name="Picture 2" descr="C:\Users\USER\Desktop\delfiny-chernogo-mory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00200"/>
            <a:ext cx="762000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41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6000">
        <p14:doors dir="vert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USER\Desktop\Новая папка\2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71762"/>
            <a:ext cx="6945982" cy="520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48679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74993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500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C:\Users\USER\Desktop\Новая папка\20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772816"/>
            <a:ext cx="7949683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548679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27106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USER\Desktop\Новая папка\13890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99" y="1749374"/>
            <a:ext cx="7989801" cy="484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620687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8337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C:\Users\USER\Desktop\Новая папка\gyotei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56" y="1628800"/>
            <a:ext cx="325479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48552" y="2204864"/>
            <a:ext cx="54879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Segoe Print" pitchFamily="2" charset="0"/>
              </a:rPr>
              <a:t>«…растёт </a:t>
            </a:r>
            <a:r>
              <a:rPr lang="ru-RU" sz="3600" b="1" dirty="0">
                <a:solidFill>
                  <a:srgbClr val="00B050"/>
                </a:solidFill>
                <a:latin typeface="Segoe Print" pitchFamily="2" charset="0"/>
              </a:rPr>
              <a:t>то, что мы выращиваем в душе, — таков вечный закон природы</a:t>
            </a:r>
            <a:r>
              <a:rPr lang="ru-RU" sz="3600" b="1" dirty="0" smtClean="0">
                <a:solidFill>
                  <a:srgbClr val="00B050"/>
                </a:solidFill>
                <a:latin typeface="Segoe Print" pitchFamily="2" charset="0"/>
              </a:rPr>
              <a:t>».</a:t>
            </a:r>
          </a:p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Segoe Print" pitchFamily="2" charset="0"/>
              </a:rPr>
              <a:t>         </a:t>
            </a:r>
            <a:r>
              <a:rPr lang="ru-RU" sz="3600" b="1" dirty="0" err="1" smtClean="0">
                <a:solidFill>
                  <a:srgbClr val="00B050"/>
                </a:solidFill>
                <a:latin typeface="Segoe Print" pitchFamily="2" charset="0"/>
              </a:rPr>
              <a:t>И.Гёте</a:t>
            </a:r>
            <a:endParaRPr lang="ru-RU" sz="3600" b="1" dirty="0">
              <a:solidFill>
                <a:srgbClr val="00B050"/>
              </a:solidFill>
              <a:latin typeface="Segoe Prin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48680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141058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4098" name="Picture 2" descr="C:\Users\USER\Desktop\Новая папка\ekologiya_kni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733" y="3990502"/>
            <a:ext cx="4994534" cy="260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Новая папка\e2cd6ae07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3" b="3729"/>
          <a:stretch/>
        </p:blipFill>
        <p:spPr bwMode="auto">
          <a:xfrm>
            <a:off x="107504" y="1219458"/>
            <a:ext cx="1674801" cy="277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Новая папка\po-sledu-olenya_27587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14" y="1240866"/>
            <a:ext cx="1811921" cy="274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Новая папка\romanbook.ne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19458"/>
            <a:ext cx="1749768" cy="274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Новая папка\73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r="6354" b="7836"/>
          <a:stretch/>
        </p:blipFill>
        <p:spPr bwMode="auto">
          <a:xfrm>
            <a:off x="7223608" y="1219458"/>
            <a:ext cx="1703415" cy="277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USER\Desktop\Новая папка\6059_html_4d38011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221088"/>
            <a:ext cx="1978759" cy="237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USER\Desktop\Новая папка\175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4" t="3996" r="9612" b="6678"/>
          <a:stretch/>
        </p:blipFill>
        <p:spPr bwMode="auto">
          <a:xfrm>
            <a:off x="219429" y="4221087"/>
            <a:ext cx="1855304" cy="237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USER\Desktop\Новая папка\1223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1258813"/>
            <a:ext cx="1905000" cy="273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46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USER\Desktop\Новая папка\Rezba-po-listyam.-Rabota-odinadtsataya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9" b="93525" l="0" r="98430">
                        <a14:backgroundMark x1="15247" y1="78417" x2="15247" y2="78417"/>
                        <a14:backgroundMark x1="46637" y1="87290" x2="46637" y2="87290"/>
                        <a14:backgroundMark x1="52915" y1="86091" x2="52915" y2="86091"/>
                        <a14:backgroundMark x1="6278" y1="66667" x2="6278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1844824"/>
            <a:ext cx="5525374" cy="516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43808" y="1493694"/>
            <a:ext cx="61318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Segoe Print" pitchFamily="2" charset="0"/>
              </a:rPr>
              <a:t>Я сорвал цветок и он увял…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Segoe Print" pitchFamily="2" charset="0"/>
              </a:rPr>
              <a:t>Я поймал мотылька и он умер…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Segoe Print" pitchFamily="2" charset="0"/>
              </a:rPr>
              <a:t>И тогда я понял, что прикоснуться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Segoe Print" pitchFamily="2" charset="0"/>
              </a:rPr>
              <a:t> к красоте можно только сердцем…</a:t>
            </a:r>
            <a:endParaRPr lang="ru-RU" sz="2400" b="1" dirty="0">
              <a:solidFill>
                <a:srgbClr val="00B050"/>
              </a:solidFill>
              <a:latin typeface="Segoe Print" pitchFamily="2" charset="0"/>
            </a:endParaRPr>
          </a:p>
        </p:txBody>
      </p:sp>
      <p:pic>
        <p:nvPicPr>
          <p:cNvPr id="22531" name="Picture 3" descr="C:\Users\USER\Desktop\Новая папка\120827153236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36912"/>
            <a:ext cx="4808699" cy="458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548679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284736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C:\Users\USER\Desktop\Новая папка\Space_Lost_planet_033759_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784976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268760"/>
            <a:ext cx="31683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Segoe Print" pitchFamily="2" charset="0"/>
              </a:rPr>
              <a:t>Все </a:t>
            </a:r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мы пассажиры одного корабля по имени Земля, значит, пересесть из него просто некуда. Если у человечества не найдется сил, средств и разума, чтобы поладить с природой, то на умершей, покрытой пылью, безжизненной Земле стоило бы, пожалуй, установить надгробный камень с такой скорбной надписью: “Каждый хотел лучшего для </a:t>
            </a:r>
            <a:r>
              <a:rPr lang="ru-RU" b="1" dirty="0" smtClean="0">
                <a:solidFill>
                  <a:schemeClr val="bg1"/>
                </a:solidFill>
                <a:latin typeface="Segoe Print" pitchFamily="2" charset="0"/>
              </a:rPr>
              <a:t>себя»</a:t>
            </a:r>
          </a:p>
          <a:p>
            <a:pPr algn="ctr"/>
            <a:r>
              <a:rPr lang="ru-RU" b="1" dirty="0" err="1" smtClean="0">
                <a:solidFill>
                  <a:schemeClr val="bg1"/>
                </a:solidFill>
                <a:latin typeface="Segoe Print" pitchFamily="2" charset="0"/>
              </a:rPr>
              <a:t>А.Экзюпери</a:t>
            </a:r>
            <a:endParaRPr lang="ru-RU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1" y="476672"/>
            <a:ext cx="6272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val="364844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 advClick="0" advTm="17000">
        <p14:doors dir="vert"/>
      </p:transition>
    </mc:Choice>
    <mc:Fallback xmlns="">
      <p:transition spd="slow" advClick="0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763688" y="400308"/>
            <a:ext cx="26164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Segoe Print" pitchFamily="2" charset="0"/>
              </a:rPr>
              <a:t>Источники</a:t>
            </a:r>
            <a:endParaRPr lang="ru-RU" sz="32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4030" y="1164134"/>
            <a:ext cx="823215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dirty="0">
                <a:hlinkClick r:id="rId2"/>
              </a:rPr>
              <a:t>http://jahonnamo.tj/images/fevral-2015/ekologi-25.jpg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3"/>
              </a:rPr>
              <a:t>http://4.bp.blogspot.com/-V8etHU0dhXI/U1iuNIoQ8MI/AAAAAAAAEpM/I6hc_q3jSeQ/s1600/ekologiya_kniga.jpg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4"/>
              </a:rPr>
              <a:t>http://img.day.az/eto_interesno/07/2/555974.jpg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5"/>
              </a:rPr>
              <a:t>http://cs3.livemaster.ru/zhurnalfoto/d/6/3/120827153236.jpg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6"/>
              </a:rPr>
              <a:t>http://relaxic.net/wp-content/uploads/2010/07/leaf-carving02.jpg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7"/>
              </a:rPr>
              <a:t>http://mimimishnosti.ru/wp-content/uploads/2014/08/omid-asadi-leaf-cutting-03.jpg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8"/>
              </a:rPr>
              <a:t>http://vmirepozitiva.ru/wp-content/uploads/2010/09/Leaf_carving_5.png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9"/>
              </a:rPr>
              <a:t>http://usenkomaxim.ru/wp-content/uploads/2012/07/Rezba-po-listyam.-Rabota-odinadtsataya.jpg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0"/>
              </a:rPr>
              <a:t>http://fb.ru/misc/i/gallery/25179/593977.jpg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1"/>
              </a:rPr>
              <a:t>https://uploads.alternativenergy.ru/posts/2012-08/1345030234_1338809538_ecologia-fakty-cigry.jpg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2"/>
              </a:rPr>
              <a:t>http://apikabu.ru/img_n/2012-10_5/0zi.jpg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3"/>
              </a:rPr>
              <a:t>http://img-8.photosight.ru/243/3116923_large.jpg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4"/>
              </a:rPr>
              <a:t>http://myluga.com/wp-content/uploads/2014/05/Les.jpg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5"/>
              </a:rPr>
              <a:t>http://dantri4.vcmedia.vn/k:709eb7aa65/2015/08/11/av5-5cff5-fde2d/thap-thom-song-chung-voi-dong-song-o-nhiem-nang.jpg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6"/>
              </a:rPr>
              <a:t>http://st.vitalk.vn/img/2015/4_23/7-00654_2kl90dp0ob2e1.jpg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7"/>
              </a:rPr>
              <a:t>http://kenh14cdn.com/thumb_w/600/cPLqMkXoPs3Tkua5x0JnElZd2udVtV/Image/2015/04/0h/0A/anh13-357fc.jpg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8"/>
              </a:rPr>
              <a:t>http://static.anninhthudo.vn/Uploaded/phamthuha/2012_05_31/52328_1312012_1.jpg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19"/>
              </a:rPr>
              <a:t>http://www.stihi.ru/pics/2014/09/07/2060.jpg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20"/>
              </a:rPr>
              <a:t>http://survinat.ru/wp-content/uploads/2012-12-03/kogda-hishhnye-zveri-napadajut-na-ljudej_1.jpg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21"/>
              </a:rPr>
              <a:t>http://greenbelarus.info/files/1433427903_wf1.jpg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22"/>
              </a:rPr>
              <a:t>https://files3.adme.ru/files/news/part_70/706910/preview-650x341-98-1457959353.jpg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23"/>
              </a:rPr>
              <a:t>http://waland.ru/thumbs/mama_leopard_s_detenyshami-2234.jpg</a:t>
            </a:r>
            <a:r>
              <a:rPr lang="ru-RU" sz="1400" dirty="0"/>
              <a:t> </a:t>
            </a:r>
          </a:p>
          <a:p>
            <a:r>
              <a:rPr lang="ru-RU" sz="1400" u="sng" dirty="0">
                <a:hlinkClick r:id="rId24"/>
              </a:rPr>
              <a:t>http://animalworld.com.ua/news/Luchshije-fotografii-zhivotnyh-ot-National-Geographic-2-8-12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642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источники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340768"/>
            <a:ext cx="86409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>
                <a:hlinkClick r:id="rId2"/>
              </a:rPr>
              <a:t>http://www.krasfun.ru/images/2014/12/a6c3f_93a7fbc3-698a-4af9-b730-11f997231c73.jpg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3"/>
              </a:rPr>
              <a:t>http://avivas.ru/photo/luchshie_foto_national_geographic_iyl.html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3"/>
              </a:rPr>
              <a:t>http://avivas.ru/photo/luchshie_foto_national_geographic_iyl.html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4"/>
              </a:rPr>
              <a:t>http://www.liveinternet.ru/tags/%EB%F3%F7%F8%E8%E5+%F4%EE%F2%EE+National+Geographic/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5"/>
              </a:rPr>
              <a:t>http://www.fresher.ru/manager_content/images2/luchshie-fotografii-national-geographic-v-aprele-2015-goda/big/22.jpg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6"/>
              </a:rPr>
              <a:t>http://propowerpoint.ru/wp-content/uploads/2013/02/GreenListslidemini.jpg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7"/>
              </a:rPr>
              <a:t>http://stihidl.ru/files/poem/poem_150175.jpg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8"/>
              </a:rPr>
              <a:t>http://static.librebook.ru/uploads/pics/01/81/175.jpg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9"/>
              </a:rPr>
              <a:t>http://www.e-reading.club/cover/0/736.jpg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10"/>
              </a:rPr>
              <a:t>https://audioknigi.club/uploads/topics/preview/00/00/63/65/e2cd6ae079.jpg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11"/>
              </a:rPr>
              <a:t>http://cdnportal.inetproduce.ru/sites/173/posts/2015-03/210fa33c6baeb02b35243bbe4242503a.jpg</a:t>
            </a:r>
            <a:endParaRPr lang="ru-RU" sz="1200" dirty="0"/>
          </a:p>
          <a:p>
            <a:r>
              <a:rPr lang="ru-RU" sz="1200" dirty="0"/>
              <a:t> </a:t>
            </a:r>
            <a:r>
              <a:rPr lang="ru-RU" sz="1200" u="sng" dirty="0">
                <a:hlinkClick r:id="rId12"/>
              </a:rPr>
              <a:t>http://www.zastavki.com/pictures/1920x1200/2012/Space_Lost_planet_033759_.jpg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13"/>
              </a:rPr>
              <a:t>http://shoyher.narod.ru/izbrmysl/gyotei_4.jpg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14"/>
              </a:rPr>
              <a:t>https://thumbs.dreamstime.com/thumb_3358/33582272.jpg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15"/>
              </a:rPr>
              <a:t>http://cameralabs.org/media/cameralabs/images/Dasha/00013_year/009/19/1/2/Deers-with-antlers-in-forest-with-autumn-foliage.jpg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16"/>
              </a:rPr>
              <a:t>http://www.artensoft.com/sources/artensoft_com/ArtensoftPhotoCollageMaker/gallery/0023/photo-collage-example-0023_2560.jpg</a:t>
            </a:r>
            <a:r>
              <a:rPr lang="ru-RU" sz="1200" dirty="0"/>
              <a:t> </a:t>
            </a:r>
          </a:p>
          <a:p>
            <a:r>
              <a:rPr lang="ru-RU" sz="1200" dirty="0"/>
              <a:t> </a:t>
            </a:r>
            <a:r>
              <a:rPr lang="ru-RU" sz="1200" u="sng" dirty="0">
                <a:hlinkClick r:id="rId17"/>
              </a:rPr>
              <a:t>https://www.weblancer.net/download/1389082.jpg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18"/>
              </a:rPr>
              <a:t>http://cs306908.vk.me/g700617/a_dd9793c9.jpg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19"/>
              </a:rPr>
              <a:t>http://www.topauthor.ru/uploads/2013-05/original/1a2c5b41984b26dbe5ec9511c63ea688.jpeg</a:t>
            </a:r>
            <a:r>
              <a:rPr lang="ru-RU" sz="1200" dirty="0"/>
              <a:t> </a:t>
            </a:r>
          </a:p>
          <a:p>
            <a:r>
              <a:rPr lang="ru-RU" sz="1200" u="sng" dirty="0">
                <a:hlinkClick r:id="rId20"/>
              </a:rPr>
              <a:t>http://veda.ru/uploads/content/11042013/134bf8f6d0800c1f9c46b96c0a4f41c7.jpeg</a:t>
            </a:r>
            <a:r>
              <a:rPr lang="ru-RU" sz="1200" dirty="0"/>
              <a:t> </a:t>
            </a:r>
            <a:endParaRPr lang="ru-RU" sz="1200" dirty="0" smtClean="0"/>
          </a:p>
          <a:p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Print" pitchFamily="2" charset="0"/>
              </a:rPr>
              <a:t>Гуревич Л. Е., Паршикова И. И. Экология души — путь в будущее человечества [Текст] // Инновационные педагогические технологии: материалы </a:t>
            </a:r>
            <a:r>
              <a:rPr lang="ru-RU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Segoe Print" pitchFamily="2" charset="0"/>
              </a:rPr>
              <a:t>междунар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Print" pitchFamily="2" charset="0"/>
              </a:rPr>
              <a:t>. науч. </a:t>
            </a:r>
            <a:r>
              <a:rPr lang="ru-RU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Segoe Print" pitchFamily="2" charset="0"/>
              </a:rPr>
              <a:t>конф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Print" pitchFamily="2" charset="0"/>
              </a:rPr>
              <a:t>. (г. Казань, октябрь 2014 г.). — Казань: Бук, 2014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Prin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419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500" advClick="0" advTm="7000">
        <p14:doors dir="ver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549</Words>
  <Application>Microsoft Office PowerPoint</Application>
  <PresentationFormat>Экран (4:3)</PresentationFormat>
  <Paragraphs>95</Paragraphs>
  <Slides>36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Классный час Экология и человек</vt:lpstr>
      <vt:lpstr>Презентация PowerPoint</vt:lpstr>
      <vt:lpstr>Презентация PowerPoint</vt:lpstr>
      <vt:lpstr>Презентация PowerPoint</vt:lpstr>
      <vt:lpstr>2017 год – Год экологии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homeXP</cp:lastModifiedBy>
  <cp:revision>38</cp:revision>
  <dcterms:created xsi:type="dcterms:W3CDTF">2016-08-15T13:37:48Z</dcterms:created>
  <dcterms:modified xsi:type="dcterms:W3CDTF">2017-02-07T17:03:04Z</dcterms:modified>
</cp:coreProperties>
</file>