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68" r:id="rId4"/>
    <p:sldId id="281" r:id="rId5"/>
    <p:sldId id="272" r:id="rId6"/>
    <p:sldId id="273" r:id="rId7"/>
    <p:sldId id="260" r:id="rId8"/>
    <p:sldId id="261" r:id="rId9"/>
    <p:sldId id="265" r:id="rId10"/>
    <p:sldId id="266" r:id="rId11"/>
    <p:sldId id="267" r:id="rId12"/>
    <p:sldId id="278" r:id="rId13"/>
    <p:sldId id="280" r:id="rId14"/>
    <p:sldId id="262" r:id="rId15"/>
    <p:sldId id="275" r:id="rId16"/>
    <p:sldId id="276" r:id="rId17"/>
    <p:sldId id="274" r:id="rId18"/>
    <p:sldId id="277" r:id="rId19"/>
    <p:sldId id="263" r:id="rId20"/>
    <p:sldId id="282" r:id="rId21"/>
    <p:sldId id="279" r:id="rId22"/>
    <p:sldId id="264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18E"/>
    <a:srgbClr val="2A2AE2"/>
    <a:srgbClr val="3723CB"/>
    <a:srgbClr val="16E1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8EE9FBD-0899-47DE-BE35-23CAAD9D881A}" type="datetimeFigureOut">
              <a:rPr lang="ru-RU"/>
              <a:pPr>
                <a:defRPr/>
              </a:pPr>
              <a:t>23.12.2014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DC09271-FEBB-4A62-B8AA-256F2E39C8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4473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D37B2-6CA1-40E1-A788-FF88B64EF6F0}" type="datetime1">
              <a:rPr lang="ru-RU"/>
              <a:pPr>
                <a:defRPr/>
              </a:pPr>
              <a:t>23.12.2014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56DA3-B91F-4801-905E-441E120071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084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579CE-96A9-4773-956A-00619C94C006}" type="datetime1">
              <a:rPr lang="ru-RU"/>
              <a:pPr>
                <a:defRPr/>
              </a:pPr>
              <a:t>23.12.2014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4EC45-D0FD-4936-93F9-AD355CD23C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948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E503B-F9E9-41EE-AE8E-2E2A86342064}" type="datetime1">
              <a:rPr lang="ru-RU"/>
              <a:pPr>
                <a:defRPr/>
              </a:pPr>
              <a:t>23.12.2014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64114-2866-4478-A38A-CE9116705B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381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3DB92-35E8-4C67-98BA-87F92A78EE22}" type="datetime1">
              <a:rPr lang="ru-RU"/>
              <a:pPr>
                <a:defRPr/>
              </a:pPr>
              <a:t>23.12.2014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E9F1A-BF55-4F13-9318-E7A8D4789F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613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2D7DA-803B-4FD2-B144-E40D17A7B95E}" type="datetime1">
              <a:rPr lang="ru-RU"/>
              <a:pPr>
                <a:defRPr/>
              </a:pPr>
              <a:t>23.12.2014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CC3CC-7A4A-4E70-ADC4-07390E338A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74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CC1CC-224C-4A38-A44C-FEA6DD62A559}" type="datetime1">
              <a:rPr lang="ru-RU"/>
              <a:pPr>
                <a:defRPr/>
              </a:pPr>
              <a:t>23.12.2014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2AC1A-F76A-4960-8777-2CC4E6DCCE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170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5AEB6-3A66-49DD-A3F0-5A898B237999}" type="datetime1">
              <a:rPr lang="ru-RU"/>
              <a:pPr>
                <a:defRPr/>
              </a:pPr>
              <a:t>23.12.2014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269BA-CDEE-47ED-9F29-C40A8D0075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623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2235D-0C86-4AC1-86F0-4377B574588C}" type="datetime1">
              <a:rPr lang="ru-RU"/>
              <a:pPr>
                <a:defRPr/>
              </a:pPr>
              <a:t>23.12.2014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5CCD8-E4E9-4E6B-8722-FF2AF161CA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079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8F8F2-24EB-4ECE-A70F-722DA987F6A6}" type="datetime1">
              <a:rPr lang="ru-RU"/>
              <a:pPr>
                <a:defRPr/>
              </a:pPr>
              <a:t>23.12.2014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0C436A-2093-4C6B-B1AD-9D178714C9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699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0A79D-1A1C-437D-93F1-653BFFB88635}" type="datetime1">
              <a:rPr lang="ru-RU"/>
              <a:pPr>
                <a:defRPr/>
              </a:pPr>
              <a:t>23.12.2014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0DF3D-0C9B-4195-90B8-644E9D95D3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69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27A24-F006-4965-A3EF-8BC15E36AC43}" type="datetime1">
              <a:rPr lang="ru-RU"/>
              <a:pPr>
                <a:defRPr/>
              </a:pPr>
              <a:t>23.12.2014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9D1DF-8AFF-4458-B1F1-82729FD05C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705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EC5E526-B7AB-45C0-A681-C41E3DCFF40E}" type="datetime1">
              <a:rPr lang="ru-RU"/>
              <a:pPr>
                <a:defRPr/>
              </a:pPr>
              <a:t>23.12.2014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E23153A-06AA-4DA7-8C78-D732A85E0F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13" Type="http://schemas.openxmlformats.org/officeDocument/2006/relationships/image" Target="../media/image13.gif"/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12" Type="http://schemas.openxmlformats.org/officeDocument/2006/relationships/image" Target="../media/image12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11" Type="http://schemas.openxmlformats.org/officeDocument/2006/relationships/image" Target="../media/image11.gif"/><Relationship Id="rId5" Type="http://schemas.openxmlformats.org/officeDocument/2006/relationships/image" Target="../media/image5.gif"/><Relationship Id="rId10" Type="http://schemas.openxmlformats.org/officeDocument/2006/relationships/image" Target="../media/image10.gif"/><Relationship Id="rId4" Type="http://schemas.openxmlformats.org/officeDocument/2006/relationships/image" Target="../media/image4.gif"/><Relationship Id="rId9" Type="http://schemas.openxmlformats.org/officeDocument/2006/relationships/image" Target="../media/image9.gif"/><Relationship Id="rId14" Type="http://schemas.openxmlformats.org/officeDocument/2006/relationships/image" Target="../media/image14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Прямоугольник 55"/>
          <p:cNvSpPr/>
          <p:nvPr/>
        </p:nvSpPr>
        <p:spPr>
          <a:xfrm>
            <a:off x="899592" y="823750"/>
            <a:ext cx="4572032" cy="3000396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5715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0000" endA="295" endPos="92000" dist="101600" dir="5400000" sy="-100000" algn="bl" rotWithShape="0"/>
          </a:effectLst>
          <a:scene3d>
            <a:camera prst="isometricTopUp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052" name="Picture 2" descr="H:\Documents and Settings\Aida\Рабочий стол\НОвая ГРАФИКА сборник\КАРТИНКИ СБОРНИК_ школьные\1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2500313"/>
            <a:ext cx="64293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3" descr="H:\Documents and Settings\Aida\Рабочий стол\НОвая ГРАФИКА сборник\КАРТИНКИ СБОРНИК_ школьные\2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2143125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4" descr="H:\Documents and Settings\Aida\Рабочий стол\НОвая ГРАФИКА сборник\КАРТИНКИ СБОРНИК_ школьные\3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2786063"/>
            <a:ext cx="75247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5" descr="H:\Documents and Settings\Aida\Рабочий стол\НОвая ГРАФИКА сборник\КАРТИНКИ СБОРНИК_ школьные\4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1143000"/>
            <a:ext cx="6810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6" descr="H:\Documents and Settings\Aida\Рабочий стол\НОвая ГРАФИКА сборник\КАРТИНКИ СБОРНИК_ школьные\6.gif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1928813"/>
            <a:ext cx="823912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7" descr="H:\Documents and Settings\Aida\Рабочий стол\НОвая ГРАФИКА сборник\КАРТИНКИ СБОРНИК_ школьные\7.gif"/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857250"/>
            <a:ext cx="681037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8" descr="H:\Documents and Settings\Aida\Рабочий стол\НОвая ГРАФИКА сборник\КАРТИНКИ СБОРНИК_ школьные\8.gif"/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28750"/>
            <a:ext cx="823913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9" descr="H:\Documents and Settings\Aida\Рабочий стол\НОвая ГРАФИКА сборник\КАРТИНКИ СБОРНИК_ школьные\9.gif"/>
          <p:cNvPicPr>
            <a:picLocks noChangeAspect="1" noChangeArrowheads="1" noCrop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1571625"/>
            <a:ext cx="6810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0" descr="H:\Documents and Settings\Aida\Рабочий стол\НОвая ГРАФИКА сборник\КАРТИНКИ СБОРНИК_ школьные\0.gif"/>
          <p:cNvPicPr>
            <a:picLocks noChangeAspect="1" noChangeArrowheads="1" noCrop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1928813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Прямоугольник 76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noFill/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064" name="Picture 21" descr="H:\Documents and Settings\Aida\Рабочий стол\НОвая ГРАФИКА сборник\КАРТИНКИ СБОРНИК_ школьные\Копия boworms3.gif"/>
          <p:cNvPicPr>
            <a:picLocks noChangeAspect="1" noChangeArrowheads="1" noCrop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24413" y="2052315"/>
            <a:ext cx="1643062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Прямоугольник 80"/>
          <p:cNvSpPr/>
          <p:nvPr/>
        </p:nvSpPr>
        <p:spPr>
          <a:xfrm>
            <a:off x="214313" y="6429375"/>
            <a:ext cx="1195387" cy="2460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http://aida.ucoz.ru</a:t>
            </a:r>
            <a:endParaRPr lang="ru-RU" sz="10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04649" y="4743147"/>
            <a:ext cx="5954343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solidFill>
                  <a:srgbClr val="00518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Урок математики </a:t>
            </a:r>
          </a:p>
          <a:p>
            <a:pPr algn="ctr"/>
            <a:r>
              <a:rPr lang="ru-RU" sz="2800" b="1" cap="none" spc="0" dirty="0" smtClean="0">
                <a:ln w="11430"/>
                <a:solidFill>
                  <a:srgbClr val="00518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 3 классе</a:t>
            </a:r>
          </a:p>
        </p:txBody>
      </p:sp>
      <p:pic>
        <p:nvPicPr>
          <p:cNvPr id="16" name="Picture 3" descr="F:\смайлы\s2.gif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031" y="22330"/>
            <a:ext cx="3139969" cy="313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6" name="Rectangle 8"/>
          <p:cNvSpPr>
            <a:spLocks noChangeArrowheads="1"/>
          </p:cNvSpPr>
          <p:nvPr/>
        </p:nvSpPr>
        <p:spPr bwMode="auto">
          <a:xfrm rot="1281043">
            <a:off x="2373466" y="2719772"/>
            <a:ext cx="1262430" cy="9144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 rot="4186251">
            <a:off x="3131840" y="3717032"/>
            <a:ext cx="762000" cy="1905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61" name="AutoShape 13"/>
          <p:cNvSpPr>
            <a:spLocks noChangeArrowheads="1"/>
          </p:cNvSpPr>
          <p:nvPr/>
        </p:nvSpPr>
        <p:spPr bwMode="auto">
          <a:xfrm>
            <a:off x="242663" y="3068753"/>
            <a:ext cx="2330544" cy="1214437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62" name="AutoShape 14"/>
          <p:cNvSpPr>
            <a:spLocks noChangeArrowheads="1"/>
          </p:cNvSpPr>
          <p:nvPr/>
        </p:nvSpPr>
        <p:spPr bwMode="auto">
          <a:xfrm>
            <a:off x="6660232" y="4941168"/>
            <a:ext cx="1214438" cy="9144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65" name="Rectangle 17"/>
          <p:cNvSpPr>
            <a:spLocks noChangeArrowheads="1"/>
          </p:cNvSpPr>
          <p:nvPr/>
        </p:nvSpPr>
        <p:spPr bwMode="auto">
          <a:xfrm rot="1862826">
            <a:off x="5075195" y="2135882"/>
            <a:ext cx="914400" cy="1668397"/>
          </a:xfrm>
          <a:prstGeom prst="rect">
            <a:avLst/>
          </a:prstGeom>
          <a:solidFill>
            <a:schemeClr val="accent6"/>
          </a:solidFill>
          <a:ln w="9525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" name="Шестиугольник 20"/>
          <p:cNvSpPr/>
          <p:nvPr/>
        </p:nvSpPr>
        <p:spPr>
          <a:xfrm rot="20386338">
            <a:off x="527361" y="1245678"/>
            <a:ext cx="1800200" cy="1500188"/>
          </a:xfrm>
          <a:prstGeom prst="hexagon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Прямоугольный треугольник 21"/>
          <p:cNvSpPr/>
          <p:nvPr/>
        </p:nvSpPr>
        <p:spPr>
          <a:xfrm rot="20682049">
            <a:off x="3335833" y="1056987"/>
            <a:ext cx="1428750" cy="1500188"/>
          </a:xfrm>
          <a:prstGeom prst="rt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4788024" y="4797152"/>
            <a:ext cx="1571625" cy="157162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6523632" y="2576314"/>
            <a:ext cx="1857375" cy="142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2" name="Месяц 151"/>
          <p:cNvSpPr/>
          <p:nvPr/>
        </p:nvSpPr>
        <p:spPr>
          <a:xfrm rot="16200000">
            <a:off x="7110282" y="3230978"/>
            <a:ext cx="612068" cy="504056"/>
          </a:xfrm>
          <a:prstGeom prst="mo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Улыбающееся лицо 153"/>
          <p:cNvSpPr/>
          <p:nvPr/>
        </p:nvSpPr>
        <p:spPr>
          <a:xfrm>
            <a:off x="2726080" y="2944694"/>
            <a:ext cx="557201" cy="504056"/>
          </a:xfrm>
          <a:prstGeom prst="smileyFac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Месяц 156"/>
          <p:cNvSpPr/>
          <p:nvPr/>
        </p:nvSpPr>
        <p:spPr>
          <a:xfrm rot="5400000">
            <a:off x="1346476" y="3738886"/>
            <a:ext cx="144017" cy="331455"/>
          </a:xfrm>
          <a:prstGeom prst="moon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Месяц 158"/>
          <p:cNvSpPr/>
          <p:nvPr/>
        </p:nvSpPr>
        <p:spPr>
          <a:xfrm rot="15572143">
            <a:off x="5437027" y="2872667"/>
            <a:ext cx="349748" cy="376819"/>
          </a:xfrm>
          <a:prstGeom prst="mo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Блок-схема: узел 161"/>
          <p:cNvSpPr/>
          <p:nvPr/>
        </p:nvSpPr>
        <p:spPr>
          <a:xfrm>
            <a:off x="5334862" y="2647080"/>
            <a:ext cx="144016" cy="144016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Блок-схема: узел 162"/>
          <p:cNvSpPr/>
          <p:nvPr/>
        </p:nvSpPr>
        <p:spPr>
          <a:xfrm flipV="1">
            <a:off x="5573836" y="2576314"/>
            <a:ext cx="135632" cy="1524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Блок-схема: узел 163"/>
          <p:cNvSpPr/>
          <p:nvPr/>
        </p:nvSpPr>
        <p:spPr>
          <a:xfrm>
            <a:off x="7200292" y="2702120"/>
            <a:ext cx="144016" cy="216024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Блок-схема: узел 164"/>
          <p:cNvSpPr/>
          <p:nvPr/>
        </p:nvSpPr>
        <p:spPr>
          <a:xfrm>
            <a:off x="7452320" y="2719772"/>
            <a:ext cx="144016" cy="216024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Блок-схема: узел 166"/>
          <p:cNvSpPr/>
          <p:nvPr/>
        </p:nvSpPr>
        <p:spPr>
          <a:xfrm>
            <a:off x="1115616" y="3530320"/>
            <a:ext cx="144016" cy="144016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Блок-схема: узел 168"/>
          <p:cNvSpPr/>
          <p:nvPr/>
        </p:nvSpPr>
        <p:spPr>
          <a:xfrm>
            <a:off x="1568748" y="3538381"/>
            <a:ext cx="144016" cy="144016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2" name="Блок-схема: узел 171"/>
          <p:cNvSpPr/>
          <p:nvPr/>
        </p:nvSpPr>
        <p:spPr>
          <a:xfrm>
            <a:off x="7020272" y="5085184"/>
            <a:ext cx="144016" cy="144016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3" name="Блок-схема: узел 172"/>
          <p:cNvSpPr/>
          <p:nvPr/>
        </p:nvSpPr>
        <p:spPr>
          <a:xfrm>
            <a:off x="7380312" y="5085184"/>
            <a:ext cx="144016" cy="144016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112" y="5637296"/>
            <a:ext cx="354013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836" y="5294347"/>
            <a:ext cx="16510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5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586" y="5270658"/>
            <a:ext cx="16510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6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365" y="2073335"/>
            <a:ext cx="354013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7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00808"/>
            <a:ext cx="16510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8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00808"/>
            <a:ext cx="16510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9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186607"/>
            <a:ext cx="354013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400" name="Picture 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897122"/>
            <a:ext cx="165100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401" name="Picture 1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650" y="1900735"/>
            <a:ext cx="165100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Улыбающееся лицо 2"/>
          <p:cNvSpPr/>
          <p:nvPr/>
        </p:nvSpPr>
        <p:spPr>
          <a:xfrm>
            <a:off x="3158827" y="4437112"/>
            <a:ext cx="621085" cy="50405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402" name="Picture 1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817" y="5411331"/>
            <a:ext cx="354013" cy="19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авильный пятиугольник 3"/>
          <p:cNvSpPr/>
          <p:nvPr/>
        </p:nvSpPr>
        <p:spPr>
          <a:xfrm rot="1121530">
            <a:off x="6229180" y="173316"/>
            <a:ext cx="2191329" cy="2023429"/>
          </a:xfrm>
          <a:prstGeom prst="pentagon">
            <a:avLst/>
          </a:prstGeom>
          <a:solidFill>
            <a:srgbClr val="16E1F6"/>
          </a:solidFill>
          <a:ln>
            <a:solidFill>
              <a:srgbClr val="16E1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403" name="Picture 1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362" y="782613"/>
            <a:ext cx="224921" cy="224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404" name="Picture 2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915901"/>
            <a:ext cx="224493" cy="224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405" name="Picture 2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18378">
            <a:off x="6986773" y="1185030"/>
            <a:ext cx="537555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682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1" grpId="0" animBg="1"/>
      <p:bldP spid="27662" grpId="0" animBg="1"/>
      <p:bldP spid="21" grpId="0" animBg="1"/>
      <p:bldP spid="22" grpId="0" animBg="1"/>
      <p:bldP spid="23" grpId="0" animBg="1"/>
      <p:bldP spid="157" grpId="0" animBg="1"/>
      <p:bldP spid="167" grpId="0" animBg="1"/>
      <p:bldP spid="169" grpId="0" animBg="1"/>
      <p:bldP spid="172" grpId="0" animBg="1"/>
      <p:bldP spid="17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6" name="Rectangle 8"/>
          <p:cNvSpPr>
            <a:spLocks noChangeArrowheads="1"/>
          </p:cNvSpPr>
          <p:nvPr/>
        </p:nvSpPr>
        <p:spPr bwMode="auto">
          <a:xfrm rot="1281043">
            <a:off x="2373466" y="2719772"/>
            <a:ext cx="1262430" cy="9144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 rot="4186251">
            <a:off x="3131840" y="3717032"/>
            <a:ext cx="762000" cy="1905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65" name="Rectangle 17"/>
          <p:cNvSpPr>
            <a:spLocks noChangeArrowheads="1"/>
          </p:cNvSpPr>
          <p:nvPr/>
        </p:nvSpPr>
        <p:spPr bwMode="auto">
          <a:xfrm rot="1862826">
            <a:off x="4582804" y="1818316"/>
            <a:ext cx="914400" cy="1668397"/>
          </a:xfrm>
          <a:prstGeom prst="rect">
            <a:avLst/>
          </a:prstGeom>
          <a:solidFill>
            <a:schemeClr val="accent6"/>
          </a:solidFill>
          <a:ln w="9525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6536150" y="1632326"/>
            <a:ext cx="1857375" cy="142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2" name="Месяц 151"/>
          <p:cNvSpPr/>
          <p:nvPr/>
        </p:nvSpPr>
        <p:spPr>
          <a:xfrm rot="16200000">
            <a:off x="7213555" y="2400486"/>
            <a:ext cx="502564" cy="504056"/>
          </a:xfrm>
          <a:prstGeom prst="mo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Улыбающееся лицо 153"/>
          <p:cNvSpPr/>
          <p:nvPr/>
        </p:nvSpPr>
        <p:spPr>
          <a:xfrm>
            <a:off x="2726080" y="2944694"/>
            <a:ext cx="557201" cy="504056"/>
          </a:xfrm>
          <a:prstGeom prst="smileyFac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Месяц 158"/>
          <p:cNvSpPr/>
          <p:nvPr/>
        </p:nvSpPr>
        <p:spPr>
          <a:xfrm rot="15572143">
            <a:off x="4877757" y="2715386"/>
            <a:ext cx="349748" cy="376819"/>
          </a:xfrm>
          <a:prstGeom prst="mo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Блок-схема: узел 161"/>
          <p:cNvSpPr/>
          <p:nvPr/>
        </p:nvSpPr>
        <p:spPr>
          <a:xfrm>
            <a:off x="4763586" y="2381718"/>
            <a:ext cx="144016" cy="144016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Блок-схема: узел 162"/>
          <p:cNvSpPr/>
          <p:nvPr/>
        </p:nvSpPr>
        <p:spPr>
          <a:xfrm flipV="1">
            <a:off x="5158134" y="2381718"/>
            <a:ext cx="135632" cy="1524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Блок-схема: узел 163"/>
          <p:cNvSpPr/>
          <p:nvPr/>
        </p:nvSpPr>
        <p:spPr>
          <a:xfrm>
            <a:off x="7164288" y="1991247"/>
            <a:ext cx="144016" cy="216024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Блок-схема: узел 164"/>
          <p:cNvSpPr/>
          <p:nvPr/>
        </p:nvSpPr>
        <p:spPr>
          <a:xfrm>
            <a:off x="7668344" y="1991247"/>
            <a:ext cx="144016" cy="216024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Улыбающееся лицо 2"/>
          <p:cNvSpPr/>
          <p:nvPr/>
        </p:nvSpPr>
        <p:spPr>
          <a:xfrm>
            <a:off x="3158827" y="4437112"/>
            <a:ext cx="621085" cy="50405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1" descr="H:\Documents and Settings\Aida\Рабочий стол\НОвая ГРАФИКА сборник\КАРТИНКИ СБОРНИК_ школьные\Копия boworms3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79826" y="4645794"/>
            <a:ext cx="1643062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99190" y="116632"/>
            <a:ext cx="741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 Black" pitchFamily="34" charset="0"/>
              </a:rPr>
              <a:t>ДЕВИЗ:</a:t>
            </a:r>
            <a:r>
              <a:rPr lang="ru-RU" sz="2000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Arial Black" pitchFamily="34" charset="0"/>
              </a:rPr>
              <a:t>Все за одного.</a:t>
            </a:r>
          </a:p>
          <a:p>
            <a:r>
              <a:rPr lang="ru-RU" sz="2400" dirty="0">
                <a:solidFill>
                  <a:srgbClr val="C00000"/>
                </a:solidFill>
                <a:latin typeface="Arial Black" pitchFamily="34" charset="0"/>
              </a:rPr>
              <a:t>               А один за всех,</a:t>
            </a:r>
          </a:p>
          <a:p>
            <a:r>
              <a:rPr lang="ru-RU" sz="2400" dirty="0">
                <a:solidFill>
                  <a:srgbClr val="C00000"/>
                </a:solidFill>
                <a:latin typeface="Arial Black" pitchFamily="34" charset="0"/>
              </a:rPr>
              <a:t>               Тогда и в деле будет успех.</a:t>
            </a:r>
          </a:p>
        </p:txBody>
      </p:sp>
    </p:spTree>
    <p:extLst>
      <p:ext uri="{BB962C8B-B14F-4D97-AF65-F5344CB8AC3E}">
        <p14:creationId xmlns:p14="http://schemas.microsoft.com/office/powerpoint/2010/main" val="405537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Прямоугольник 76"/>
          <p:cNvSpPr/>
          <p:nvPr/>
        </p:nvSpPr>
        <p:spPr>
          <a:xfrm>
            <a:off x="142844" y="142852"/>
            <a:ext cx="8858312" cy="6572296"/>
          </a:xfrm>
          <a:prstGeom prst="rect">
            <a:avLst/>
          </a:prstGeom>
          <a:noFill/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064" name="Picture 21" descr="H:\Documents and Settings\Aida\Рабочий стол\НОвая ГРАФИКА сборник\КАРТИНКИ СБОРНИК_ школьные\Копия boworms3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79826" y="4645794"/>
            <a:ext cx="1643062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Прямоугольник 80"/>
          <p:cNvSpPr/>
          <p:nvPr/>
        </p:nvSpPr>
        <p:spPr>
          <a:xfrm>
            <a:off x="214313" y="6429375"/>
            <a:ext cx="1195387" cy="2460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http://aida.ucoz.ru</a:t>
            </a:r>
            <a:endParaRPr lang="ru-RU" sz="1000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13033" y="332656"/>
            <a:ext cx="595434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dirty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</a:t>
            </a:r>
            <a:r>
              <a:rPr lang="ru-RU" sz="40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ема урока</a:t>
            </a:r>
            <a:endParaRPr lang="ru-RU" sz="4000" b="1" cap="none" spc="0" dirty="0" smtClean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213153" y="1769621"/>
            <a:ext cx="708380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п</a:t>
            </a:r>
            <a:r>
              <a:rPr lang="ru-RU" sz="44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лощадь и периметр прямоугольника</a:t>
            </a:r>
            <a:endParaRPr lang="ru-RU" sz="4400" b="1" cap="none" spc="0" dirty="0" smtClean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 rot="20936671">
            <a:off x="715286" y="3567553"/>
            <a:ext cx="2614109" cy="83535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учиться</a:t>
            </a:r>
            <a:endParaRPr lang="ru-RU" sz="2800" b="1" dirty="0"/>
          </a:p>
        </p:txBody>
      </p:sp>
      <p:sp>
        <p:nvSpPr>
          <p:cNvPr id="19" name="Прямоугольник 18"/>
          <p:cNvSpPr/>
          <p:nvPr/>
        </p:nvSpPr>
        <p:spPr>
          <a:xfrm rot="20936671">
            <a:off x="341298" y="4679484"/>
            <a:ext cx="3359732" cy="83535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совершенствовать</a:t>
            </a:r>
            <a:endParaRPr lang="ru-RU" sz="2800" b="1" dirty="0"/>
          </a:p>
        </p:txBody>
      </p:sp>
      <p:sp>
        <p:nvSpPr>
          <p:cNvPr id="20" name="Прямоугольник 19"/>
          <p:cNvSpPr/>
          <p:nvPr/>
        </p:nvSpPr>
        <p:spPr>
          <a:xfrm rot="20936671">
            <a:off x="4267795" y="3549151"/>
            <a:ext cx="2614109" cy="83535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закреплять</a:t>
            </a:r>
            <a:endParaRPr lang="ru-RU" sz="2800" b="1" dirty="0"/>
          </a:p>
        </p:txBody>
      </p:sp>
      <p:sp>
        <p:nvSpPr>
          <p:cNvPr id="21" name="Прямоугольник 20"/>
          <p:cNvSpPr/>
          <p:nvPr/>
        </p:nvSpPr>
        <p:spPr>
          <a:xfrm rot="20936671">
            <a:off x="2601183" y="5223852"/>
            <a:ext cx="3941634" cy="83535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формировать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06025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Jar\Desktop\noel-psd-grab720-1857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8" t="21834" r="68257" b="53138"/>
          <a:stretch/>
        </p:blipFill>
        <p:spPr bwMode="auto">
          <a:xfrm rot="21009164">
            <a:off x="62547" y="3877053"/>
            <a:ext cx="2572742" cy="27922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Jar\Desktop\cz5091_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4" t="43489" r="50000" b="28255"/>
          <a:stretch/>
        </p:blipFill>
        <p:spPr bwMode="auto">
          <a:xfrm>
            <a:off x="4415347" y="3794187"/>
            <a:ext cx="2566709" cy="265101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Jar\Desktop\cz5091_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16199" r="74945" b="54634"/>
          <a:stretch/>
        </p:blipFill>
        <p:spPr bwMode="auto">
          <a:xfrm rot="21042224">
            <a:off x="-10617" y="1239271"/>
            <a:ext cx="2419764" cy="26759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679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План урока</a:t>
            </a:r>
            <a:endParaRPr lang="ru-RU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D579CE-96A9-4773-956A-00619C94C006}" type="datetime1">
              <a:rPr lang="ru-RU" smtClean="0"/>
              <a:pPr>
                <a:defRPr/>
              </a:pPr>
              <a:t>23.12.2014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4EC45-D0FD-4936-93F9-AD355CD23C1C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20936671">
            <a:off x="640735" y="2563171"/>
            <a:ext cx="1365659" cy="83535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у</a:t>
            </a:r>
            <a:r>
              <a:rPr lang="ru-RU" sz="2800" b="1" dirty="0" smtClean="0"/>
              <a:t>стный счёт</a:t>
            </a:r>
            <a:endParaRPr lang="ru-RU" sz="2800" b="1" dirty="0"/>
          </a:p>
        </p:txBody>
      </p:sp>
      <p:pic>
        <p:nvPicPr>
          <p:cNvPr id="9" name="Picture 2" descr="C:\Users\Jar\Desktop\cz5091_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80" t="16959" r="26560" b="53643"/>
          <a:stretch/>
        </p:blipFill>
        <p:spPr bwMode="auto">
          <a:xfrm>
            <a:off x="2195736" y="1094508"/>
            <a:ext cx="2520280" cy="278764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508304" y="1994562"/>
            <a:ext cx="1850593" cy="6101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геометрия</a:t>
            </a:r>
            <a:endParaRPr lang="ru-RU" sz="2800" b="1" dirty="0"/>
          </a:p>
        </p:txBody>
      </p:sp>
      <p:pic>
        <p:nvPicPr>
          <p:cNvPr id="12" name="Picture 2" descr="C:\Users\Jar\Desktop\cz5091_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76" t="16019" r="3580" b="55343"/>
          <a:stretch/>
        </p:blipFill>
        <p:spPr bwMode="auto">
          <a:xfrm rot="230739">
            <a:off x="6672414" y="796452"/>
            <a:ext cx="2415058" cy="268949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 rot="403217">
            <a:off x="7022529" y="2145785"/>
            <a:ext cx="1763326" cy="64718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периметр</a:t>
            </a:r>
            <a:endParaRPr lang="ru-RU" sz="2800" b="1" dirty="0"/>
          </a:p>
        </p:txBody>
      </p:sp>
      <p:pic>
        <p:nvPicPr>
          <p:cNvPr id="14" name="Picture 2" descr="C:\Users\Jar\Desktop\cz5091_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08" t="71215" r="4372" b="939"/>
          <a:stretch/>
        </p:blipFill>
        <p:spPr bwMode="auto">
          <a:xfrm rot="353339">
            <a:off x="6608334" y="3420677"/>
            <a:ext cx="2591712" cy="282285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 rot="403217">
            <a:off x="7161941" y="4913116"/>
            <a:ext cx="1763326" cy="64718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площадь</a:t>
            </a:r>
            <a:endParaRPr lang="ru-RU" sz="2800" b="1" dirty="0"/>
          </a:p>
        </p:txBody>
      </p:sp>
      <p:pic>
        <p:nvPicPr>
          <p:cNvPr id="17" name="Picture 5" descr="http://ru.vectorboom.com/Tutorials/ChristmasBalls/33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2" r="7500"/>
          <a:stretch/>
        </p:blipFill>
        <p:spPr bwMode="auto">
          <a:xfrm rot="582612">
            <a:off x="4619047" y="1433296"/>
            <a:ext cx="2342345" cy="261439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 rot="403217">
            <a:off x="5059010" y="2885795"/>
            <a:ext cx="1462417" cy="64718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задачи</a:t>
            </a:r>
            <a:endParaRPr lang="ru-RU" sz="2800" b="1" dirty="0"/>
          </a:p>
        </p:txBody>
      </p:sp>
      <p:sp>
        <p:nvSpPr>
          <p:cNvPr id="19" name="Прямоугольник 18"/>
          <p:cNvSpPr/>
          <p:nvPr/>
        </p:nvSpPr>
        <p:spPr>
          <a:xfrm rot="403217">
            <a:off x="4819834" y="5196727"/>
            <a:ext cx="1763326" cy="64718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величины</a:t>
            </a:r>
            <a:endParaRPr lang="ru-RU" sz="2800" b="1" dirty="0"/>
          </a:p>
        </p:txBody>
      </p:sp>
      <p:sp>
        <p:nvSpPr>
          <p:cNvPr id="21" name="Прямоугольник 20"/>
          <p:cNvSpPr/>
          <p:nvPr/>
        </p:nvSpPr>
        <p:spPr>
          <a:xfrm rot="20796230">
            <a:off x="516072" y="5312445"/>
            <a:ext cx="1943704" cy="64718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дом/задан</a:t>
            </a:r>
            <a:endParaRPr lang="ru-RU" sz="2800" b="1" dirty="0"/>
          </a:p>
        </p:txBody>
      </p:sp>
      <p:pic>
        <p:nvPicPr>
          <p:cNvPr id="22" name="Picture 3" descr="C:\Users\Jar\Desktop\0b2f113df803734dc8e978ccf46af01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2" t="52100" r="53276"/>
          <a:stretch/>
        </p:blipFill>
        <p:spPr bwMode="auto">
          <a:xfrm>
            <a:off x="2253355" y="3677622"/>
            <a:ext cx="2592288" cy="288414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2990501" y="4988854"/>
            <a:ext cx="1387090" cy="64718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итоги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17519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Белки. Клипарт. Белки и бельчата - веселые детские карти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558" y="2445829"/>
            <a:ext cx="2856593" cy="3308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848" y="45547"/>
            <a:ext cx="8229600" cy="1143000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Arial Black" pitchFamily="34" charset="0"/>
              </a:rPr>
              <a:t>у</a:t>
            </a:r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стный </a:t>
            </a:r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счёт: </a:t>
            </a:r>
            <a:b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проверь себя</a:t>
            </a:r>
            <a:endParaRPr lang="ru-RU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12275536"/>
              </p:ext>
            </p:extLst>
          </p:nvPr>
        </p:nvGraphicFramePr>
        <p:xfrm>
          <a:off x="0" y="5805264"/>
          <a:ext cx="4536504" cy="792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"/>
                <a:gridCol w="756084"/>
                <a:gridCol w="756084"/>
                <a:gridCol w="756084"/>
                <a:gridCol w="756084"/>
                <a:gridCol w="756084"/>
              </a:tblGrid>
              <a:tr h="792088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 4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marL="89162" marR="89162" anchor="ctr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 8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marL="89162" marR="89162" anchor="ctr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39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marL="89162" marR="89162" anchor="ctr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10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marL="89162" marR="89162" anchor="ctr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 6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marL="89162" marR="89162" anchor="ctr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12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marL="89162" marR="89162" anchor="ctr"/>
                </a:tc>
              </a:tr>
            </a:tbl>
          </a:graphicData>
        </a:graphic>
      </p:graphicFrame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131901" y="1228121"/>
            <a:ext cx="3168352" cy="421710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ru-RU" dirty="0" smtClean="0"/>
              <a:t>42 : (13 – 7) =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dirty="0" smtClean="0"/>
              <a:t>36 : 4 ×7 =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dirty="0" smtClean="0"/>
              <a:t>(12 + 28) : 4 =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dirty="0" smtClean="0"/>
              <a:t>8 × 3 : 6 =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dirty="0" smtClean="0"/>
              <a:t>35 : 5 + 8 =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dirty="0" smtClean="0"/>
              <a:t>44 – 40 : 8 =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4EC45-D0FD-4936-93F9-AD355CD23C1C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graphicFrame>
        <p:nvGraphicFramePr>
          <p:cNvPr id="8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3880981"/>
              </p:ext>
            </p:extLst>
          </p:nvPr>
        </p:nvGraphicFramePr>
        <p:xfrm>
          <a:off x="4978773" y="5733256"/>
          <a:ext cx="4140966" cy="792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161"/>
                <a:gridCol w="690161"/>
                <a:gridCol w="690161"/>
                <a:gridCol w="690161"/>
                <a:gridCol w="690161"/>
                <a:gridCol w="690161"/>
              </a:tblGrid>
              <a:tr h="792088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 7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 1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15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72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63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27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Объект 8"/>
          <p:cNvSpPr txBox="1">
            <a:spLocks/>
          </p:cNvSpPr>
          <p:nvPr/>
        </p:nvSpPr>
        <p:spPr bwMode="auto">
          <a:xfrm>
            <a:off x="5868238" y="1188546"/>
            <a:ext cx="3168352" cy="435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charset="0"/>
              <a:buNone/>
            </a:pPr>
            <a:r>
              <a:rPr lang="ru-RU" dirty="0" smtClean="0"/>
              <a:t>24 : (12 – 8) =</a:t>
            </a:r>
          </a:p>
          <a:p>
            <a:pPr marL="0" indent="0">
              <a:lnSpc>
                <a:spcPct val="150000"/>
              </a:lnSpc>
              <a:buFont typeface="Arial" charset="0"/>
              <a:buNone/>
            </a:pPr>
            <a:r>
              <a:rPr lang="ru-RU" dirty="0" smtClean="0"/>
              <a:t>48 : 6 × 9 =</a:t>
            </a:r>
          </a:p>
          <a:p>
            <a:pPr marL="0" indent="0">
              <a:lnSpc>
                <a:spcPct val="150000"/>
              </a:lnSpc>
              <a:buFont typeface="Arial" charset="0"/>
              <a:buNone/>
            </a:pPr>
            <a:r>
              <a:rPr lang="ru-RU" dirty="0" smtClean="0"/>
              <a:t>(27 + 13) : 5 =</a:t>
            </a:r>
          </a:p>
          <a:p>
            <a:pPr marL="0" indent="0">
              <a:lnSpc>
                <a:spcPct val="150000"/>
              </a:lnSpc>
              <a:buFont typeface="Arial" charset="0"/>
              <a:buNone/>
            </a:pPr>
            <a:r>
              <a:rPr lang="ru-RU" dirty="0" smtClean="0"/>
              <a:t>63 : 7 × 3 =</a:t>
            </a:r>
          </a:p>
          <a:p>
            <a:pPr marL="0" indent="0">
              <a:lnSpc>
                <a:spcPct val="150000"/>
              </a:lnSpc>
              <a:buFont typeface="Arial" charset="0"/>
              <a:buNone/>
            </a:pPr>
            <a:r>
              <a:rPr lang="ru-RU" dirty="0" smtClean="0"/>
              <a:t>6 × 1 : 6 =</a:t>
            </a:r>
          </a:p>
          <a:p>
            <a:pPr marL="0" indent="0">
              <a:lnSpc>
                <a:spcPct val="150000"/>
              </a:lnSpc>
              <a:buFont typeface="Arial" charset="0"/>
              <a:buNone/>
            </a:pPr>
            <a:r>
              <a:rPr lang="ru-RU" dirty="0" smtClean="0"/>
              <a:t>8 : 2 + 8 = </a:t>
            </a:r>
          </a:p>
          <a:p>
            <a:pPr marL="0" indent="0">
              <a:buFont typeface="Arial" charset="0"/>
              <a:buNone/>
            </a:pP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613206" y="2217230"/>
            <a:ext cx="457200" cy="457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 Black" pitchFamily="34" charset="0"/>
              </a:rPr>
              <a:t>ь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238005" y="2801856"/>
            <a:ext cx="457200" cy="457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 Black" pitchFamily="34" charset="0"/>
              </a:rPr>
              <a:t>е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24409" y="3564720"/>
            <a:ext cx="457200" cy="457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 Black" pitchFamily="34" charset="0"/>
              </a:rPr>
              <a:t>л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613206" y="2922921"/>
            <a:ext cx="457200" cy="457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 Black" pitchFamily="34" charset="0"/>
              </a:rPr>
              <a:t>н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613206" y="1400200"/>
            <a:ext cx="457200" cy="457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 Black" pitchFamily="34" charset="0"/>
              </a:rPr>
              <a:t>д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613206" y="4306951"/>
            <a:ext cx="457200" cy="457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 Black" pitchFamily="34" charset="0"/>
              </a:rPr>
              <a:t>у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626358" y="5025993"/>
            <a:ext cx="457200" cy="457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 Black" pitchFamily="34" charset="0"/>
              </a:rPr>
              <a:t>с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235207" y="1354978"/>
            <a:ext cx="457200" cy="457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 Black" pitchFamily="34" charset="0"/>
              </a:rPr>
              <a:t>ы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229757" y="2060848"/>
            <a:ext cx="457200" cy="457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 Black" pitchFamily="34" charset="0"/>
              </a:rPr>
              <a:t>з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224307" y="3472765"/>
            <a:ext cx="457200" cy="457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 Black" pitchFamily="34" charset="0"/>
              </a:rPr>
              <a:t>я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238005" y="4228906"/>
            <a:ext cx="457200" cy="457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 Black" pitchFamily="34" charset="0"/>
              </a:rPr>
              <a:t>р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238006" y="4901627"/>
            <a:ext cx="457200" cy="432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 Black" pitchFamily="34" charset="0"/>
              </a:rPr>
              <a:t>е</a:t>
            </a:r>
            <a:endParaRPr lang="ru-RU" sz="2400" b="1" dirty="0">
              <a:latin typeface="Arial Black" pitchFamily="34" charset="0"/>
            </a:endParaRPr>
          </a:p>
        </p:txBody>
      </p:sp>
      <p:graphicFrame>
        <p:nvGraphicFramePr>
          <p:cNvPr id="24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6482196"/>
              </p:ext>
            </p:extLst>
          </p:nvPr>
        </p:nvGraphicFramePr>
        <p:xfrm>
          <a:off x="-24650" y="5780286"/>
          <a:ext cx="4536504" cy="792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"/>
                <a:gridCol w="756084"/>
                <a:gridCol w="756084"/>
                <a:gridCol w="756084"/>
                <a:gridCol w="756084"/>
                <a:gridCol w="756084"/>
              </a:tblGrid>
              <a:tr h="792088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 л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marL="89162" marR="89162" anchor="ctr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 е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marL="89162" marR="89162" anchor="ctr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 с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marL="89162" marR="89162" anchor="ctr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 н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marL="89162" marR="89162" anchor="ctr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 ы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marL="89162" marR="89162" anchor="ctr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 е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marL="89162" marR="89162" anchor="ctr"/>
                </a:tc>
              </a:tr>
            </a:tbl>
          </a:graphicData>
        </a:graphic>
      </p:graphicFrame>
      <p:graphicFrame>
        <p:nvGraphicFramePr>
          <p:cNvPr id="25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1459808"/>
              </p:ext>
            </p:extLst>
          </p:nvPr>
        </p:nvGraphicFramePr>
        <p:xfrm>
          <a:off x="5003034" y="5754390"/>
          <a:ext cx="4140966" cy="842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161"/>
                <a:gridCol w="690161"/>
                <a:gridCol w="690161"/>
                <a:gridCol w="690161"/>
                <a:gridCol w="690161"/>
                <a:gridCol w="690161"/>
              </a:tblGrid>
              <a:tr h="842962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 д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 р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 у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 з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 ь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Arial Black" pitchFamily="34" charset="0"/>
                        </a:rPr>
                        <a:t> я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0483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6" descr="Рисунок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7693025" y="5334000"/>
            <a:ext cx="1450975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4" name="Picture 12" descr="d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276" y="2569368"/>
            <a:ext cx="2133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5" name="Picture 13" descr="даль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41522" y="4201852"/>
            <a:ext cx="1487966" cy="22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118551" y="369414"/>
            <a:ext cx="352770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00518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Площадь - </a:t>
            </a:r>
            <a:endParaRPr lang="ru-RU" sz="4400" b="1" cap="none" spc="0" dirty="0">
              <a:ln w="11430"/>
              <a:solidFill>
                <a:srgbClr val="00518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3805" y="5072390"/>
            <a:ext cx="268054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800" b="1" cap="none" spc="0" dirty="0">
                <a:ln w="50800"/>
                <a:solidFill>
                  <a:schemeClr val="bg1">
                    <a:lumMod val="50000"/>
                  </a:schemeClr>
                </a:solidFill>
                <a:effectLst/>
                <a:latin typeface="+mn-lt"/>
              </a:rPr>
              <a:t>Владимир Даль</a:t>
            </a:r>
            <a:endParaRPr lang="ru-RU" sz="2800" b="1" cap="none" spc="0" dirty="0">
              <a:ln w="50800"/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275856" y="1340768"/>
            <a:ext cx="5760640" cy="2808312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cs typeface="Angsana New" pitchFamily="18" charset="-34"/>
              </a:rPr>
              <a:t>это величина, </a:t>
            </a:r>
            <a:b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cs typeface="Angsana New" pitchFamily="18" charset="-34"/>
              </a:rPr>
            </a:b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cs typeface="Angsana New" pitchFamily="18" charset="-34"/>
              </a:rPr>
              <a:t>которая указывает</a:t>
            </a:r>
            <a:b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cs typeface="Angsana New" pitchFamily="18" charset="-34"/>
              </a:rPr>
            </a:b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cs typeface="Angsana New" pitchFamily="18" charset="-34"/>
              </a:rPr>
              <a:t>сколько места занимает фигура на плоскости.</a:t>
            </a:r>
            <a:endParaRPr lang="ru-RU" sz="3600" b="1" dirty="0">
              <a:solidFill>
                <a:schemeClr val="accent3">
                  <a:lumMod val="75000"/>
                </a:schemeClr>
              </a:solidFill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4133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4" name="Rectangle 100"/>
          <p:cNvSpPr>
            <a:spLocks noChangeArrowheads="1"/>
          </p:cNvSpPr>
          <p:nvPr/>
        </p:nvSpPr>
        <p:spPr bwMode="auto">
          <a:xfrm>
            <a:off x="4211960" y="2132856"/>
            <a:ext cx="7553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4см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245" name="Rectangle 101"/>
          <p:cNvSpPr>
            <a:spLocks noChangeArrowheads="1"/>
          </p:cNvSpPr>
          <p:nvPr/>
        </p:nvSpPr>
        <p:spPr bwMode="auto">
          <a:xfrm>
            <a:off x="1619672" y="3284984"/>
            <a:ext cx="7553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2см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247" name="Rectangle 103"/>
          <p:cNvSpPr>
            <a:spLocks noChangeArrowheads="1"/>
          </p:cNvSpPr>
          <p:nvPr/>
        </p:nvSpPr>
        <p:spPr bwMode="auto">
          <a:xfrm>
            <a:off x="2411016" y="2710161"/>
            <a:ext cx="3456384" cy="1656184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285" name="Line 141"/>
          <p:cNvSpPr>
            <a:spLocks noChangeShapeType="1"/>
          </p:cNvSpPr>
          <p:nvPr/>
        </p:nvSpPr>
        <p:spPr bwMode="auto">
          <a:xfrm>
            <a:off x="5867400" y="2708275"/>
            <a:ext cx="744" cy="16568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289" name="Line 145"/>
          <p:cNvSpPr>
            <a:spLocks noChangeShapeType="1"/>
          </p:cNvSpPr>
          <p:nvPr/>
        </p:nvSpPr>
        <p:spPr bwMode="auto">
          <a:xfrm>
            <a:off x="2411761" y="4365104"/>
            <a:ext cx="345638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7170" name="Picture 2" descr="http://vb2.userdocs.ru/pars_docs/refs/449/448008/448008_html_62c2918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5" r="14017"/>
          <a:stretch/>
        </p:blipFill>
        <p:spPr bwMode="auto">
          <a:xfrm>
            <a:off x="6459119" y="2570648"/>
            <a:ext cx="2684881" cy="2697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7"/>
          <p:cNvSpPr txBox="1">
            <a:spLocks/>
          </p:cNvSpPr>
          <p:nvPr/>
        </p:nvSpPr>
        <p:spPr>
          <a:xfrm>
            <a:off x="707248" y="6166"/>
            <a:ext cx="8593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площадь прямоугольника</a:t>
            </a:r>
            <a:endParaRPr lang="ru-RU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048536"/>
            <a:ext cx="8816280" cy="1728192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Чтобы вычислить площадь прямоугольника, нужно длину умножить на ширину.</a:t>
            </a:r>
            <a:endParaRPr lang="ru-RU" b="1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5682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4" grpId="0"/>
      <p:bldP spid="6245" grpId="0"/>
      <p:bldP spid="6247" grpId="0" animBg="1"/>
      <p:bldP spid="6285" grpId="0" animBg="1"/>
      <p:bldP spid="6289" grpId="0" animBg="1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95AEB6-3A66-49DD-A3F0-5A898B237999}" type="datetime1">
              <a:rPr lang="ru-RU" smtClean="0"/>
              <a:pPr>
                <a:defRPr/>
              </a:pPr>
              <a:t>23.12.2014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8269BA-CDEE-47ED-9F29-C40A8D00755B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988840"/>
            <a:ext cx="5184576" cy="2880320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99"/>
          <p:cNvSpPr>
            <a:spLocks noChangeArrowheads="1"/>
          </p:cNvSpPr>
          <p:nvPr/>
        </p:nvSpPr>
        <p:spPr bwMode="auto">
          <a:xfrm>
            <a:off x="199575" y="1745606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95736" y="1196752"/>
            <a:ext cx="116730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00518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9 см</a:t>
            </a:r>
            <a:endParaRPr lang="ru-RU" sz="3600" b="1" cap="none" spc="0" dirty="0">
              <a:ln w="11430"/>
              <a:solidFill>
                <a:srgbClr val="00518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08104" y="3140968"/>
            <a:ext cx="116730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solidFill>
                  <a:srgbClr val="00518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5 см</a:t>
            </a:r>
            <a:endParaRPr lang="ru-RU" sz="3600" b="1" cap="none" spc="0" dirty="0">
              <a:ln w="11430"/>
              <a:solidFill>
                <a:srgbClr val="00518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6401" y="2780928"/>
            <a:ext cx="47179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00518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5·9 = 45 (см²) </a:t>
            </a:r>
            <a:endParaRPr lang="ru-RU" sz="5400" b="1" cap="none" spc="0" dirty="0">
              <a:ln w="11430"/>
              <a:solidFill>
                <a:srgbClr val="00518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8194" name="Picture 2" descr="Как нарисовать зайчика в зимнем лесу Сайт о рисовани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" r="-6780" b="3303"/>
          <a:stretch/>
        </p:blipFill>
        <p:spPr bwMode="auto">
          <a:xfrm>
            <a:off x="6473235" y="3242593"/>
            <a:ext cx="2455887" cy="333598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7"/>
          <p:cNvSpPr txBox="1">
            <a:spLocks/>
          </p:cNvSpPr>
          <p:nvPr/>
        </p:nvSpPr>
        <p:spPr>
          <a:xfrm>
            <a:off x="755576" y="53752"/>
            <a:ext cx="8593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 smtClean="0">
                <a:solidFill>
                  <a:srgbClr val="C00000"/>
                </a:solidFill>
                <a:latin typeface="Arial Black" pitchFamily="34" charset="0"/>
              </a:rPr>
              <a:t>площадь прямоугольника</a:t>
            </a:r>
            <a:endParaRPr lang="ru-RU" b="1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95AEB6-3A66-49DD-A3F0-5A898B237999}" type="datetime1">
              <a:rPr lang="ru-RU" smtClean="0"/>
              <a:pPr>
                <a:defRPr/>
              </a:pPr>
              <a:t>23.12.2014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8269BA-CDEE-47ED-9F29-C40A8D00755B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700808"/>
            <a:ext cx="4608512" cy="345638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123728" y="1124744"/>
            <a:ext cx="105670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solidFill>
                  <a:srgbClr val="00518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8 см</a:t>
            </a:r>
            <a:endParaRPr lang="ru-RU" sz="3200" b="1" cap="none" spc="0" dirty="0">
              <a:ln w="11430"/>
              <a:solidFill>
                <a:srgbClr val="00518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48064" y="2924944"/>
            <a:ext cx="105670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solidFill>
                  <a:srgbClr val="00518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6 см</a:t>
            </a:r>
            <a:endParaRPr lang="ru-RU" sz="3200" b="1" cap="none" spc="0" dirty="0">
              <a:ln w="11430"/>
              <a:solidFill>
                <a:srgbClr val="00518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2924944"/>
            <a:ext cx="45255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8·6 = 48 (см²)</a:t>
            </a:r>
            <a:endParaRPr lang="ru-RU" sz="5400" b="1" cap="none" spc="0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218" name="Picture 2" descr="Как нарисовать ребенку испуганного зайца Учитесь рисовать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040" y="2636912"/>
            <a:ext cx="2989032" cy="357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7"/>
          <p:cNvSpPr txBox="1">
            <a:spLocks/>
          </p:cNvSpPr>
          <p:nvPr/>
        </p:nvSpPr>
        <p:spPr>
          <a:xfrm>
            <a:off x="623551" y="6166"/>
            <a:ext cx="8593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площадь прямоугольника</a:t>
            </a:r>
            <a:endParaRPr lang="ru-RU" b="1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606070" y="-70034"/>
            <a:ext cx="8593600" cy="1143000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Arial Black" pitchFamily="34" charset="0"/>
              </a:rPr>
              <a:t>п</a:t>
            </a:r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лощадь прямоугольника</a:t>
            </a:r>
            <a:endParaRPr lang="ru-RU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95AEB6-3A66-49DD-A3F0-5A898B237999}" type="datetime1">
              <a:rPr lang="ru-RU" smtClean="0"/>
              <a:pPr>
                <a:defRPr/>
              </a:pPr>
              <a:t>23.12.2014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8269BA-CDEE-47ED-9F29-C40A8D00755B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571477" y="1670851"/>
            <a:ext cx="5400000" cy="396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391499" y="1059111"/>
            <a:ext cx="105670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solidFill>
                  <a:srgbClr val="00518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7 см</a:t>
            </a:r>
            <a:endParaRPr lang="ru-RU" sz="3200" b="1" cap="none" spc="0" dirty="0">
              <a:ln w="11430"/>
              <a:solidFill>
                <a:srgbClr val="00518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67744" y="2249133"/>
            <a:ext cx="116730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solidFill>
                  <a:srgbClr val="00518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6 см</a:t>
            </a:r>
            <a:endParaRPr lang="ru-RU" sz="3600" b="1" cap="none" spc="0" dirty="0">
              <a:ln w="11430"/>
              <a:solidFill>
                <a:srgbClr val="00518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46723" y="3076306"/>
            <a:ext cx="404950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7·6 = 42 (см²)</a:t>
            </a:r>
            <a:endParaRPr lang="ru-RU" sz="4800" b="1" cap="none" spc="0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1" name="Picture 2" descr="Веселые картинки для детей. Обои для рабочего стола с персон…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88" y="2572298"/>
            <a:ext cx="3133283" cy="3616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7544" y="-180193"/>
            <a:ext cx="8928992" cy="1470025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периметр </a:t>
            </a:r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прямоугольника</a:t>
            </a:r>
            <a:endParaRPr lang="ru-RU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95AEB6-3A66-49DD-A3F0-5A898B237999}" type="datetime1">
              <a:rPr lang="ru-RU" smtClean="0"/>
              <a:pPr>
                <a:defRPr/>
              </a:pPr>
              <a:t>23.12.2014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8269BA-CDEE-47ED-9F29-C40A8D00755B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587552" y="1643886"/>
            <a:ext cx="5400000" cy="396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391499" y="1059111"/>
            <a:ext cx="105670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solidFill>
                  <a:srgbClr val="00518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7 см</a:t>
            </a:r>
            <a:endParaRPr lang="ru-RU" sz="3200" b="1" cap="none" spc="0" dirty="0">
              <a:ln w="11430"/>
              <a:solidFill>
                <a:srgbClr val="00518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24158" y="2342887"/>
            <a:ext cx="116730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solidFill>
                  <a:srgbClr val="00518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6 см</a:t>
            </a:r>
            <a:endParaRPr lang="ru-RU" sz="3600" b="1" cap="none" spc="0" dirty="0">
              <a:ln w="11430"/>
              <a:solidFill>
                <a:srgbClr val="00518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53513" y="2009099"/>
            <a:ext cx="511256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(7+6)×2=26(см)</a:t>
            </a:r>
            <a:endParaRPr lang="ru-RU" sz="4800" b="1" cap="none" spc="0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42" name="Picture 2" descr="Рисованные мыши, мышата, крысы для детских коллажей - клипарт на прозрачном фоне &quot; Выпускные фотокниги, детские портреты, сваде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73700"/>
            <a:ext cx="2959917" cy="221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769925" y="2989218"/>
            <a:ext cx="511256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7</a:t>
            </a:r>
            <a:r>
              <a:rPr lang="ru-RU" sz="4800" b="1" cap="none" spc="0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×2+6×2=26(см)</a:t>
            </a:r>
            <a:endParaRPr lang="ru-RU" sz="4800" b="1" cap="none" spc="0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53513" y="3868171"/>
            <a:ext cx="511256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7 +</a:t>
            </a:r>
            <a:r>
              <a:rPr lang="ru-RU" sz="4800" b="1" cap="none" spc="0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7+6+6=26(см)</a:t>
            </a:r>
            <a:endParaRPr lang="ru-RU" sz="4800" b="1" cap="none" spc="0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79512" y="5603886"/>
            <a:ext cx="8808040" cy="1152128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Периметр  прямоугольника – это сумма  длин  всех  его  сторон.</a:t>
            </a:r>
            <a:endParaRPr lang="ru-RU" b="1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664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7632848" cy="696024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п</a:t>
            </a:r>
            <a:r>
              <a:rPr lang="ru-RU" sz="4000" dirty="0" smtClean="0">
                <a:solidFill>
                  <a:srgbClr val="C00000"/>
                </a:solidFill>
                <a:latin typeface="Arial Black" pitchFamily="34" charset="0"/>
              </a:rPr>
              <a:t>рочитайте текст</a:t>
            </a:r>
            <a:endParaRPr lang="ru-RU" sz="4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1735" y="4364535"/>
            <a:ext cx="8667753" cy="1080120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Arial Black" pitchFamily="34" charset="0"/>
              </a:rPr>
              <a:t>12 × 10 </a:t>
            </a:r>
            <a:r>
              <a:rPr lang="ru-RU" b="1" dirty="0" smtClean="0">
                <a:latin typeface="Arial Black" pitchFamily="34" charset="0"/>
              </a:rPr>
              <a:t>= </a:t>
            </a:r>
            <a:r>
              <a:rPr lang="ru-RU" b="1" dirty="0" smtClean="0">
                <a:latin typeface="Arial Black" pitchFamily="34" charset="0"/>
              </a:rPr>
              <a:t>120</a:t>
            </a:r>
            <a:r>
              <a:rPr lang="ru-RU" b="1" dirty="0" smtClean="0">
                <a:latin typeface="Arial Black" pitchFamily="34" charset="0"/>
              </a:rPr>
              <a:t> (м</a:t>
            </a:r>
            <a:r>
              <a:rPr lang="ru-RU" b="1" baseline="30000" dirty="0">
                <a:cs typeface="Aharoni" pitchFamily="2" charset="-79"/>
              </a:rPr>
              <a:t> 2</a:t>
            </a:r>
            <a:r>
              <a:rPr lang="ru-RU" b="1" dirty="0" smtClean="0">
                <a:latin typeface="Arial Black" pitchFamily="34" charset="0"/>
              </a:rPr>
              <a:t>)</a:t>
            </a:r>
            <a:endParaRPr lang="ru-RU" b="1" dirty="0" smtClean="0">
              <a:latin typeface="Arial Black" pitchFamily="34" charset="0"/>
            </a:endParaRPr>
          </a:p>
          <a:p>
            <a:pPr marL="0" indent="0">
              <a:buNone/>
            </a:pPr>
            <a:r>
              <a:rPr lang="ru-RU" sz="2800" b="1" dirty="0" smtClean="0">
                <a:latin typeface="Arial Black" pitchFamily="34" charset="0"/>
              </a:rPr>
              <a:t>Ответ: </a:t>
            </a:r>
            <a:r>
              <a:rPr lang="ru-RU" sz="2800" b="1" dirty="0" smtClean="0">
                <a:latin typeface="Arial Black" pitchFamily="34" charset="0"/>
              </a:rPr>
              <a:t>120</a:t>
            </a:r>
            <a:r>
              <a:rPr lang="ru-RU" sz="2800" b="1" dirty="0" smtClean="0">
                <a:latin typeface="Arial Black" pitchFamily="34" charset="0"/>
              </a:rPr>
              <a:t>м</a:t>
            </a:r>
            <a:r>
              <a:rPr lang="ru-RU" sz="2800" b="1" baseline="30000" dirty="0" smtClean="0">
                <a:cs typeface="Aharoni" pitchFamily="2" charset="-79"/>
              </a:rPr>
              <a:t> </a:t>
            </a:r>
            <a:r>
              <a:rPr lang="ru-RU" sz="2800" b="1" baseline="30000" dirty="0">
                <a:cs typeface="Aharoni" pitchFamily="2" charset="-79"/>
              </a:rPr>
              <a:t>2</a:t>
            </a:r>
            <a:r>
              <a:rPr lang="ru-RU" sz="2800" b="1" dirty="0" smtClean="0">
                <a:latin typeface="Arial Black" pitchFamily="34" charset="0"/>
              </a:rPr>
              <a:t>. площадь.</a:t>
            </a:r>
            <a:endParaRPr lang="ru-RU" sz="2800" b="1" dirty="0">
              <a:latin typeface="Arial Black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1268760"/>
            <a:ext cx="8712968" cy="1296144"/>
          </a:xfrm>
        </p:spPr>
        <p:txBody>
          <a:bodyPr/>
          <a:lstStyle/>
          <a:p>
            <a:pPr algn="just"/>
            <a:r>
              <a:rPr lang="ru-RU" sz="3200" b="1" dirty="0" smtClean="0">
                <a:latin typeface="Arial Black" pitchFamily="34" charset="0"/>
                <a:cs typeface="Aharoni" pitchFamily="2" charset="-79"/>
              </a:rPr>
              <a:t>Длина участка прямоугольной формы 12 м, а его  ширина  -  10 м.</a:t>
            </a:r>
            <a:endParaRPr lang="ru-RU" sz="3200" b="1" dirty="0"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C2235D-0C86-4AC1-86F0-4377B574588C}" type="datetime1">
              <a:rPr lang="ru-RU" smtClean="0"/>
              <a:pPr>
                <a:defRPr/>
              </a:pPr>
              <a:t>23.12.2014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5CCD8-E4E9-4E6B-8722-FF2AF161CA45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sp>
        <p:nvSpPr>
          <p:cNvPr id="8" name="Объект 2"/>
          <p:cNvSpPr txBox="1">
            <a:spLocks/>
          </p:cNvSpPr>
          <p:nvPr/>
        </p:nvSpPr>
        <p:spPr bwMode="auto">
          <a:xfrm>
            <a:off x="251520" y="2564904"/>
            <a:ext cx="8772228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ru-RU" b="1" dirty="0" smtClean="0">
                <a:latin typeface="Arial Black" pitchFamily="34" charset="0"/>
              </a:rPr>
              <a:t>(12 </a:t>
            </a:r>
            <a:r>
              <a:rPr lang="ru-RU" b="1" dirty="0" smtClean="0">
                <a:latin typeface="Arial Black" pitchFamily="34" charset="0"/>
              </a:rPr>
              <a:t>+ </a:t>
            </a:r>
            <a:r>
              <a:rPr lang="ru-RU" b="1" dirty="0" smtClean="0">
                <a:latin typeface="Arial Black" pitchFamily="34" charset="0"/>
              </a:rPr>
              <a:t>10) </a:t>
            </a:r>
            <a:r>
              <a:rPr lang="ru-RU" b="1" dirty="0" smtClean="0">
                <a:latin typeface="Arial Black" pitchFamily="34" charset="0"/>
              </a:rPr>
              <a:t>× 2 = </a:t>
            </a:r>
            <a:r>
              <a:rPr lang="ru-RU" b="1" dirty="0" smtClean="0">
                <a:latin typeface="Arial Black" pitchFamily="34" charset="0"/>
              </a:rPr>
              <a:t>44 (м)</a:t>
            </a:r>
          </a:p>
          <a:p>
            <a:pPr marL="0" indent="0">
              <a:buNone/>
            </a:pPr>
            <a:r>
              <a:rPr lang="ru-RU" b="1" dirty="0" smtClean="0">
                <a:latin typeface="Arial Black" pitchFamily="34" charset="0"/>
              </a:rPr>
              <a:t>12 </a:t>
            </a:r>
            <a:r>
              <a:rPr lang="ru-RU" b="1" dirty="0">
                <a:latin typeface="Arial Black" pitchFamily="34" charset="0"/>
              </a:rPr>
              <a:t>× </a:t>
            </a:r>
            <a:r>
              <a:rPr lang="ru-RU" b="1" dirty="0" smtClean="0">
                <a:latin typeface="Arial Black" pitchFamily="34" charset="0"/>
              </a:rPr>
              <a:t>2 + 10 </a:t>
            </a:r>
            <a:r>
              <a:rPr lang="ru-RU" b="1" dirty="0">
                <a:latin typeface="Arial Black" pitchFamily="34" charset="0"/>
              </a:rPr>
              <a:t>× </a:t>
            </a:r>
            <a:r>
              <a:rPr lang="ru-RU" b="1" dirty="0" smtClean="0">
                <a:latin typeface="Arial Black" pitchFamily="34" charset="0"/>
              </a:rPr>
              <a:t>2 = 44 (м)</a:t>
            </a:r>
            <a:endParaRPr lang="ru-RU" b="1" dirty="0" smtClean="0">
              <a:latin typeface="Arial Black" pitchFamily="34" charset="0"/>
            </a:endParaRPr>
          </a:p>
          <a:p>
            <a:pPr marL="0" indent="0">
              <a:buFont typeface="Arial" charset="0"/>
              <a:buNone/>
            </a:pPr>
            <a:r>
              <a:rPr lang="ru-RU" sz="2800" b="1" dirty="0" smtClean="0">
                <a:latin typeface="Arial Black" pitchFamily="34" charset="0"/>
              </a:rPr>
              <a:t>Ответ: </a:t>
            </a:r>
            <a:r>
              <a:rPr lang="ru-RU" sz="2800" b="1" dirty="0" smtClean="0">
                <a:latin typeface="Arial Black" pitchFamily="34" charset="0"/>
              </a:rPr>
              <a:t>44 м</a:t>
            </a:r>
            <a:r>
              <a:rPr lang="ru-RU" sz="2800" b="1" dirty="0" smtClean="0">
                <a:latin typeface="Arial Black" pitchFamily="34" charset="0"/>
              </a:rPr>
              <a:t>. периметр прямоугольника. </a:t>
            </a:r>
            <a:endParaRPr lang="ru-RU" sz="2800" b="1" dirty="0">
              <a:latin typeface="Arial Black" pitchFamily="34" charset="0"/>
            </a:endParaRPr>
          </a:p>
        </p:txBody>
      </p:sp>
      <p:pic>
        <p:nvPicPr>
          <p:cNvPr id="1026" name="Picture 2" descr="C:\Users\Jar\Desktop\895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365104"/>
            <a:ext cx="2114483" cy="2130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36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1617663" y="116632"/>
            <a:ext cx="57626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400" b="1" dirty="0">
                <a:solidFill>
                  <a:srgbClr val="00518E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Постройте геометрические  фигуры, используя свои руки и руки соседа.</a:t>
            </a:r>
          </a:p>
        </p:txBody>
      </p:sp>
      <p:sp useBgFill="1">
        <p:nvSpPr>
          <p:cNvPr id="21509" name="Oval 5"/>
          <p:cNvSpPr>
            <a:spLocks noChangeArrowheads="1"/>
          </p:cNvSpPr>
          <p:nvPr/>
        </p:nvSpPr>
        <p:spPr bwMode="auto">
          <a:xfrm>
            <a:off x="3059832" y="1700808"/>
            <a:ext cx="3529012" cy="3240088"/>
          </a:xfrm>
          <a:prstGeom prst="ellipse">
            <a:avLst/>
          </a:prstGeom>
          <a:ln w="889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1979613" y="3429000"/>
            <a:ext cx="5400675" cy="0"/>
          </a:xfrm>
          <a:prstGeom prst="line">
            <a:avLst/>
          </a:prstGeom>
          <a:noFill/>
          <a:ln w="88900">
            <a:solidFill>
              <a:schemeClr val="accent3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 useBgFill="1">
        <p:nvSpPr>
          <p:cNvPr id="21511" name="Rectangle 7"/>
          <p:cNvSpPr>
            <a:spLocks noChangeArrowheads="1"/>
          </p:cNvSpPr>
          <p:nvPr/>
        </p:nvSpPr>
        <p:spPr bwMode="auto">
          <a:xfrm>
            <a:off x="2987824" y="1484784"/>
            <a:ext cx="3744913" cy="3673475"/>
          </a:xfrm>
          <a:prstGeom prst="rect">
            <a:avLst/>
          </a:prstGeom>
          <a:ln w="889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21512" name="AutoShape 8"/>
          <p:cNvSpPr>
            <a:spLocks noChangeArrowheads="1"/>
          </p:cNvSpPr>
          <p:nvPr/>
        </p:nvSpPr>
        <p:spPr bwMode="auto">
          <a:xfrm>
            <a:off x="2555776" y="1340768"/>
            <a:ext cx="4681538" cy="3240088"/>
          </a:xfrm>
          <a:prstGeom prst="triangle">
            <a:avLst>
              <a:gd name="adj" fmla="val 50000"/>
            </a:avLst>
          </a:prstGeom>
          <a:ln w="889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21513" name="Oval 9"/>
          <p:cNvSpPr>
            <a:spLocks noChangeArrowheads="1"/>
          </p:cNvSpPr>
          <p:nvPr/>
        </p:nvSpPr>
        <p:spPr bwMode="auto">
          <a:xfrm>
            <a:off x="3347864" y="980728"/>
            <a:ext cx="2952750" cy="5111750"/>
          </a:xfrm>
          <a:prstGeom prst="ellipse">
            <a:avLst/>
          </a:prstGeom>
          <a:ln w="8890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8979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animBg="1"/>
      <p:bldP spid="21509" grpId="1" animBg="1"/>
      <p:bldP spid="21510" grpId="0" animBg="1"/>
      <p:bldP spid="21510" grpId="1" animBg="1"/>
      <p:bldP spid="21511" grpId="0" animBg="1"/>
      <p:bldP spid="21511" grpId="1" animBg="1"/>
      <p:bldP spid="21512" grpId="0" animBg="1"/>
      <p:bldP spid="21512" grpId="1" animBg="1"/>
      <p:bldP spid="21513" grpId="0" animBg="1"/>
      <p:bldP spid="2151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71600" y="188640"/>
            <a:ext cx="7776864" cy="685378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р</a:t>
            </a:r>
            <a:r>
              <a:rPr lang="ru-RU" sz="4000" b="1" dirty="0" smtClean="0">
                <a:solidFill>
                  <a:srgbClr val="C00000"/>
                </a:solidFill>
                <a:latin typeface="Arial Black" pitchFamily="34" charset="0"/>
              </a:rPr>
              <a:t>ешение задачи</a:t>
            </a:r>
            <a:endParaRPr lang="ru-RU" sz="40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459779" y="1264893"/>
            <a:ext cx="4618856" cy="576064"/>
          </a:xfrm>
        </p:spPr>
        <p:txBody>
          <a:bodyPr/>
          <a:lstStyle/>
          <a:p>
            <a:pPr algn="ctr"/>
            <a:r>
              <a:rPr lang="ru-RU" sz="3200" b="1" dirty="0" smtClean="0">
                <a:cs typeface="Aharoni" pitchFamily="2" charset="-79"/>
              </a:rPr>
              <a:t>Учебник – стр.  5,  №  4</a:t>
            </a:r>
            <a:endParaRPr lang="ru-RU" sz="3200" b="1" dirty="0">
              <a:cs typeface="Aharoni" pitchFamily="2" charset="-79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95AEB6-3A66-49DD-A3F0-5A898B237999}" type="datetime1">
              <a:rPr lang="ru-RU" smtClean="0"/>
              <a:pPr>
                <a:defRPr/>
              </a:pPr>
              <a:t>23.12.2014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8269BA-CDEE-47ED-9F29-C40A8D00755B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pic>
        <p:nvPicPr>
          <p:cNvPr id="11268" name="Picture 4" descr="http://rushkolnik.ru/tw_files/5584/d-5583646/5583646_html_45344ee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22020"/>
            <a:ext cx="2613813" cy="4703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Текст 5"/>
          <p:cNvSpPr txBox="1">
            <a:spLocks/>
          </p:cNvSpPr>
          <p:nvPr/>
        </p:nvSpPr>
        <p:spPr bwMode="auto">
          <a:xfrm>
            <a:off x="611560" y="2281599"/>
            <a:ext cx="8388691" cy="2880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>
                <a:cs typeface="Aharoni" pitchFamily="2" charset="-79"/>
              </a:rPr>
              <a:t>                        1). 8 : 2 = 4( </a:t>
            </a:r>
            <a:r>
              <a:rPr lang="ru-RU" sz="3200" b="1" dirty="0" err="1" smtClean="0">
                <a:cs typeface="Aharoni" pitchFamily="2" charset="-79"/>
              </a:rPr>
              <a:t>дм</a:t>
            </a:r>
            <a:r>
              <a:rPr lang="ru-RU" sz="3200" b="1" dirty="0" smtClean="0">
                <a:cs typeface="Aharoni" pitchFamily="2" charset="-79"/>
              </a:rPr>
              <a:t>) – ширина     </a:t>
            </a:r>
          </a:p>
          <a:p>
            <a:r>
              <a:rPr lang="ru-RU" sz="3200" b="1" dirty="0">
                <a:cs typeface="Aharoni" pitchFamily="2" charset="-79"/>
              </a:rPr>
              <a:t> </a:t>
            </a:r>
            <a:r>
              <a:rPr lang="ru-RU" sz="3200" b="1" dirty="0" smtClean="0">
                <a:cs typeface="Aharoni" pitchFamily="2" charset="-79"/>
              </a:rPr>
              <a:t>                       2). 8 × 4 = 32 (</a:t>
            </a:r>
            <a:r>
              <a:rPr lang="ru-RU" sz="3200" b="1" dirty="0" err="1" smtClean="0">
                <a:cs typeface="Aharoni" pitchFamily="2" charset="-79"/>
              </a:rPr>
              <a:t>дм</a:t>
            </a:r>
            <a:r>
              <a:rPr lang="ru-RU" sz="3200" baseline="30000" dirty="0"/>
              <a:t> </a:t>
            </a:r>
            <a:r>
              <a:rPr lang="ru-RU" sz="3200" b="1" baseline="30000" dirty="0">
                <a:cs typeface="Aharoni" pitchFamily="2" charset="-79"/>
              </a:rPr>
              <a:t>2</a:t>
            </a:r>
            <a:r>
              <a:rPr lang="ru-RU" sz="3200" b="1" dirty="0" smtClean="0">
                <a:cs typeface="Aharoni" pitchFamily="2" charset="-79"/>
              </a:rPr>
              <a:t>) – его площадь</a:t>
            </a:r>
          </a:p>
          <a:p>
            <a:pPr algn="r"/>
            <a:r>
              <a:rPr lang="ru-RU" sz="3200" b="1" dirty="0" smtClean="0">
                <a:cs typeface="Aharoni" pitchFamily="2" charset="-79"/>
              </a:rPr>
              <a:t>3). (8 + 4) × 2 = 24 (</a:t>
            </a:r>
            <a:r>
              <a:rPr lang="ru-RU" sz="3200" b="1" dirty="0" err="1" smtClean="0">
                <a:cs typeface="Aharoni" pitchFamily="2" charset="-79"/>
              </a:rPr>
              <a:t>дм</a:t>
            </a:r>
            <a:r>
              <a:rPr lang="ru-RU" sz="3200" b="1" dirty="0" smtClean="0">
                <a:cs typeface="Aharoni" pitchFamily="2" charset="-79"/>
              </a:rPr>
              <a:t>) – периметр</a:t>
            </a:r>
          </a:p>
          <a:p>
            <a:r>
              <a:rPr lang="ru-RU" sz="3200" b="1" dirty="0" smtClean="0">
                <a:cs typeface="Aharoni" pitchFamily="2" charset="-79"/>
              </a:rPr>
              <a:t>                        Ответ: 32 </a:t>
            </a:r>
            <a:r>
              <a:rPr lang="ru-RU" sz="3200" b="1" dirty="0" err="1" smtClean="0">
                <a:cs typeface="Aharoni" pitchFamily="2" charset="-79"/>
              </a:rPr>
              <a:t>дм</a:t>
            </a:r>
            <a:r>
              <a:rPr lang="ru-RU" sz="3200" b="1" baseline="30000" dirty="0">
                <a:cs typeface="Aharoni" pitchFamily="2" charset="-79"/>
              </a:rPr>
              <a:t> 2</a:t>
            </a:r>
            <a:r>
              <a:rPr lang="ru-RU" sz="3200" b="1" dirty="0" smtClean="0">
                <a:cs typeface="Aharoni" pitchFamily="2" charset="-79"/>
              </a:rPr>
              <a:t> </a:t>
            </a:r>
            <a:r>
              <a:rPr lang="en-US" sz="3200" b="1" dirty="0" smtClean="0">
                <a:cs typeface="Aharoni" pitchFamily="2" charset="-79"/>
              </a:rPr>
              <a:t>S</a:t>
            </a:r>
            <a:r>
              <a:rPr lang="ru-RU" sz="3200" b="1" dirty="0" smtClean="0">
                <a:cs typeface="Aharoni" pitchFamily="2" charset="-79"/>
              </a:rPr>
              <a:t> и </a:t>
            </a:r>
          </a:p>
          <a:p>
            <a:pPr algn="r"/>
            <a:r>
              <a:rPr lang="ru-RU" sz="3200" b="1" dirty="0" smtClean="0">
                <a:cs typeface="Aharoni" pitchFamily="2" charset="-79"/>
              </a:rPr>
              <a:t>24 </a:t>
            </a:r>
            <a:r>
              <a:rPr lang="ru-RU" sz="3200" b="1" dirty="0" err="1" smtClean="0">
                <a:cs typeface="Aharoni" pitchFamily="2" charset="-79"/>
              </a:rPr>
              <a:t>дм</a:t>
            </a:r>
            <a:r>
              <a:rPr lang="ru-RU" sz="3200" b="1" dirty="0" smtClean="0">
                <a:cs typeface="Aharoni" pitchFamily="2" charset="-79"/>
              </a:rPr>
              <a:t>.</a:t>
            </a:r>
            <a:r>
              <a:rPr lang="en-US" sz="3200" b="1" dirty="0" smtClean="0">
                <a:cs typeface="Aharoni" pitchFamily="2" charset="-79"/>
              </a:rPr>
              <a:t>  P</a:t>
            </a:r>
            <a:r>
              <a:rPr lang="ru-RU" sz="3200" b="1" dirty="0" smtClean="0">
                <a:cs typeface="Aharoni" pitchFamily="2" charset="-79"/>
              </a:rPr>
              <a:t> прямоугольника.</a:t>
            </a:r>
            <a:endParaRPr lang="ru-RU" sz="3200" b="1" dirty="0">
              <a:cs typeface="Aharoni" pitchFamily="2" charset="-79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682591" y="2486414"/>
            <a:ext cx="792088" cy="28785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61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grafamania.net/uploads/posts/2010-01/1264584504_lisichk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5" t="31877" r="3104" b="23517"/>
          <a:stretch/>
        </p:blipFill>
        <p:spPr bwMode="auto">
          <a:xfrm>
            <a:off x="286188" y="4149080"/>
            <a:ext cx="4031673" cy="1911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7632848" cy="696024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р</a:t>
            </a:r>
            <a:r>
              <a:rPr lang="ru-RU" sz="4000" dirty="0" smtClean="0">
                <a:solidFill>
                  <a:srgbClr val="C00000"/>
                </a:solidFill>
                <a:latin typeface="Arial Black" pitchFamily="34" charset="0"/>
              </a:rPr>
              <a:t>ешение задачи</a:t>
            </a:r>
            <a:endParaRPr lang="ru-RU" sz="4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099" y="1844824"/>
            <a:ext cx="8114309" cy="1080120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Arial Black" pitchFamily="34" charset="0"/>
              </a:rPr>
              <a:t>72 : 9 = 8 (см)</a:t>
            </a:r>
          </a:p>
          <a:p>
            <a:pPr marL="0" indent="0">
              <a:buNone/>
            </a:pPr>
            <a:r>
              <a:rPr lang="ru-RU" sz="2800" b="1" dirty="0" smtClean="0">
                <a:latin typeface="Arial Black" pitchFamily="34" charset="0"/>
              </a:rPr>
              <a:t>Ответ: 8 см. ширина прямоугольника. </a:t>
            </a:r>
            <a:endParaRPr lang="ru-RU" sz="2800" b="1" dirty="0">
              <a:latin typeface="Arial Black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91880" y="1268760"/>
            <a:ext cx="4506804" cy="650722"/>
          </a:xfrm>
        </p:spPr>
        <p:txBody>
          <a:bodyPr/>
          <a:lstStyle/>
          <a:p>
            <a:r>
              <a:rPr lang="ru-RU" sz="3200" b="1" dirty="0" smtClean="0">
                <a:cs typeface="Aharoni" pitchFamily="2" charset="-79"/>
              </a:rPr>
              <a:t>Учебник – стр. 5,  № 5</a:t>
            </a:r>
            <a:endParaRPr lang="ru-RU" sz="3200" b="1" dirty="0">
              <a:cs typeface="Aharoni" pitchFamily="2" charset="-79"/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C2235D-0C86-4AC1-86F0-4377B574588C}" type="datetime1">
              <a:rPr lang="ru-RU" smtClean="0"/>
              <a:pPr>
                <a:defRPr/>
              </a:pPr>
              <a:t>23.12.2014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5CCD8-E4E9-4E6B-8722-FF2AF161CA45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sp>
        <p:nvSpPr>
          <p:cNvPr id="8" name="Объект 2"/>
          <p:cNvSpPr txBox="1">
            <a:spLocks/>
          </p:cNvSpPr>
          <p:nvPr/>
        </p:nvSpPr>
        <p:spPr bwMode="auto">
          <a:xfrm>
            <a:off x="132656" y="3212976"/>
            <a:ext cx="9036496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ru-RU" b="1" dirty="0" smtClean="0">
                <a:latin typeface="Arial Black" pitchFamily="34" charset="0"/>
              </a:rPr>
              <a:t>(8 + 9) × 2 = 34 (см)</a:t>
            </a:r>
          </a:p>
          <a:p>
            <a:pPr marL="0" indent="0">
              <a:buFont typeface="Arial" charset="0"/>
              <a:buNone/>
            </a:pPr>
            <a:r>
              <a:rPr lang="ru-RU" sz="2800" b="1" dirty="0" smtClean="0">
                <a:latin typeface="Arial Black" pitchFamily="34" charset="0"/>
              </a:rPr>
              <a:t>Ответ: 34 см. периметр прямоугольника. </a:t>
            </a:r>
            <a:endParaRPr lang="ru-RU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063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тест</a:t>
            </a:r>
            <a:endParaRPr lang="ru-RU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Arial Black" pitchFamily="34" charset="0"/>
              </a:rPr>
              <a:t>	14 см</a:t>
            </a:r>
            <a:r>
              <a:rPr lang="ru-RU" baseline="30000" dirty="0" smtClean="0">
                <a:latin typeface="Arial Black" pitchFamily="34" charset="0"/>
              </a:rPr>
              <a:t>2 </a:t>
            </a:r>
            <a:r>
              <a:rPr lang="ru-RU" dirty="0" smtClean="0">
                <a:latin typeface="Arial Black" pitchFamily="34" charset="0"/>
              </a:rPr>
              <a:t>=… мм</a:t>
            </a:r>
            <a:r>
              <a:rPr lang="ru-RU" baseline="30000" dirty="0">
                <a:latin typeface="Arial Black" pitchFamily="34" charset="0"/>
              </a:rPr>
              <a:t>2</a:t>
            </a:r>
            <a:endParaRPr lang="ru-RU" dirty="0" smtClean="0">
              <a:latin typeface="Arial Black" pitchFamily="34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Arial Black" pitchFamily="34" charset="0"/>
              </a:rPr>
              <a:t>а). 140мм</a:t>
            </a:r>
            <a:r>
              <a:rPr lang="ru-RU" sz="2800" baseline="30000" dirty="0" smtClean="0">
                <a:latin typeface="Arial Black" pitchFamily="34" charset="0"/>
              </a:rPr>
              <a:t>2</a:t>
            </a:r>
            <a:r>
              <a:rPr lang="ru-RU" sz="2800" dirty="0" smtClean="0">
                <a:latin typeface="Arial Black" pitchFamily="34" charset="0"/>
              </a:rPr>
              <a:t>	  б). 1400</a:t>
            </a:r>
            <a:r>
              <a:rPr lang="ru-RU" sz="2800" dirty="0">
                <a:latin typeface="Arial Black" pitchFamily="34" charset="0"/>
              </a:rPr>
              <a:t>мм</a:t>
            </a:r>
            <a:r>
              <a:rPr lang="ru-RU" sz="2800" baseline="30000" dirty="0">
                <a:latin typeface="Arial Black" pitchFamily="34" charset="0"/>
              </a:rPr>
              <a:t>2</a:t>
            </a:r>
            <a:r>
              <a:rPr lang="ru-RU" sz="2800" dirty="0" smtClean="0">
                <a:latin typeface="Arial Black" pitchFamily="34" charset="0"/>
              </a:rPr>
              <a:t>        в). 104мм</a:t>
            </a:r>
          </a:p>
          <a:p>
            <a:pPr marL="0" indent="0">
              <a:buNone/>
            </a:pPr>
            <a:endParaRPr lang="ru-RU" sz="1800" dirty="0" smtClean="0">
              <a:latin typeface="Arial Black" pitchFamily="34" charset="0"/>
            </a:endParaRPr>
          </a:p>
          <a:p>
            <a:pPr marL="0" indent="0">
              <a:buNone/>
            </a:pPr>
            <a:r>
              <a:rPr lang="ru-RU" dirty="0" smtClean="0">
                <a:latin typeface="Arial Black" pitchFamily="34" charset="0"/>
              </a:rPr>
              <a:t>	7дм</a:t>
            </a:r>
            <a:r>
              <a:rPr lang="ru-RU" baseline="30000" dirty="0">
                <a:latin typeface="Arial Black" pitchFamily="34" charset="0"/>
              </a:rPr>
              <a:t>2</a:t>
            </a:r>
            <a:r>
              <a:rPr lang="ru-RU" dirty="0" smtClean="0">
                <a:latin typeface="Arial Black" pitchFamily="34" charset="0"/>
              </a:rPr>
              <a:t> 4см</a:t>
            </a:r>
            <a:r>
              <a:rPr lang="ru-RU" baseline="30000" dirty="0">
                <a:latin typeface="Arial Black" pitchFamily="34" charset="0"/>
              </a:rPr>
              <a:t>2</a:t>
            </a:r>
            <a:r>
              <a:rPr lang="ru-RU" dirty="0" smtClean="0">
                <a:latin typeface="Arial Black" pitchFamily="34" charset="0"/>
              </a:rPr>
              <a:t> = … см</a:t>
            </a:r>
            <a:r>
              <a:rPr lang="ru-RU" baseline="30000" dirty="0">
                <a:latin typeface="Arial Black" pitchFamily="34" charset="0"/>
              </a:rPr>
              <a:t>2</a:t>
            </a:r>
            <a:endParaRPr lang="ru-RU" dirty="0" smtClean="0">
              <a:latin typeface="Arial Black" pitchFamily="34" charset="0"/>
            </a:endParaRPr>
          </a:p>
          <a:p>
            <a:pPr marL="0" indent="0">
              <a:buNone/>
            </a:pPr>
            <a:r>
              <a:rPr lang="ru-RU" sz="2800" dirty="0">
                <a:latin typeface="Arial Black" pitchFamily="34" charset="0"/>
              </a:rPr>
              <a:t>а). </a:t>
            </a:r>
            <a:r>
              <a:rPr lang="ru-RU" sz="2800" dirty="0" smtClean="0">
                <a:latin typeface="Arial Black" pitchFamily="34" charset="0"/>
              </a:rPr>
              <a:t>74см</a:t>
            </a:r>
            <a:r>
              <a:rPr lang="ru-RU" sz="2800" baseline="30000" dirty="0" smtClean="0">
                <a:latin typeface="Arial Black" pitchFamily="34" charset="0"/>
              </a:rPr>
              <a:t>2</a:t>
            </a:r>
            <a:r>
              <a:rPr lang="ru-RU" sz="2800" dirty="0">
                <a:latin typeface="Arial Black" pitchFamily="34" charset="0"/>
              </a:rPr>
              <a:t>	  </a:t>
            </a:r>
            <a:r>
              <a:rPr lang="ru-RU" sz="2800" dirty="0" smtClean="0">
                <a:latin typeface="Arial Black" pitchFamily="34" charset="0"/>
              </a:rPr>
              <a:t>        б</a:t>
            </a:r>
            <a:r>
              <a:rPr lang="ru-RU" sz="2800" dirty="0">
                <a:latin typeface="Arial Black" pitchFamily="34" charset="0"/>
              </a:rPr>
              <a:t>). </a:t>
            </a:r>
            <a:r>
              <a:rPr lang="ru-RU" sz="2800" dirty="0" smtClean="0">
                <a:latin typeface="Arial Black" pitchFamily="34" charset="0"/>
              </a:rPr>
              <a:t>740см</a:t>
            </a:r>
            <a:r>
              <a:rPr lang="ru-RU" sz="2800" baseline="30000" dirty="0" smtClean="0">
                <a:latin typeface="Arial Black" pitchFamily="34" charset="0"/>
              </a:rPr>
              <a:t>2</a:t>
            </a:r>
            <a:r>
              <a:rPr lang="ru-RU" sz="2800" dirty="0" smtClean="0">
                <a:latin typeface="Arial Black" pitchFamily="34" charset="0"/>
              </a:rPr>
              <a:t>          в</a:t>
            </a:r>
            <a:r>
              <a:rPr lang="ru-RU" sz="2800" dirty="0">
                <a:latin typeface="Arial Black" pitchFamily="34" charset="0"/>
              </a:rPr>
              <a:t>). </a:t>
            </a:r>
            <a:r>
              <a:rPr lang="ru-RU" sz="2800" dirty="0" smtClean="0">
                <a:latin typeface="Arial Black" pitchFamily="34" charset="0"/>
              </a:rPr>
              <a:t>704см</a:t>
            </a:r>
            <a:r>
              <a:rPr lang="ru-RU" sz="2800" baseline="30000" dirty="0">
                <a:latin typeface="Arial Black" pitchFamily="34" charset="0"/>
              </a:rPr>
              <a:t>2</a:t>
            </a:r>
            <a:endParaRPr lang="ru-RU" sz="2800" dirty="0">
              <a:latin typeface="Arial Black" pitchFamily="34" charset="0"/>
            </a:endParaRPr>
          </a:p>
          <a:p>
            <a:pPr marL="0" indent="0">
              <a:buNone/>
            </a:pPr>
            <a:endParaRPr lang="ru-RU" sz="2000" dirty="0">
              <a:latin typeface="Arial Black" pitchFamily="34" charset="0"/>
            </a:endParaRPr>
          </a:p>
          <a:p>
            <a:pPr marL="0" indent="0">
              <a:buNone/>
            </a:pPr>
            <a:r>
              <a:rPr lang="ru-RU" dirty="0" smtClean="0">
                <a:latin typeface="Arial Black" pitchFamily="34" charset="0"/>
              </a:rPr>
              <a:t>	975дм</a:t>
            </a:r>
            <a:r>
              <a:rPr lang="ru-RU" baseline="30000" dirty="0">
                <a:latin typeface="Arial Black" pitchFamily="34" charset="0"/>
              </a:rPr>
              <a:t>2</a:t>
            </a:r>
            <a:r>
              <a:rPr lang="ru-RU" dirty="0" smtClean="0">
                <a:latin typeface="Arial Black" pitchFamily="34" charset="0"/>
              </a:rPr>
              <a:t> =…м</a:t>
            </a:r>
            <a:r>
              <a:rPr lang="ru-RU" baseline="30000" dirty="0" smtClean="0">
                <a:latin typeface="Arial Black" pitchFamily="34" charset="0"/>
              </a:rPr>
              <a:t>2</a:t>
            </a:r>
            <a:r>
              <a:rPr lang="ru-RU" dirty="0" smtClean="0">
                <a:latin typeface="Arial Black" pitchFamily="34" charset="0"/>
              </a:rPr>
              <a:t>…дм</a:t>
            </a:r>
            <a:r>
              <a:rPr lang="ru-RU" baseline="30000" dirty="0">
                <a:latin typeface="Arial Black" pitchFamily="34" charset="0"/>
              </a:rPr>
              <a:t>2</a:t>
            </a:r>
            <a:endParaRPr lang="ru-RU" dirty="0" smtClean="0">
              <a:latin typeface="Arial Black" pitchFamily="34" charset="0"/>
            </a:endParaRPr>
          </a:p>
          <a:p>
            <a:pPr marL="0" indent="0">
              <a:buNone/>
            </a:pPr>
            <a:r>
              <a:rPr lang="ru-RU" sz="2800" dirty="0">
                <a:latin typeface="Arial Black" pitchFamily="34" charset="0"/>
              </a:rPr>
              <a:t>а). </a:t>
            </a:r>
            <a:r>
              <a:rPr lang="ru-RU" sz="2800" dirty="0" smtClean="0">
                <a:latin typeface="Arial Black" pitchFamily="34" charset="0"/>
              </a:rPr>
              <a:t>9м</a:t>
            </a:r>
            <a:r>
              <a:rPr lang="ru-RU" sz="2800" baseline="30000" dirty="0" smtClean="0">
                <a:latin typeface="Arial Black" pitchFamily="34" charset="0"/>
              </a:rPr>
              <a:t>2 </a:t>
            </a:r>
            <a:r>
              <a:rPr lang="ru-RU" sz="2800" dirty="0" smtClean="0">
                <a:latin typeface="Arial Black" pitchFamily="34" charset="0"/>
              </a:rPr>
              <a:t>75дм</a:t>
            </a:r>
            <a:r>
              <a:rPr lang="ru-RU" sz="2800" baseline="30000" dirty="0" smtClean="0">
                <a:latin typeface="Arial Black" pitchFamily="34" charset="0"/>
              </a:rPr>
              <a:t>2</a:t>
            </a:r>
            <a:r>
              <a:rPr lang="ru-RU" sz="2800" dirty="0">
                <a:latin typeface="Arial Black" pitchFamily="34" charset="0"/>
              </a:rPr>
              <a:t>	  </a:t>
            </a:r>
            <a:r>
              <a:rPr lang="ru-RU" sz="2800" dirty="0" smtClean="0">
                <a:latin typeface="Arial Black" pitchFamily="34" charset="0"/>
              </a:rPr>
              <a:t>б</a:t>
            </a:r>
            <a:r>
              <a:rPr lang="ru-RU" sz="2800" dirty="0">
                <a:latin typeface="Arial Black" pitchFamily="34" charset="0"/>
              </a:rPr>
              <a:t>). </a:t>
            </a:r>
            <a:r>
              <a:rPr lang="ru-RU" sz="2800" dirty="0" smtClean="0">
                <a:latin typeface="Arial Black" pitchFamily="34" charset="0"/>
              </a:rPr>
              <a:t>97м</a:t>
            </a:r>
            <a:r>
              <a:rPr lang="ru-RU" sz="2800" baseline="30000" dirty="0" smtClean="0">
                <a:latin typeface="Arial Black" pitchFamily="34" charset="0"/>
              </a:rPr>
              <a:t>2 </a:t>
            </a:r>
            <a:r>
              <a:rPr lang="ru-RU" sz="2800" dirty="0" smtClean="0">
                <a:latin typeface="Arial Black" pitchFamily="34" charset="0"/>
              </a:rPr>
              <a:t>5дм</a:t>
            </a:r>
            <a:r>
              <a:rPr lang="ru-RU" sz="2800" baseline="30000" dirty="0" smtClean="0">
                <a:latin typeface="Arial Black" pitchFamily="34" charset="0"/>
              </a:rPr>
              <a:t>2</a:t>
            </a:r>
            <a:r>
              <a:rPr lang="ru-RU" sz="2800" dirty="0" smtClean="0">
                <a:latin typeface="Arial Black" pitchFamily="34" charset="0"/>
              </a:rPr>
              <a:t>      в</a:t>
            </a:r>
            <a:r>
              <a:rPr lang="ru-RU" sz="2800" dirty="0">
                <a:latin typeface="Arial Black" pitchFamily="34" charset="0"/>
              </a:rPr>
              <a:t>). </a:t>
            </a:r>
            <a:r>
              <a:rPr lang="ru-RU" sz="2800" dirty="0" smtClean="0">
                <a:latin typeface="Arial Black" pitchFamily="34" charset="0"/>
              </a:rPr>
              <a:t>16м</a:t>
            </a:r>
            <a:r>
              <a:rPr lang="ru-RU" sz="2800" baseline="30000" dirty="0" smtClean="0">
                <a:latin typeface="Arial Black" pitchFamily="34" charset="0"/>
              </a:rPr>
              <a:t>2</a:t>
            </a:r>
            <a:r>
              <a:rPr lang="ru-RU" sz="2800" dirty="0" smtClean="0">
                <a:latin typeface="Arial Black" pitchFamily="34" charset="0"/>
              </a:rPr>
              <a:t>4дм</a:t>
            </a:r>
            <a:r>
              <a:rPr lang="ru-RU" sz="2800" baseline="30000" dirty="0" smtClean="0">
                <a:latin typeface="Arial Black" pitchFamily="34" charset="0"/>
              </a:rPr>
              <a:t>2</a:t>
            </a:r>
            <a:endParaRPr lang="ru-RU" sz="2800" dirty="0">
              <a:latin typeface="Arial Black" pitchFamily="34" charset="0"/>
            </a:endParaRPr>
          </a:p>
          <a:p>
            <a:pPr marL="0" indent="0">
              <a:buNone/>
            </a:pPr>
            <a:endParaRPr lang="ru-RU" dirty="0">
              <a:latin typeface="Arial Black" pitchFamily="34" charset="0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95AEB6-3A66-49DD-A3F0-5A898B237999}" type="datetime1">
              <a:rPr lang="ru-RU" smtClean="0"/>
              <a:pPr>
                <a:defRPr/>
              </a:pPr>
              <a:t>23.12.2014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8269BA-CDEE-47ED-9F29-C40A8D00755B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pic>
        <p:nvPicPr>
          <p:cNvPr id="6" name="Picture 2" descr="Как нарисовать зайчика в зимнем лесу Сайт о рисовании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" r="-6780" b="3303"/>
          <a:stretch/>
        </p:blipFill>
        <p:spPr bwMode="auto">
          <a:xfrm>
            <a:off x="7291722" y="188640"/>
            <a:ext cx="1385687" cy="188226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8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тест</a:t>
            </a:r>
            <a:endParaRPr lang="ru-RU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Arial Black" pitchFamily="34" charset="0"/>
              </a:rPr>
              <a:t>	14 см</a:t>
            </a:r>
            <a:r>
              <a:rPr lang="ru-RU" baseline="30000" dirty="0" smtClean="0">
                <a:latin typeface="Arial Black" pitchFamily="34" charset="0"/>
              </a:rPr>
              <a:t>2 </a:t>
            </a:r>
            <a:r>
              <a:rPr lang="ru-RU" dirty="0" smtClean="0">
                <a:latin typeface="Arial Black" pitchFamily="34" charset="0"/>
              </a:rPr>
              <a:t>=… мм</a:t>
            </a:r>
            <a:r>
              <a:rPr lang="ru-RU" baseline="30000" dirty="0">
                <a:latin typeface="Arial Black" pitchFamily="34" charset="0"/>
              </a:rPr>
              <a:t>2</a:t>
            </a:r>
            <a:endParaRPr lang="ru-RU" dirty="0" smtClean="0">
              <a:latin typeface="Arial Black" pitchFamily="34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Arial Black" pitchFamily="34" charset="0"/>
              </a:rPr>
              <a:t>	                  б). 1400мм</a:t>
            </a:r>
            <a:r>
              <a:rPr lang="ru-RU" sz="2800" baseline="30000" dirty="0" smtClean="0">
                <a:latin typeface="Arial Black" pitchFamily="34" charset="0"/>
              </a:rPr>
              <a:t>2</a:t>
            </a:r>
            <a:endParaRPr lang="ru-RU" sz="28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ru-RU" sz="1800" dirty="0" smtClean="0">
              <a:latin typeface="Arial Black" pitchFamily="34" charset="0"/>
            </a:endParaRPr>
          </a:p>
          <a:p>
            <a:pPr marL="0" indent="0">
              <a:buNone/>
            </a:pPr>
            <a:r>
              <a:rPr lang="ru-RU" dirty="0" smtClean="0">
                <a:latin typeface="Arial Black" pitchFamily="34" charset="0"/>
              </a:rPr>
              <a:t>	7дм</a:t>
            </a:r>
            <a:r>
              <a:rPr lang="ru-RU" baseline="30000" dirty="0">
                <a:latin typeface="Arial Black" pitchFamily="34" charset="0"/>
              </a:rPr>
              <a:t>2</a:t>
            </a:r>
            <a:r>
              <a:rPr lang="ru-RU" dirty="0" smtClean="0">
                <a:latin typeface="Arial Black" pitchFamily="34" charset="0"/>
              </a:rPr>
              <a:t> 4см</a:t>
            </a:r>
            <a:r>
              <a:rPr lang="ru-RU" baseline="30000" dirty="0">
                <a:latin typeface="Arial Black" pitchFamily="34" charset="0"/>
              </a:rPr>
              <a:t>2</a:t>
            </a:r>
            <a:r>
              <a:rPr lang="ru-RU" dirty="0" smtClean="0">
                <a:latin typeface="Arial Black" pitchFamily="34" charset="0"/>
              </a:rPr>
              <a:t> = … см</a:t>
            </a:r>
            <a:r>
              <a:rPr lang="ru-RU" baseline="30000" dirty="0">
                <a:latin typeface="Arial Black" pitchFamily="34" charset="0"/>
              </a:rPr>
              <a:t>2</a:t>
            </a:r>
            <a:endParaRPr lang="ru-RU" dirty="0" smtClean="0">
              <a:latin typeface="Arial Black" pitchFamily="34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Arial Black" pitchFamily="34" charset="0"/>
              </a:rPr>
              <a:t>                                                     в</a:t>
            </a:r>
            <a:r>
              <a:rPr lang="ru-RU" sz="2800" dirty="0">
                <a:latin typeface="Arial Black" pitchFamily="34" charset="0"/>
              </a:rPr>
              <a:t>). </a:t>
            </a:r>
            <a:r>
              <a:rPr lang="ru-RU" sz="2800" dirty="0" smtClean="0">
                <a:latin typeface="Arial Black" pitchFamily="34" charset="0"/>
              </a:rPr>
              <a:t>704см</a:t>
            </a:r>
            <a:r>
              <a:rPr lang="ru-RU" sz="2800" baseline="30000" dirty="0">
                <a:latin typeface="Arial Black" pitchFamily="34" charset="0"/>
              </a:rPr>
              <a:t>2</a:t>
            </a:r>
            <a:endParaRPr lang="ru-RU" sz="2800" dirty="0">
              <a:latin typeface="Arial Black" pitchFamily="34" charset="0"/>
            </a:endParaRPr>
          </a:p>
          <a:p>
            <a:pPr marL="0" indent="0">
              <a:buNone/>
            </a:pPr>
            <a:endParaRPr lang="ru-RU" sz="2000" dirty="0">
              <a:latin typeface="Arial Black" pitchFamily="34" charset="0"/>
            </a:endParaRPr>
          </a:p>
          <a:p>
            <a:pPr marL="0" indent="0">
              <a:buNone/>
            </a:pPr>
            <a:r>
              <a:rPr lang="ru-RU" dirty="0" smtClean="0">
                <a:latin typeface="Arial Black" pitchFamily="34" charset="0"/>
              </a:rPr>
              <a:t>	975дм</a:t>
            </a:r>
            <a:r>
              <a:rPr lang="ru-RU" baseline="30000" dirty="0">
                <a:latin typeface="Arial Black" pitchFamily="34" charset="0"/>
              </a:rPr>
              <a:t>2</a:t>
            </a:r>
            <a:r>
              <a:rPr lang="ru-RU" dirty="0" smtClean="0">
                <a:latin typeface="Arial Black" pitchFamily="34" charset="0"/>
              </a:rPr>
              <a:t> =…м</a:t>
            </a:r>
            <a:r>
              <a:rPr lang="ru-RU" baseline="30000" dirty="0" smtClean="0">
                <a:latin typeface="Arial Black" pitchFamily="34" charset="0"/>
              </a:rPr>
              <a:t>2</a:t>
            </a:r>
            <a:r>
              <a:rPr lang="ru-RU" dirty="0" smtClean="0">
                <a:latin typeface="Arial Black" pitchFamily="34" charset="0"/>
              </a:rPr>
              <a:t>…дм</a:t>
            </a:r>
            <a:r>
              <a:rPr lang="ru-RU" baseline="30000" dirty="0">
                <a:latin typeface="Arial Black" pitchFamily="34" charset="0"/>
              </a:rPr>
              <a:t>2</a:t>
            </a:r>
            <a:endParaRPr lang="ru-RU" dirty="0" smtClean="0">
              <a:latin typeface="Arial Black" pitchFamily="34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Arial Black" pitchFamily="34" charset="0"/>
              </a:rPr>
              <a:t>            </a:t>
            </a:r>
            <a:r>
              <a:rPr lang="ru-RU" sz="2800" dirty="0">
                <a:latin typeface="Arial Black" pitchFamily="34" charset="0"/>
              </a:rPr>
              <a:t>	  </a:t>
            </a:r>
            <a:r>
              <a:rPr lang="ru-RU" sz="2800" dirty="0" smtClean="0">
                <a:latin typeface="Arial Black" pitchFamily="34" charset="0"/>
              </a:rPr>
              <a:t>        б</a:t>
            </a:r>
            <a:r>
              <a:rPr lang="ru-RU" sz="2800" dirty="0">
                <a:latin typeface="Arial Black" pitchFamily="34" charset="0"/>
              </a:rPr>
              <a:t>). </a:t>
            </a:r>
            <a:r>
              <a:rPr lang="ru-RU" sz="2800" dirty="0" smtClean="0">
                <a:latin typeface="Arial Black" pitchFamily="34" charset="0"/>
              </a:rPr>
              <a:t>97м</a:t>
            </a:r>
            <a:r>
              <a:rPr lang="ru-RU" sz="2800" baseline="30000" dirty="0" smtClean="0">
                <a:latin typeface="Arial Black" pitchFamily="34" charset="0"/>
              </a:rPr>
              <a:t>2 </a:t>
            </a:r>
            <a:r>
              <a:rPr lang="ru-RU" sz="2800" dirty="0" smtClean="0">
                <a:latin typeface="Arial Black" pitchFamily="34" charset="0"/>
              </a:rPr>
              <a:t>5дм</a:t>
            </a:r>
            <a:r>
              <a:rPr lang="ru-RU" sz="2800" baseline="30000" dirty="0" smtClean="0">
                <a:latin typeface="Arial Black" pitchFamily="34" charset="0"/>
              </a:rPr>
              <a:t>2</a:t>
            </a:r>
            <a:endParaRPr lang="ru-RU" sz="2800" dirty="0">
              <a:latin typeface="Arial Black" pitchFamily="34" charset="0"/>
            </a:endParaRPr>
          </a:p>
          <a:p>
            <a:pPr marL="0" indent="0">
              <a:buNone/>
            </a:pPr>
            <a:endParaRPr lang="ru-RU" dirty="0">
              <a:latin typeface="Arial Black" pitchFamily="34" charset="0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95AEB6-3A66-49DD-A3F0-5A898B237999}" type="datetime1">
              <a:rPr lang="ru-RU" smtClean="0"/>
              <a:pPr>
                <a:defRPr/>
              </a:pPr>
              <a:t>23.12.2014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8269BA-CDEE-47ED-9F29-C40A8D00755B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pic>
        <p:nvPicPr>
          <p:cNvPr id="6" name="Picture 2" descr="Как нарисовать зайчика в зимнем лесу Сайт о рисовани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122" r="-6780" b="3303"/>
          <a:stretch/>
        </p:blipFill>
        <p:spPr bwMode="auto">
          <a:xfrm>
            <a:off x="6473235" y="4114800"/>
            <a:ext cx="1915189" cy="24637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04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3187615" y="4678397"/>
            <a:ext cx="3240087" cy="1655762"/>
          </a:xfrm>
          <a:prstGeom prst="rect">
            <a:avLst/>
          </a:prstGeom>
          <a:solidFill>
            <a:srgbClr val="99CC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629397" y="0"/>
            <a:ext cx="80645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800" b="1" dirty="0">
                <a:solidFill>
                  <a:srgbClr val="00518E"/>
                </a:solidFill>
              </a:rPr>
              <a:t>Какая величина была главной хозяйкой нашего урока?</a:t>
            </a:r>
          </a:p>
          <a:p>
            <a:pPr algn="ctr"/>
            <a:r>
              <a:rPr lang="ru-RU" sz="2800" b="1" dirty="0" smtClean="0">
                <a:solidFill>
                  <a:srgbClr val="00518E"/>
                </a:solidFill>
              </a:rPr>
              <a:t>Площадь </a:t>
            </a:r>
            <a:r>
              <a:rPr lang="ru-RU" sz="2800" b="1" dirty="0" smtClean="0">
                <a:solidFill>
                  <a:srgbClr val="00518E"/>
                </a:solidFill>
              </a:rPr>
              <a:t>и периметр какой </a:t>
            </a:r>
            <a:r>
              <a:rPr lang="ru-RU" sz="2800" b="1" dirty="0">
                <a:solidFill>
                  <a:srgbClr val="00518E"/>
                </a:solidFill>
              </a:rPr>
              <a:t>фигуры мы </a:t>
            </a:r>
            <a:r>
              <a:rPr lang="ru-RU" sz="2800" b="1" dirty="0" smtClean="0">
                <a:solidFill>
                  <a:srgbClr val="00518E"/>
                </a:solidFill>
              </a:rPr>
              <a:t>научились </a:t>
            </a:r>
            <a:r>
              <a:rPr lang="ru-RU" sz="2800" b="1" dirty="0">
                <a:solidFill>
                  <a:srgbClr val="00518E"/>
                </a:solidFill>
              </a:rPr>
              <a:t>находить</a:t>
            </a:r>
            <a:r>
              <a:rPr lang="ru-RU" sz="2800" b="1" dirty="0" smtClean="0">
                <a:solidFill>
                  <a:srgbClr val="00518E"/>
                </a:solidFill>
              </a:rPr>
              <a:t>? </a:t>
            </a:r>
            <a:endParaRPr lang="ru-RU" sz="2800" b="1" dirty="0">
              <a:solidFill>
                <a:srgbClr val="00518E"/>
              </a:solidFill>
            </a:endParaRPr>
          </a:p>
          <a:p>
            <a:pPr algn="ctr"/>
            <a:r>
              <a:rPr lang="ru-RU" sz="2800" b="1" dirty="0">
                <a:solidFill>
                  <a:srgbClr val="00518E"/>
                </a:solidFill>
              </a:rPr>
              <a:t>Как найти площадь прямоугольника</a:t>
            </a:r>
            <a:r>
              <a:rPr lang="ru-RU" sz="2800" b="1" dirty="0" smtClean="0">
                <a:solidFill>
                  <a:srgbClr val="00518E"/>
                </a:solidFill>
              </a:rPr>
              <a:t>?</a:t>
            </a:r>
          </a:p>
          <a:p>
            <a:pPr algn="ctr"/>
            <a:r>
              <a:rPr lang="ru-RU" sz="2800" b="1" dirty="0" smtClean="0">
                <a:solidFill>
                  <a:srgbClr val="00518E"/>
                </a:solidFill>
              </a:rPr>
              <a:t>Как найти периметр прямоугольника</a:t>
            </a:r>
            <a:r>
              <a:rPr lang="ru-RU" sz="2800" b="1" dirty="0" smtClean="0">
                <a:solidFill>
                  <a:srgbClr val="00518E"/>
                </a:solidFill>
              </a:rPr>
              <a:t> ?</a:t>
            </a:r>
            <a:endParaRPr lang="ru-RU" sz="2800" b="1" dirty="0" smtClean="0">
              <a:solidFill>
                <a:srgbClr val="00518E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00518E"/>
                </a:solidFill>
              </a:rPr>
              <a:t>Какими единицами измеряли площадь</a:t>
            </a:r>
            <a:r>
              <a:rPr lang="ru-RU" sz="2800" b="1" dirty="0" smtClean="0">
                <a:solidFill>
                  <a:srgbClr val="00518E"/>
                </a:solidFill>
              </a:rPr>
              <a:t>? Периметр?</a:t>
            </a:r>
            <a:endParaRPr lang="ru-RU" sz="2800" b="1" dirty="0" smtClean="0">
              <a:solidFill>
                <a:srgbClr val="00518E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00518E"/>
                </a:solidFill>
              </a:rPr>
              <a:t>Что такое см² ?</a:t>
            </a:r>
            <a:endParaRPr lang="ru-RU" sz="2800" b="1" dirty="0">
              <a:solidFill>
                <a:srgbClr val="00518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9397" y="4040197"/>
            <a:ext cx="21264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518E"/>
                </a:solidFill>
              </a:rPr>
              <a:t>ПЛОЩАДЬ</a:t>
            </a:r>
            <a:endParaRPr lang="ru-RU" sz="2800" b="1" dirty="0">
              <a:solidFill>
                <a:srgbClr val="00518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268050" y="4073573"/>
            <a:ext cx="1152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518E"/>
                </a:solidFill>
              </a:rPr>
              <a:t>см²</a:t>
            </a:r>
            <a:endParaRPr lang="ru-RU" sz="3200" b="1" dirty="0">
              <a:solidFill>
                <a:srgbClr val="00518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727629" y="5435096"/>
            <a:ext cx="599487" cy="567353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84462" y="5013176"/>
            <a:ext cx="7920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518E"/>
                </a:solidFill>
              </a:rPr>
              <a:t>1 см</a:t>
            </a:r>
            <a:endParaRPr lang="ru-RU" sz="1600" b="1" dirty="0">
              <a:solidFill>
                <a:srgbClr val="0051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1863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143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3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3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143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3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3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143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3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3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43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3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3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143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 animBg="1"/>
      <p:bldP spid="7" grpId="0"/>
      <p:bldP spid="2" grpId="0" animBg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WordArt 4"/>
          <p:cNvSpPr>
            <a:spLocks noChangeArrowheads="1" noChangeShapeType="1" noTextEdit="1"/>
          </p:cNvSpPr>
          <p:nvPr/>
        </p:nvSpPr>
        <p:spPr bwMode="auto">
          <a:xfrm>
            <a:off x="1042988" y="1484313"/>
            <a:ext cx="5854700" cy="3098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ru-RU" sz="3600" kern="1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2377" y="188640"/>
            <a:ext cx="78282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Закончи предложения</a:t>
            </a:r>
            <a:endParaRPr lang="ru-RU" sz="5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2988" y="1482471"/>
            <a:ext cx="7877622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400" dirty="0" smtClean="0"/>
              <a:t>- Я </a:t>
            </a:r>
            <a:r>
              <a:rPr lang="ru-RU" sz="4400" dirty="0"/>
              <a:t>понял, что…</a:t>
            </a:r>
          </a:p>
          <a:p>
            <a:r>
              <a:rPr lang="ru-RU" sz="4400" dirty="0" smtClean="0"/>
              <a:t>- Было </a:t>
            </a:r>
            <a:r>
              <a:rPr lang="ru-RU" sz="4400" dirty="0"/>
              <a:t>интересно…</a:t>
            </a:r>
          </a:p>
          <a:p>
            <a:r>
              <a:rPr lang="ru-RU" sz="4400" dirty="0" smtClean="0"/>
              <a:t>- Было </a:t>
            </a:r>
            <a:r>
              <a:rPr lang="ru-RU" sz="4400" dirty="0"/>
              <a:t>трудно…</a:t>
            </a:r>
          </a:p>
          <a:p>
            <a:r>
              <a:rPr lang="ru-RU" sz="4400" dirty="0" smtClean="0"/>
              <a:t>- Мне  </a:t>
            </a:r>
            <a:r>
              <a:rPr lang="ru-RU" sz="4400" dirty="0"/>
              <a:t>захотелось…</a:t>
            </a:r>
          </a:p>
          <a:p>
            <a:r>
              <a:rPr lang="ru-RU" sz="4400" dirty="0" smtClean="0"/>
              <a:t>- У </a:t>
            </a:r>
            <a:r>
              <a:rPr lang="ru-RU" sz="4400" dirty="0"/>
              <a:t>меня получилось…</a:t>
            </a:r>
          </a:p>
          <a:p>
            <a:pPr algn="just"/>
            <a:r>
              <a:rPr lang="ru-RU" sz="4400" dirty="0" smtClean="0"/>
              <a:t>- На </a:t>
            </a:r>
            <a:r>
              <a:rPr lang="ru-RU" sz="4400" dirty="0"/>
              <a:t>следующем  уроке мы……</a:t>
            </a:r>
            <a:endParaRPr lang="ru-RU" sz="4400" b="1" cap="none" spc="0" dirty="0">
              <a:ln w="11430"/>
              <a:solidFill>
                <a:srgbClr val="00518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18781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WordArt 4"/>
          <p:cNvSpPr>
            <a:spLocks noChangeArrowheads="1" noChangeShapeType="1" noTextEdit="1"/>
          </p:cNvSpPr>
          <p:nvPr/>
        </p:nvSpPr>
        <p:spPr bwMode="auto">
          <a:xfrm>
            <a:off x="1042988" y="1484313"/>
            <a:ext cx="5854700" cy="3098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ru-RU" sz="3600" kern="1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50062" y="188640"/>
            <a:ext cx="69128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Домашнее  задание</a:t>
            </a:r>
            <a:endParaRPr lang="ru-RU" sz="5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67744" y="1482471"/>
            <a:ext cx="4032448" cy="259064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lnSpc>
                <a:spcPct val="200000"/>
              </a:lnSpc>
            </a:pPr>
            <a:r>
              <a:rPr lang="ru-RU" sz="4400" b="1" dirty="0">
                <a:ln w="11430"/>
                <a:solidFill>
                  <a:srgbClr val="00518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</a:t>
            </a:r>
            <a:r>
              <a:rPr lang="ru-RU" sz="4400" b="1" dirty="0" smtClean="0">
                <a:ln w="11430"/>
                <a:solidFill>
                  <a:srgbClr val="00518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чебник:</a:t>
            </a:r>
          </a:p>
          <a:p>
            <a:pPr algn="ctr">
              <a:lnSpc>
                <a:spcPct val="200000"/>
              </a:lnSpc>
            </a:pPr>
            <a:r>
              <a:rPr lang="ru-RU" sz="4400" b="1" dirty="0">
                <a:ln w="11430"/>
                <a:solidFill>
                  <a:srgbClr val="00518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</a:t>
            </a:r>
            <a:r>
              <a:rPr lang="ru-RU" sz="4400" b="1" cap="none" spc="0" dirty="0" smtClean="0">
                <a:ln w="11430"/>
                <a:solidFill>
                  <a:srgbClr val="00518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тр.  5,  № 7.</a:t>
            </a:r>
            <a:endParaRPr lang="ru-RU" sz="4400" b="1" cap="none" spc="0" dirty="0">
              <a:ln w="11430"/>
              <a:solidFill>
                <a:srgbClr val="00518E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13758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WordArt 4"/>
          <p:cNvSpPr>
            <a:spLocks noChangeArrowheads="1" noChangeShapeType="1" noTextEdit="1"/>
          </p:cNvSpPr>
          <p:nvPr/>
        </p:nvSpPr>
        <p:spPr bwMode="auto">
          <a:xfrm>
            <a:off x="1042988" y="1484313"/>
            <a:ext cx="5854700" cy="3098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ru-RU" sz="3600" kern="1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pic>
        <p:nvPicPr>
          <p:cNvPr id="15366" name="Picture 6" descr="a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4005263"/>
            <a:ext cx="2536825" cy="22479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 rot="20151065">
            <a:off x="1137153" y="2967335"/>
            <a:ext cx="68697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Спасибо за работу!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0634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нач.школа 17. математик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нач.школа 17. математика</Template>
  <TotalTime>515</TotalTime>
  <Words>573</Words>
  <Application>Microsoft Office PowerPoint</Application>
  <PresentationFormat>Экран (4:3)</PresentationFormat>
  <Paragraphs>177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нач.школа 17. математика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урока</vt:lpstr>
      <vt:lpstr>устный счёт:  проверь себя</vt:lpstr>
      <vt:lpstr>это величина,  которая указывает сколько места занимает фигура на плоскости.</vt:lpstr>
      <vt:lpstr>Презентация PowerPoint</vt:lpstr>
      <vt:lpstr>Презентация PowerPoint</vt:lpstr>
      <vt:lpstr>Презентация PowerPoint</vt:lpstr>
      <vt:lpstr>площадь прямоугольника</vt:lpstr>
      <vt:lpstr>периметр прямоугольника</vt:lpstr>
      <vt:lpstr>прочитайте текст</vt:lpstr>
      <vt:lpstr>Презентация PowerPoint</vt:lpstr>
      <vt:lpstr>решение задачи</vt:lpstr>
      <vt:lpstr>решение задачи</vt:lpstr>
      <vt:lpstr>тест</vt:lpstr>
      <vt:lpstr>тест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сергеевна</dc:creator>
  <dc:description>http://aida.ucoz.ru</dc:description>
  <cp:lastModifiedBy>Jar</cp:lastModifiedBy>
  <cp:revision>57</cp:revision>
  <dcterms:created xsi:type="dcterms:W3CDTF">2011-11-09T16:28:37Z</dcterms:created>
  <dcterms:modified xsi:type="dcterms:W3CDTF">2014-12-23T15:06:38Z</dcterms:modified>
</cp:coreProperties>
</file>