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82" r:id="rId1"/>
    <p:sldMasterId id="2147484595" r:id="rId2"/>
  </p:sldMasterIdLst>
  <p:notesMasterIdLst>
    <p:notesMasterId r:id="rId26"/>
  </p:notesMasterIdLst>
  <p:sldIdLst>
    <p:sldId id="364" r:id="rId3"/>
    <p:sldId id="371" r:id="rId4"/>
    <p:sldId id="321" r:id="rId5"/>
    <p:sldId id="374" r:id="rId6"/>
    <p:sldId id="333" r:id="rId7"/>
    <p:sldId id="286" r:id="rId8"/>
    <p:sldId id="326" r:id="rId9"/>
    <p:sldId id="328" r:id="rId10"/>
    <p:sldId id="336" r:id="rId11"/>
    <p:sldId id="353" r:id="rId12"/>
    <p:sldId id="334" r:id="rId13"/>
    <p:sldId id="327" r:id="rId14"/>
    <p:sldId id="352" r:id="rId15"/>
    <p:sldId id="329" r:id="rId16"/>
    <p:sldId id="337" r:id="rId17"/>
    <p:sldId id="376" r:id="rId18"/>
    <p:sldId id="379" r:id="rId19"/>
    <p:sldId id="378" r:id="rId20"/>
    <p:sldId id="375" r:id="rId21"/>
    <p:sldId id="340" r:id="rId22"/>
    <p:sldId id="346" r:id="rId23"/>
    <p:sldId id="341" r:id="rId24"/>
    <p:sldId id="342" r:id="rId25"/>
  </p:sldIdLst>
  <p:sldSz cx="9144000" cy="6858000" type="screen4x3"/>
  <p:notesSz cx="6877050" cy="1000125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000000"/>
    <a:srgbClr val="663300"/>
    <a:srgbClr val="0033CC"/>
    <a:srgbClr val="FF99FF"/>
    <a:srgbClr val="FFCCCC"/>
    <a:srgbClr val="FF3300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700" autoAdjust="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9738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442" tIns="48221" rIns="96442" bIns="48221" numCol="1" anchor="t" anchorCtr="0" compatLnSpc="1">
            <a:prstTxWarp prst="textNoShape">
              <a:avLst/>
            </a:prstTxWarp>
          </a:bodyPr>
          <a:lstStyle>
            <a:lvl1pPr defTabSz="965200">
              <a:defRPr sz="1300" smtClean="0">
                <a:latin typeface="Calibri" charset="-52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5725" y="0"/>
            <a:ext cx="2979738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442" tIns="48221" rIns="96442" bIns="48221" numCol="1" anchor="t" anchorCtr="0" compatLnSpc="1">
            <a:prstTxWarp prst="textNoShape">
              <a:avLst/>
            </a:prstTxWarp>
          </a:bodyPr>
          <a:lstStyle>
            <a:lvl1pPr algn="r" defTabSz="965200">
              <a:defRPr sz="1300" smtClean="0">
                <a:latin typeface="Calibri" charset="-52"/>
              </a:defRPr>
            </a:lvl1pPr>
          </a:lstStyle>
          <a:p>
            <a:pPr>
              <a:defRPr/>
            </a:pPr>
            <a:fld id="{9C189D6A-6091-4FE2-87AF-EED73EEFC516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9800" y="750888"/>
            <a:ext cx="4999038" cy="37496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7388" y="4751388"/>
            <a:ext cx="5502275" cy="45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442" tIns="48221" rIns="96442" bIns="482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99600"/>
            <a:ext cx="2979738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442" tIns="48221" rIns="96442" bIns="48221" numCol="1" anchor="b" anchorCtr="0" compatLnSpc="1">
            <a:prstTxWarp prst="textNoShape">
              <a:avLst/>
            </a:prstTxWarp>
          </a:bodyPr>
          <a:lstStyle>
            <a:lvl1pPr defTabSz="965200">
              <a:defRPr sz="1300" smtClean="0">
                <a:latin typeface="Calibri" charset="-52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5725" y="9499600"/>
            <a:ext cx="2979738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442" tIns="48221" rIns="96442" bIns="48221" numCol="1" anchor="b" anchorCtr="0" compatLnSpc="1">
            <a:prstTxWarp prst="textNoShape">
              <a:avLst/>
            </a:prstTxWarp>
          </a:bodyPr>
          <a:lstStyle>
            <a:lvl1pPr algn="r" defTabSz="965200">
              <a:defRPr sz="1300" smtClean="0">
                <a:latin typeface="Calibri" charset="-52"/>
              </a:defRPr>
            </a:lvl1pPr>
          </a:lstStyle>
          <a:p>
            <a:pPr>
              <a:defRPr/>
            </a:pPr>
            <a:fld id="{F395D8EC-0045-4933-9582-3C804D2410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33384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-52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-52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-52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-52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-52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229137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C2328E-114A-47E2-AA60-FC59574DF3E7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E31EB9-A4FF-49E0-8364-A70F008E32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Tm="15000">
    <p:diamond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F3D1CF-6B8A-4946-B703-B8B1E0EB5ACF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3D51A-5FB7-467C-942F-B933BDA440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Tm="15000">
    <p:diamond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CE1B25-B1B8-4719-9811-5C9A679BD604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5B9C7E-036B-48C4-9018-145F55BD9C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Tm="15000">
    <p:diamond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CE35D9-B828-44DD-8331-FBE67CA49D25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735280-AC59-4C61-9EB6-5AB7F20204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Tm="15000">
    <p:diamond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0EE60C-4CDF-47CA-9EC1-DB90B93DC3D7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131409-14DE-442A-ADA8-F04654C8D3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Tm="15000">
    <p:diamond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6F1C39-FBB4-463D-8BDB-6AB0C27B5C6A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DCDAAD-0504-4357-ABB1-4FE5019EAE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Tm="15000">
    <p:diamond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3CA81D-769B-47C4-A62B-073F13033C25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E33B7E-44E7-499D-8435-5F098927BC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Tm="15000">
    <p:diamond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09C744-0001-4D7D-9DAB-F74675AED635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1BCC12-7DEA-47E4-B12D-C25ABD2FDA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Tm="15000">
    <p:diamond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9FD0BF-3368-4A19-B84B-6606CFE6D3CF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1EE39F-2306-4061-83D0-E2F2E4634B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Tm="15000">
    <p:diamond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C8681-0E16-4B92-B7ED-DFE7E3AC2296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749E02-BE89-483C-AB8C-8E1887B66D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Tm="15000">
    <p:diamond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160620-E606-4988-9AC7-6C25B8157AF8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DAF9CD-93C2-48BE-BC5C-6E937895D7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Tm="15000">
    <p:diamond/>
    <p:sndAc>
      <p:stSnd>
        <p:snd r:embed="rId1" name="chimes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28BE42-0A45-4C1E-B624-1C0297DAF0E0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FBACB6-F619-44DE-A48F-E7C73016F9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Tm="15000">
    <p:diamond/>
    <p:sndAc>
      <p:stSnd>
        <p:snd r:embed="rId1" name="chimes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/>
              <a:ahLst/>
              <a:cxnLst>
                <a:cxn ang="0">
                  <a:pos x="335" y="0"/>
                </a:cxn>
                <a:cxn ang="0">
                  <a:pos x="333" y="1290"/>
                </a:cxn>
                <a:cxn ang="0">
                  <a:pos x="0" y="1290"/>
                </a:cxn>
                <a:cxn ang="0">
                  <a:pos x="6" y="3210"/>
                </a:cxn>
                <a:cxn ang="0">
                  <a:pos x="5550" y="3216"/>
                </a:cxn>
                <a:cxn ang="0">
                  <a:pos x="5550" y="0"/>
                </a:cxn>
                <a:cxn ang="0">
                  <a:pos x="335" y="0"/>
                </a:cxn>
                <a:cxn ang="0">
                  <a:pos x="335" y="0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sp>
        <p:nvSpPr>
          <p:cNvPr id="54281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4282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FFC44-EB2D-4622-BDE3-E7A7563C970A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05DC3-5532-4070-8DFA-EF622D0CCB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Tm="15000">
    <p:diamond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email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EBEF8E07-8DA6-4307-AA65-5E705DF4B550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5AACC10B-CA7B-481D-AADD-BCAB7B293D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598" r:id="rId1"/>
    <p:sldLayoutId id="2147484599" r:id="rId2"/>
    <p:sldLayoutId id="2147484600" r:id="rId3"/>
    <p:sldLayoutId id="2147484601" r:id="rId4"/>
    <p:sldLayoutId id="2147484602" r:id="rId5"/>
    <p:sldLayoutId id="2147484603" r:id="rId6"/>
    <p:sldLayoutId id="2147484604" r:id="rId7"/>
    <p:sldLayoutId id="2147484605" r:id="rId8"/>
    <p:sldLayoutId id="2147484606" r:id="rId9"/>
    <p:sldLayoutId id="2147484607" r:id="rId10"/>
    <p:sldLayoutId id="2147484608" r:id="rId11"/>
    <p:sldLayoutId id="2147484609" r:id="rId12"/>
  </p:sldLayoutIdLst>
  <p:transition spd="med" advTm="15000">
    <p:diamond/>
    <p:sndAc>
      <p:stSnd>
        <p:snd r:embed="rId14" name="chimes.wav"/>
      </p:stSnd>
    </p:sndAc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62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3263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3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990600" y="6245225"/>
            <a:ext cx="1901825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9646B1F2-5697-418B-A7F4-76B3E0DD7225}" type="datetimeFigureOut">
              <a:rPr lang="ru-RU"/>
              <a:pPr>
                <a:defRPr/>
              </a:pPr>
              <a:t>01.02.2017</a:t>
            </a:fld>
            <a:endParaRPr lang="ru-RU"/>
          </a:p>
        </p:txBody>
      </p:sp>
      <p:sp>
        <p:nvSpPr>
          <p:cNvPr id="2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68688" y="6245225"/>
            <a:ext cx="2895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A251FD6B-068A-4BB7-BB9C-D6CD2C5A9C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610" r:id="rId1"/>
  </p:sldLayoutIdLst>
  <p:transition spd="med" advTm="15000">
    <p:diamond/>
    <p:sndAc>
      <p:stSnd>
        <p:snd r:embed="rId3" name="chimes.wav"/>
      </p:stSnd>
    </p:sndAc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audio" Target="../media/audio1.wav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Admin\Мои документы\Мои рисунки\5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15000">
    <p:diamond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>
                <a:solidFill>
                  <a:srgbClr val="0066FF"/>
                </a:solidFill>
              </a:rPr>
              <a:t>1. Организационный момент, сообщение темы и целей урока.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rgbClr val="3399FF"/>
                </a:solidFill>
              </a:rPr>
              <a:t>Цели урока:</a:t>
            </a:r>
            <a:r>
              <a:rPr lang="ru-RU" smtClean="0"/>
              <a:t> продолжить знакомство с полезными ископаемыми, с профессиями людей, добывающих полезные ископаемые; воспитывать бережное отношение к природе; учиться экономно использовать богатства нашей планеты.</a:t>
            </a:r>
          </a:p>
        </p:txBody>
      </p:sp>
    </p:spTree>
  </p:cSld>
  <p:clrMapOvr>
    <a:masterClrMapping/>
  </p:clrMapOvr>
  <p:transition spd="med" advTm="15000">
    <p:diamond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468313" y="2276475"/>
            <a:ext cx="8385175" cy="14319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Почему полезные ископаемые играют большую роль в жизни человека?</a:t>
            </a:r>
          </a:p>
        </p:txBody>
      </p:sp>
      <p:sp>
        <p:nvSpPr>
          <p:cNvPr id="57347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900113" y="692150"/>
            <a:ext cx="8007350" cy="6604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3600" b="1" smtClean="0">
                <a:solidFill>
                  <a:srgbClr val="3399FF"/>
                </a:solidFill>
              </a:rPr>
              <a:t>Проблема.</a:t>
            </a:r>
          </a:p>
        </p:txBody>
      </p:sp>
      <p:pic>
        <p:nvPicPr>
          <p:cNvPr id="6148" name="Picture 4" descr="J018788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140200" y="4292600"/>
            <a:ext cx="1803400" cy="141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15000">
    <p:diamond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692150"/>
            <a:ext cx="8229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>
                <a:solidFill>
                  <a:srgbClr val="0066FF"/>
                </a:solidFill>
              </a:rPr>
              <a:t>Фронтальный опрос по изученному материалу.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743200"/>
            <a:ext cx="8229600" cy="41148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- Что такое полезные ископаемые?</a:t>
            </a:r>
          </a:p>
          <a:p>
            <a:pPr eaLnBrk="1" hangingPunct="1">
              <a:defRPr/>
            </a:pPr>
            <a:r>
              <a:rPr lang="ru-RU" smtClean="0"/>
              <a:t>- Какие по свойствам бывают полезные ископаемые?</a:t>
            </a:r>
          </a:p>
          <a:p>
            <a:pPr eaLnBrk="1" hangingPunct="1">
              <a:defRPr/>
            </a:pPr>
            <a:r>
              <a:rPr lang="ru-RU" smtClean="0"/>
              <a:t>- Для чего добывают полезные ископаемые?</a:t>
            </a:r>
          </a:p>
        </p:txBody>
      </p:sp>
    </p:spTree>
  </p:cSld>
  <p:clrMapOvr>
    <a:masterClrMapping/>
  </p:clrMapOvr>
  <p:transition spd="med" advTm="15000">
    <p:diamond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827088" y="333375"/>
            <a:ext cx="7772400" cy="13716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rgbClr val="3399FF"/>
                </a:solidFill>
              </a:rPr>
              <a:t>Добыча полезных ископаемых</a:t>
            </a:r>
          </a:p>
        </p:txBody>
      </p:sp>
      <p:sp>
        <p:nvSpPr>
          <p:cNvPr id="74755" name="Rectangle 9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859338" y="1700213"/>
            <a:ext cx="3986212" cy="489743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800" b="1" smtClean="0">
                <a:latin typeface="Times New Roman" pitchFamily="18" charset="0"/>
              </a:rPr>
              <a:t>	Места, где в глубинах Земли или на её поверхности залегают полезные ископаемые, называются </a:t>
            </a:r>
            <a:r>
              <a:rPr lang="ru-RU" sz="2800" b="1" smtClean="0">
                <a:solidFill>
                  <a:srgbClr val="3399FF"/>
                </a:solidFill>
                <a:latin typeface="Times New Roman" pitchFamily="18" charset="0"/>
              </a:rPr>
              <a:t>месторождениями.</a:t>
            </a:r>
            <a:r>
              <a:rPr lang="ru-RU" sz="2800" b="1" smtClean="0">
                <a:latin typeface="Times New Roman" pitchFamily="18" charset="0"/>
              </a:rPr>
              <a:t> Отыскивают месторождения </a:t>
            </a:r>
            <a:r>
              <a:rPr lang="ru-RU" sz="2800" b="1" smtClean="0">
                <a:solidFill>
                  <a:srgbClr val="3399FF"/>
                </a:solidFill>
                <a:latin typeface="Times New Roman" pitchFamily="18" charset="0"/>
              </a:rPr>
              <a:t>геологи.</a:t>
            </a:r>
          </a:p>
        </p:txBody>
      </p:sp>
      <p:pic>
        <p:nvPicPr>
          <p:cNvPr id="8196" name="Picture 5" descr="C:\Documents and Settings\Admin\Мои документы\Мои рисунки\13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42938" y="1857375"/>
            <a:ext cx="3714750" cy="412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15000">
    <p:diamond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WordArt 4"/>
          <p:cNvSpPr>
            <a:spLocks noChangeArrowheads="1" noChangeShapeType="1" noTextEdit="1"/>
          </p:cNvSpPr>
          <p:nvPr/>
        </p:nvSpPr>
        <p:spPr bwMode="auto">
          <a:xfrm>
            <a:off x="1835150" y="404813"/>
            <a:ext cx="6913563" cy="107950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ru-RU" sz="3600" i="1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solidFill>
                  <a:srgbClr val="663300"/>
                </a:soli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/>
                <a:cs typeface="Arial"/>
              </a:rPr>
              <a:t>Каменный уголь</a:t>
            </a:r>
          </a:p>
        </p:txBody>
      </p:sp>
      <p:sp>
        <p:nvSpPr>
          <p:cNvPr id="2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3492500" y="1557338"/>
            <a:ext cx="4032250" cy="38877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 smtClean="0">
                <a:effectLst/>
                <a:latin typeface="Times New Roman" pitchFamily="18" charset="0"/>
              </a:rPr>
              <a:t>Он черный, блестящий,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 smtClean="0">
                <a:effectLst/>
                <a:latin typeface="Times New Roman" pitchFamily="18" charset="0"/>
              </a:rPr>
              <a:t>Людям помощник настоящий.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 smtClean="0">
                <a:effectLst/>
                <a:latin typeface="Times New Roman" pitchFamily="18" charset="0"/>
              </a:rPr>
              <a:t>Он несет в дома тепло,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 smtClean="0">
                <a:effectLst/>
                <a:latin typeface="Times New Roman" pitchFamily="18" charset="0"/>
              </a:rPr>
              <a:t>От него кругом светло,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 smtClean="0">
                <a:effectLst/>
                <a:latin typeface="Times New Roman" pitchFamily="18" charset="0"/>
              </a:rPr>
              <a:t>Помогает плавить стали,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 smtClean="0">
                <a:effectLst/>
                <a:latin typeface="Times New Roman" pitchFamily="18" charset="0"/>
              </a:rPr>
              <a:t>Делать краски и эмали.</a:t>
            </a:r>
          </a:p>
          <a:p>
            <a:pPr algn="ctr" eaLnBrk="1" hangingPunct="1">
              <a:lnSpc>
                <a:spcPct val="80000"/>
              </a:lnSpc>
              <a:defRPr/>
            </a:pPr>
            <a:endParaRPr lang="ru-RU" sz="2800" b="1" dirty="0" smtClean="0">
              <a:latin typeface="Times New Roman" pitchFamily="18" charset="0"/>
            </a:endParaRPr>
          </a:p>
        </p:txBody>
      </p:sp>
      <p:pic>
        <p:nvPicPr>
          <p:cNvPr id="9220" name="Picture 11" descr="C:\Documents and Settings\Admin\Мои документы\Мои рисунки\9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57188" y="285750"/>
            <a:ext cx="142875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12" descr="C:\Documents and Settings\Admin\Мои документы\Мои рисунки\3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429375" y="5214938"/>
            <a:ext cx="2366963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13" descr="C:\Documents and Settings\Admin\Мои документы\Мои рисунки\2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7500938" y="3286125"/>
            <a:ext cx="1357312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14" descr="C:\Documents and Settings\Admin\Мои документы\Мои рисунки\4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7500938" y="1714500"/>
            <a:ext cx="1357312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15" descr="C:\Documents and Settings\Admin\Мои документы\Мои рисунки\6.jp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428625" y="5214938"/>
            <a:ext cx="28575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16" descr="C:\Documents and Settings\Admin\Мои документы\Мои рисунки\10.jp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357188" y="3571875"/>
            <a:ext cx="2928937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7" descr="C:\Documents and Settings\Admin\Мои документы\Мои рисунки\8.jp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357188" y="1714500"/>
            <a:ext cx="2928937" cy="16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med" advTm="15000">
    <p:diamond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800" smtClean="0">
                <a:solidFill>
                  <a:srgbClr val="3399FF"/>
                </a:solidFill>
                <a:latin typeface="Times New Roman" pitchFamily="18" charset="0"/>
              </a:rPr>
              <a:t>Как добывают каменный уголь</a:t>
            </a:r>
          </a:p>
        </p:txBody>
      </p:sp>
      <p:sp>
        <p:nvSpPr>
          <p:cNvPr id="10243" name="Text Box 12"/>
          <p:cNvSpPr txBox="1">
            <a:spLocks noChangeArrowheads="1"/>
          </p:cNvSpPr>
          <p:nvPr/>
        </p:nvSpPr>
        <p:spPr bwMode="auto">
          <a:xfrm>
            <a:off x="539750" y="4149725"/>
            <a:ext cx="3581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>
                <a:latin typeface="Calibri" charset="-52"/>
              </a:rPr>
              <a:t>Уголь добывают в шахтах.</a:t>
            </a:r>
          </a:p>
        </p:txBody>
      </p:sp>
      <p:sp>
        <p:nvSpPr>
          <p:cNvPr id="10244" name="Text Box 13"/>
          <p:cNvSpPr txBox="1">
            <a:spLocks noChangeArrowheads="1"/>
          </p:cNvSpPr>
          <p:nvPr/>
        </p:nvSpPr>
        <p:spPr bwMode="auto">
          <a:xfrm>
            <a:off x="4643438" y="4076700"/>
            <a:ext cx="3733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>
                <a:latin typeface="Calibri" charset="-52"/>
              </a:rPr>
              <a:t>В открытых котлованах- карьерах.</a:t>
            </a:r>
            <a:r>
              <a:rPr lang="ru-RU">
                <a:latin typeface="Calibri" charset="-52"/>
              </a:rPr>
              <a:t>  </a:t>
            </a:r>
          </a:p>
        </p:txBody>
      </p:sp>
      <p:sp>
        <p:nvSpPr>
          <p:cNvPr id="10245" name="Rectangle 9"/>
          <p:cNvSpPr>
            <a:spLocks noChangeArrowheads="1"/>
          </p:cNvSpPr>
          <p:nvPr/>
        </p:nvSpPr>
        <p:spPr bwMode="auto">
          <a:xfrm>
            <a:off x="971550" y="5319713"/>
            <a:ext cx="727233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400" b="1">
                <a:solidFill>
                  <a:srgbClr val="0033CC"/>
                </a:solidFill>
                <a:latin typeface="Arial" charset="0"/>
              </a:rPr>
              <a:t>Карьер</a:t>
            </a:r>
            <a:r>
              <a:rPr lang="ru-RU" sz="2400" b="1">
                <a:latin typeface="Arial" charset="0"/>
              </a:rPr>
              <a:t> – это открытый котлован.</a:t>
            </a:r>
          </a:p>
          <a:p>
            <a:pPr algn="ctr"/>
            <a:r>
              <a:rPr lang="ru-RU" sz="2400" b="1">
                <a:solidFill>
                  <a:srgbClr val="0033CC"/>
                </a:solidFill>
                <a:latin typeface="Arial" charset="0"/>
              </a:rPr>
              <a:t>Шахты</a:t>
            </a:r>
            <a:r>
              <a:rPr lang="ru-RU" sz="2400" b="1">
                <a:latin typeface="Arial" charset="0"/>
              </a:rPr>
              <a:t> –  это глубокие колодцы.</a:t>
            </a:r>
          </a:p>
          <a:p>
            <a:pPr algn="ctr" eaLnBrk="0" hangingPunct="0"/>
            <a:endParaRPr lang="ru-RU" sz="2400" b="1">
              <a:latin typeface="Calibri" charset="-52"/>
            </a:endParaRPr>
          </a:p>
        </p:txBody>
      </p:sp>
      <p:pic>
        <p:nvPicPr>
          <p:cNvPr id="10246" name="Picture 8" descr="C:\Documents and Settings\Admin\Мои документы\Мои рисунки\7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00625" y="1857375"/>
            <a:ext cx="3429000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9" descr="C:\Documents and Settings\Admin\Мои документы\Мои рисунки\1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71500" y="1857375"/>
            <a:ext cx="38576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15000">
    <p:diamond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WordArt 4"/>
          <p:cNvSpPr>
            <a:spLocks noChangeArrowheads="1" noChangeShapeType="1" noTextEdit="1"/>
          </p:cNvSpPr>
          <p:nvPr/>
        </p:nvSpPr>
        <p:spPr bwMode="auto">
          <a:xfrm>
            <a:off x="1763713" y="333375"/>
            <a:ext cx="5976937" cy="1204913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/>
                <a:cs typeface="Arial"/>
              </a:rPr>
              <a:t>Железная руда</a:t>
            </a:r>
          </a:p>
        </p:txBody>
      </p:sp>
      <p:sp>
        <p:nvSpPr>
          <p:cNvPr id="68615" name="Rectangle 7"/>
          <p:cNvSpPr>
            <a:spLocks noChangeArrowheads="1"/>
          </p:cNvSpPr>
          <p:nvPr/>
        </p:nvSpPr>
        <p:spPr bwMode="auto">
          <a:xfrm>
            <a:off x="611188" y="4292600"/>
            <a:ext cx="7777162" cy="128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6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Выплавляют  сталь и чугун, а  из них  делают </a:t>
            </a:r>
            <a:r>
              <a:rPr lang="ru-RU" sz="2600" b="1">
                <a:latin typeface="Arial" charset="0"/>
              </a:rPr>
              <a:t>ножи, ножницы, рельсы, вагоны,  детали машин</a:t>
            </a:r>
            <a:r>
              <a:rPr lang="ru-RU" sz="26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600" b="1">
                <a:latin typeface="Arial" charset="0"/>
              </a:rPr>
              <a:t>и</a:t>
            </a:r>
            <a:r>
              <a:rPr lang="ru-RU" sz="26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ru-RU" sz="2600" b="1">
                <a:latin typeface="Arial" charset="0"/>
              </a:rPr>
              <a:t>многое другое.</a:t>
            </a:r>
          </a:p>
        </p:txBody>
      </p:sp>
      <p:pic>
        <p:nvPicPr>
          <p:cNvPr id="11268" name="Picture 6" descr="C:\Documents and Settings\Admin\Мои документы\Мои рисунки\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27088" y="1628775"/>
            <a:ext cx="3733800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7" descr="C:\Documents and Settings\Admin\Мои документы\Мои рисунки\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857750" y="1643063"/>
            <a:ext cx="3857625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6" descr="C:\Documents and Settings\Admin\Мои документы\Мои рисунки\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27088" y="1628775"/>
            <a:ext cx="3733800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15000">
    <p:diamond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>
                <a:solidFill>
                  <a:srgbClr val="FFFF00"/>
                </a:solidFill>
                <a:latin typeface="Times New Roman" pitchFamily="18" charset="0"/>
              </a:rPr>
              <a:t>ЧТО ИЗГОТАВЛИВАЮТ ИЗ СПЛАВОВ ЖЕЛЕЗНЫХ РУД?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Алюминиевая кастрюля</a:t>
            </a:r>
          </a:p>
          <a:p>
            <a:pPr eaLnBrk="1" hangingPunct="1">
              <a:defRPr/>
            </a:pPr>
            <a:r>
              <a:rPr lang="ru-RU" smtClean="0"/>
              <a:t>Стальные ножницы</a:t>
            </a:r>
          </a:p>
          <a:p>
            <a:pPr eaLnBrk="1" hangingPunct="1">
              <a:defRPr/>
            </a:pPr>
            <a:r>
              <a:rPr lang="ru-RU" smtClean="0"/>
              <a:t>Чугунная сковорода</a:t>
            </a:r>
          </a:p>
          <a:p>
            <a:pPr eaLnBrk="1" hangingPunct="1">
              <a:defRPr/>
            </a:pPr>
            <a:r>
              <a:rPr lang="ru-RU" smtClean="0"/>
              <a:t>Медный таз</a:t>
            </a:r>
          </a:p>
          <a:p>
            <a:pPr eaLnBrk="1" hangingPunct="1">
              <a:defRPr/>
            </a:pPr>
            <a:r>
              <a:rPr lang="ru-RU" smtClean="0"/>
              <a:t>Серебряные монеты</a:t>
            </a:r>
          </a:p>
          <a:p>
            <a:pPr eaLnBrk="1" hangingPunct="1">
              <a:defRPr/>
            </a:pPr>
            <a:r>
              <a:rPr lang="ru-RU" smtClean="0"/>
              <a:t>Золотое кольцо</a:t>
            </a:r>
          </a:p>
        </p:txBody>
      </p:sp>
      <p:pic>
        <p:nvPicPr>
          <p:cNvPr id="12292" name="Picture 10" descr="C:\Documents and Settings\Admin\Мои документы\Мои рисунки\Безымянный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804025" y="1844675"/>
            <a:ext cx="1071563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11" descr="C:\Documents and Settings\Admin\Мои документы\Мои рисунки\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716463" y="2708275"/>
            <a:ext cx="795337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12" descr="C:\Documents and Settings\Admin\Мои документы\Мои рисунки\2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724525" y="3068638"/>
            <a:ext cx="1071563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13" descr="C:\Documents and Settings\Admin\Мои документы\Мои рисунки\3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635375" y="3716338"/>
            <a:ext cx="1009650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14" descr="C:\Documents and Settings\Admin\Мои документы\Мои рисунки\4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5219700" y="4005263"/>
            <a:ext cx="1438275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7" name="Picture 15" descr="C:\Documents and Settings\Admin\Мои документы\Мои рисунки\5.jp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3995738" y="4797425"/>
            <a:ext cx="114300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15000">
    <p:diamond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3000" smtClean="0"/>
              <a:t>Если полезные ископаемые залегают глубоко под землей, то для их добычи бурят </a:t>
            </a:r>
            <a:r>
              <a:rPr lang="ru-RU" sz="3000" b="1" smtClean="0">
                <a:solidFill>
                  <a:srgbClr val="FFFF00"/>
                </a:solidFill>
              </a:rPr>
              <a:t>скважины.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3000" smtClean="0"/>
              <a:t>Из скважин добывают </a:t>
            </a:r>
            <a:r>
              <a:rPr lang="ru-RU" sz="3000" b="1" smtClean="0">
                <a:solidFill>
                  <a:srgbClr val="FFFF00"/>
                </a:solidFill>
              </a:rPr>
              <a:t>грунтовые</a:t>
            </a:r>
            <a:r>
              <a:rPr lang="ru-RU" sz="3000" smtClean="0">
                <a:solidFill>
                  <a:srgbClr val="FF0066"/>
                </a:solidFill>
              </a:rPr>
              <a:t> </a:t>
            </a:r>
            <a:r>
              <a:rPr lang="ru-RU" sz="3000" b="1" smtClean="0">
                <a:solidFill>
                  <a:srgbClr val="FFFF00"/>
                </a:solidFill>
              </a:rPr>
              <a:t>воды, нефть, природный газ.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3000" smtClean="0"/>
              <a:t>Для транспортировки сооружают </a:t>
            </a:r>
            <a:r>
              <a:rPr lang="ru-RU" sz="3000" b="1" smtClean="0">
                <a:solidFill>
                  <a:srgbClr val="FFFF00"/>
                </a:solidFill>
              </a:rPr>
              <a:t>водопроводы, нефтепроводы</a:t>
            </a:r>
            <a:r>
              <a:rPr lang="ru-RU" sz="3000" smtClean="0">
                <a:solidFill>
                  <a:srgbClr val="FF0066"/>
                </a:solidFill>
              </a:rPr>
              <a:t> </a:t>
            </a:r>
            <a:r>
              <a:rPr lang="ru-RU" sz="3000" smtClean="0"/>
              <a:t>и</a:t>
            </a:r>
            <a:r>
              <a:rPr lang="ru-RU" sz="3000" smtClean="0">
                <a:solidFill>
                  <a:srgbClr val="FF0066"/>
                </a:solidFill>
              </a:rPr>
              <a:t> </a:t>
            </a:r>
            <a:r>
              <a:rPr lang="ru-RU" sz="3000" b="1" smtClean="0">
                <a:solidFill>
                  <a:srgbClr val="FFFF00"/>
                </a:solidFill>
              </a:rPr>
              <a:t>газопроводы.</a:t>
            </a:r>
            <a:r>
              <a:rPr lang="ru-RU" sz="3000" smtClean="0"/>
              <a:t> По железным дорогам перевозят в </a:t>
            </a:r>
            <a:r>
              <a:rPr lang="ru-RU" sz="3000" b="1" smtClean="0">
                <a:solidFill>
                  <a:srgbClr val="FFFF00"/>
                </a:solidFill>
              </a:rPr>
              <a:t>цистернах</a:t>
            </a:r>
            <a:r>
              <a:rPr lang="ru-RU" sz="3000" smtClean="0"/>
              <a:t>, по морям и океанам везут нефтеналивные </a:t>
            </a:r>
            <a:r>
              <a:rPr lang="ru-RU" sz="3000" b="1" smtClean="0">
                <a:solidFill>
                  <a:srgbClr val="FFFF00"/>
                </a:solidFill>
              </a:rPr>
              <a:t>танкеры</a:t>
            </a:r>
            <a:r>
              <a:rPr lang="ru-RU" sz="3000" smtClean="0"/>
              <a:t>.</a:t>
            </a:r>
          </a:p>
        </p:txBody>
      </p:sp>
      <p:pic>
        <p:nvPicPr>
          <p:cNvPr id="13315" name="Picture 5" descr="C:\Documents and Settings\Admin\Мои документы\Мои рисунки\1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572250" y="214313"/>
            <a:ext cx="2295525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6" descr="C:\Documents and Settings\Admin\Мои документы\Мои рисунки\1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500813" y="5857875"/>
            <a:ext cx="2009775" cy="7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15000">
    <p:diamond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6"/>
          <p:cNvSpPr txBox="1">
            <a:spLocks noChangeArrowheads="1"/>
          </p:cNvSpPr>
          <p:nvPr/>
        </p:nvSpPr>
        <p:spPr bwMode="auto">
          <a:xfrm>
            <a:off x="685800" y="5105400"/>
            <a:ext cx="342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latin typeface="Calibri" charset="-52"/>
            </a:endParaRPr>
          </a:p>
        </p:txBody>
      </p:sp>
      <p:sp>
        <p:nvSpPr>
          <p:cNvPr id="14339" name="Text Box 7"/>
          <p:cNvSpPr txBox="1">
            <a:spLocks noChangeArrowheads="1"/>
          </p:cNvSpPr>
          <p:nvPr/>
        </p:nvSpPr>
        <p:spPr bwMode="auto">
          <a:xfrm>
            <a:off x="4724400" y="5181600"/>
            <a:ext cx="3505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latin typeface="Calibri" charset="-52"/>
            </a:endParaRPr>
          </a:p>
        </p:txBody>
      </p:sp>
      <p:sp>
        <p:nvSpPr>
          <p:cNvPr id="14340" name="Text Box 8"/>
          <p:cNvSpPr txBox="1">
            <a:spLocks noChangeArrowheads="1"/>
          </p:cNvSpPr>
          <p:nvPr/>
        </p:nvSpPr>
        <p:spPr bwMode="auto">
          <a:xfrm>
            <a:off x="755650" y="4724400"/>
            <a:ext cx="7620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0033CC"/>
                </a:solidFill>
                <a:latin typeface="Calibri" charset="-52"/>
              </a:rPr>
              <a:t>Чтобы извлечь из-под земли нефть, люди строят буровые вышки и бурят глубокие скважины.</a:t>
            </a:r>
          </a:p>
        </p:txBody>
      </p:sp>
      <p:pic>
        <p:nvPicPr>
          <p:cNvPr id="14341" name="Picture 9" descr="C:\Documents and Settings\Admin\Мои документы\Мои рисунки\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85813" y="1785938"/>
            <a:ext cx="37147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10" descr="C:\Documents and Settings\Admin\Мои документы\Мои рисунки\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000625" y="1785938"/>
            <a:ext cx="385762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15000">
    <p:diamond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WordArt 4"/>
          <p:cNvSpPr>
            <a:spLocks noChangeArrowheads="1" noChangeShapeType="1" noTextEdit="1"/>
          </p:cNvSpPr>
          <p:nvPr/>
        </p:nvSpPr>
        <p:spPr bwMode="auto">
          <a:xfrm>
            <a:off x="3276600" y="333375"/>
            <a:ext cx="3743325" cy="105727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/>
                <a:cs typeface="Arial"/>
              </a:rPr>
              <a:t>НЕФТЬ</a:t>
            </a:r>
          </a:p>
        </p:txBody>
      </p:sp>
      <p:sp>
        <p:nvSpPr>
          <p:cNvPr id="67593" name="Rectangle 9"/>
          <p:cNvSpPr>
            <a:spLocks noChangeArrowheads="1"/>
          </p:cNvSpPr>
          <p:nvPr/>
        </p:nvSpPr>
        <p:spPr bwMode="auto">
          <a:xfrm>
            <a:off x="395288" y="4437063"/>
            <a:ext cx="8569325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Получают жидкое </a:t>
            </a:r>
            <a:r>
              <a:rPr lang="ru-RU" sz="3200" b="1">
                <a:solidFill>
                  <a:srgbClr val="0033CC"/>
                </a:solidFill>
              </a:rPr>
              <a:t>топливо (бензин,  керосин),</a:t>
            </a:r>
            <a:r>
              <a:rPr lang="ru-RU" sz="3200" b="1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200" b="1">
                <a:solidFill>
                  <a:srgbClr val="0033CC"/>
                </a:solidFill>
              </a:rPr>
              <a:t>машинное масло, краски</a:t>
            </a:r>
            <a:r>
              <a:rPr lang="ru-RU" sz="3200" b="1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ru-RU" sz="3200" b="1">
                <a:solidFill>
                  <a:srgbClr val="0033CC"/>
                </a:solidFill>
              </a:rPr>
              <a:t>лаки, пластмассы</a:t>
            </a:r>
            <a:r>
              <a:rPr lang="ru-RU" sz="3200" b="1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волокна для изготовления </a:t>
            </a:r>
            <a:r>
              <a:rPr lang="ru-RU" sz="3200" b="1">
                <a:solidFill>
                  <a:srgbClr val="0033CC"/>
                </a:solidFill>
              </a:rPr>
              <a:t>тканей</a:t>
            </a:r>
          </a:p>
        </p:txBody>
      </p:sp>
      <p:pic>
        <p:nvPicPr>
          <p:cNvPr id="15364" name="Picture 6" descr="C:\Documents and Settings\Admin\Мои документы\Мои рисунки\5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000125" y="1857375"/>
            <a:ext cx="3143250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7" descr="C:\Documents and Settings\Admin\Мои документы\Мои рисунки\1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143500" y="1857375"/>
            <a:ext cx="3224213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15000">
    <p:diamond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323850" y="4292600"/>
            <a:ext cx="8820150" cy="20193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800" b="1" smtClean="0">
                <a:latin typeface="Times New Roman" pitchFamily="18" charset="0"/>
              </a:rPr>
              <a:t>Природный газ</a:t>
            </a:r>
            <a:r>
              <a:rPr lang="ru-RU" sz="2800" b="1" smtClean="0">
                <a:solidFill>
                  <a:srgbClr val="FFFF00"/>
                </a:solidFill>
                <a:latin typeface="Times New Roman" pitchFamily="18" charset="0"/>
              </a:rPr>
              <a:t> - очень хорошее топливо.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800" b="1" smtClean="0">
                <a:solidFill>
                  <a:srgbClr val="FFFF00"/>
                </a:solidFill>
                <a:latin typeface="Times New Roman" pitchFamily="18" charset="0"/>
              </a:rPr>
              <a:t>Из природного газа  получают пластмассы, волокна и другие ценные материалы.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sz="2800" b="1" smtClean="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16387" name="WordArt 4"/>
          <p:cNvSpPr>
            <a:spLocks noChangeArrowheads="1" noChangeShapeType="1" noTextEdit="1"/>
          </p:cNvSpPr>
          <p:nvPr/>
        </p:nvSpPr>
        <p:spPr bwMode="auto">
          <a:xfrm>
            <a:off x="1979613" y="404813"/>
            <a:ext cx="5472112" cy="93662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/>
                <a:cs typeface="Arial"/>
              </a:rPr>
              <a:t>ПРИРОДНЫЙ ГАЗ</a:t>
            </a:r>
          </a:p>
        </p:txBody>
      </p:sp>
      <p:pic>
        <p:nvPicPr>
          <p:cNvPr id="16388" name="Picture 5" descr="C:\Documents and Settings\Admin\Мои документы\Мои рисунки\9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714625" y="1600200"/>
            <a:ext cx="3571875" cy="247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15000">
    <p:diamond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WordArt 4"/>
          <p:cNvSpPr>
            <a:spLocks noChangeArrowheads="1" noChangeShapeType="1" noTextEdit="1"/>
          </p:cNvSpPr>
          <p:nvPr/>
        </p:nvSpPr>
        <p:spPr bwMode="auto">
          <a:xfrm>
            <a:off x="1042988" y="1268413"/>
            <a:ext cx="1944687" cy="53340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/>
                <a:cs typeface="Arial"/>
              </a:rPr>
              <a:t>ПЕСОК</a:t>
            </a:r>
          </a:p>
        </p:txBody>
      </p:sp>
      <p:sp>
        <p:nvSpPr>
          <p:cNvPr id="18435" name="WordArt 5"/>
          <p:cNvSpPr>
            <a:spLocks noChangeArrowheads="1" noChangeShapeType="1" noTextEdit="1"/>
          </p:cNvSpPr>
          <p:nvPr/>
        </p:nvSpPr>
        <p:spPr bwMode="auto">
          <a:xfrm>
            <a:off x="3708400" y="1268413"/>
            <a:ext cx="2376488" cy="53340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/>
                <a:cs typeface="Arial"/>
              </a:rPr>
              <a:t>ИЗВЕСТНЯК</a:t>
            </a:r>
          </a:p>
        </p:txBody>
      </p:sp>
      <p:sp>
        <p:nvSpPr>
          <p:cNvPr id="18436" name="WordArt 6"/>
          <p:cNvSpPr>
            <a:spLocks noChangeArrowheads="1" noChangeShapeType="1" noTextEdit="1"/>
          </p:cNvSpPr>
          <p:nvPr/>
        </p:nvSpPr>
        <p:spPr bwMode="auto">
          <a:xfrm>
            <a:off x="6804025" y="1125538"/>
            <a:ext cx="1944688" cy="53340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/>
                <a:cs typeface="Arial"/>
              </a:rPr>
              <a:t>ГЛИНА</a:t>
            </a:r>
          </a:p>
        </p:txBody>
      </p:sp>
      <p:sp>
        <p:nvSpPr>
          <p:cNvPr id="69642" name="Rectangle 4"/>
          <p:cNvSpPr>
            <a:spLocks noChangeArrowheads="1"/>
          </p:cNvSpPr>
          <p:nvPr/>
        </p:nvSpPr>
        <p:spPr bwMode="auto">
          <a:xfrm>
            <a:off x="468313" y="188913"/>
            <a:ext cx="8567737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СТРОИТЕЛЬНЫЕ МАТЕРИАЛЫ</a:t>
            </a:r>
          </a:p>
        </p:txBody>
      </p:sp>
      <p:sp>
        <p:nvSpPr>
          <p:cNvPr id="69643" name="Rectangle 11"/>
          <p:cNvSpPr>
            <a:spLocks noChangeArrowheads="1"/>
          </p:cNvSpPr>
          <p:nvPr/>
        </p:nvSpPr>
        <p:spPr bwMode="auto">
          <a:xfrm>
            <a:off x="323850" y="5445125"/>
            <a:ext cx="8208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/>
              <a:t>Глину</a:t>
            </a:r>
            <a:r>
              <a:rPr lang="ru-RU" sz="2400" b="1">
                <a:solidFill>
                  <a:srgbClr val="FFFF00"/>
                </a:solidFill>
              </a:rPr>
              <a:t> формуют и обжигают – получается кирпич.</a:t>
            </a:r>
            <a:r>
              <a:rPr lang="ru-RU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ru-RU" sz="2400" b="1">
              <a:solidFill>
                <a:srgbClr val="FFFF00"/>
              </a:solidFill>
            </a:endParaRPr>
          </a:p>
        </p:txBody>
      </p:sp>
      <p:sp>
        <p:nvSpPr>
          <p:cNvPr id="69644" name="Rectangle 12"/>
          <p:cNvSpPr>
            <a:spLocks noChangeArrowheads="1"/>
          </p:cNvSpPr>
          <p:nvPr/>
        </p:nvSpPr>
        <p:spPr bwMode="auto">
          <a:xfrm>
            <a:off x="250825" y="4941888"/>
            <a:ext cx="8713788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200" b="1">
                <a:effectLst>
                  <a:outerShdw blurRad="38100" dist="38100" dir="2700000" algn="tl">
                    <a:srgbClr val="000000"/>
                  </a:outerShdw>
                </a:effectLst>
              </a:rPr>
              <a:t>Известняк</a:t>
            </a:r>
            <a:r>
              <a:rPr lang="ru-RU" sz="2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используется </a:t>
            </a:r>
            <a:r>
              <a:rPr lang="ru-RU" sz="2200" b="1">
                <a:solidFill>
                  <a:srgbClr val="FFFF00"/>
                </a:solidFill>
              </a:rPr>
              <a:t>в строительстве</a:t>
            </a:r>
            <a:r>
              <a:rPr lang="ru-RU" sz="2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мелом пишут в школе.</a:t>
            </a:r>
            <a:r>
              <a:rPr lang="ru-RU" sz="2200" b="1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</a:p>
        </p:txBody>
      </p:sp>
      <p:sp>
        <p:nvSpPr>
          <p:cNvPr id="69645" name="Rectangle 13"/>
          <p:cNvSpPr>
            <a:spLocks noChangeArrowheads="1"/>
          </p:cNvSpPr>
          <p:nvPr/>
        </p:nvSpPr>
        <p:spPr bwMode="auto">
          <a:xfrm>
            <a:off x="323850" y="4437063"/>
            <a:ext cx="8820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Песок</a:t>
            </a:r>
            <a:r>
              <a:rPr lang="ru-RU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используют </a:t>
            </a:r>
            <a:r>
              <a:rPr lang="ru-RU" sz="2400" b="1">
                <a:solidFill>
                  <a:srgbClr val="FFFF00"/>
                </a:solidFill>
              </a:rPr>
              <a:t>в строительстве</a:t>
            </a:r>
            <a:r>
              <a:rPr lang="ru-RU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для изготовления </a:t>
            </a:r>
            <a:r>
              <a:rPr lang="ru-RU" sz="2400" b="1">
                <a:solidFill>
                  <a:srgbClr val="FFFF00"/>
                </a:solidFill>
              </a:rPr>
              <a:t>стекла</a:t>
            </a:r>
            <a:r>
              <a:rPr lang="ru-RU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</p:txBody>
      </p:sp>
      <p:pic>
        <p:nvPicPr>
          <p:cNvPr id="18441" name="Picture 12" descr="C:\Documents and Settings\Admin\Мои документы\Мои рисунки\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85813" y="2071688"/>
            <a:ext cx="2571750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2" name="Picture 13" descr="C:\Documents and Settings\Admin\Мои документы\Мои рисунки\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714750" y="2071688"/>
            <a:ext cx="2286000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3" name="Picture 14" descr="C:\Documents and Settings\Admin\Мои документы\Мои рисунки\3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286500" y="2071688"/>
            <a:ext cx="2643188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15000">
    <p:diamond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800" b="1" smtClean="0"/>
              <a:t>Неглубоко залегающие полезные ископаемые добывают </a:t>
            </a:r>
            <a:r>
              <a:rPr lang="ru-RU" sz="2800" b="1" i="1" u="sng" smtClean="0">
                <a:solidFill>
                  <a:srgbClr val="FFFF00"/>
                </a:solidFill>
              </a:rPr>
              <a:t>открытым способом</a:t>
            </a:r>
            <a:r>
              <a:rPr lang="ru-RU" sz="2800" b="1" u="sng" smtClean="0"/>
              <a:t> </a:t>
            </a:r>
            <a:r>
              <a:rPr lang="ru-RU" sz="2800" b="1" smtClean="0"/>
              <a:t>с помощью экскаваторов, специальных пил, взрывных устройств, мощных водометов.</a:t>
            </a:r>
          </a:p>
          <a:p>
            <a:pPr eaLnBrk="1" hangingPunct="1">
              <a:defRPr/>
            </a:pPr>
            <a:r>
              <a:rPr lang="ru-RU" sz="2800" b="1" smtClean="0"/>
              <a:t>Так добывают </a:t>
            </a:r>
            <a:r>
              <a:rPr lang="ru-RU" sz="2800" b="1" i="1" u="sng" smtClean="0">
                <a:solidFill>
                  <a:srgbClr val="FFFF00"/>
                </a:solidFill>
              </a:rPr>
              <a:t>песок, глину, гранит, известняк.</a:t>
            </a:r>
          </a:p>
          <a:p>
            <a:pPr eaLnBrk="1" hangingPunct="1">
              <a:defRPr/>
            </a:pPr>
            <a:r>
              <a:rPr lang="ru-RU" sz="2800" b="1" smtClean="0"/>
              <a:t>Перевозят по железным дорогам в вагонах.</a:t>
            </a:r>
          </a:p>
        </p:txBody>
      </p:sp>
      <p:sp>
        <p:nvSpPr>
          <p:cNvPr id="78853" name="Rectangle 4"/>
          <p:cNvSpPr>
            <a:spLocks noChangeArrowheads="1"/>
          </p:cNvSpPr>
          <p:nvPr/>
        </p:nvSpPr>
        <p:spPr bwMode="auto">
          <a:xfrm>
            <a:off x="2700338" y="549275"/>
            <a:ext cx="6443662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КАК ДОБЫВАЮТ СТРОИТЕЛЬНЫЕ МАТЕРИАЛЫ?</a:t>
            </a:r>
          </a:p>
        </p:txBody>
      </p:sp>
      <p:pic>
        <p:nvPicPr>
          <p:cNvPr id="19460" name="Picture 5" descr="C:\Documents and Settings\Admin\Мои документы\Мои рисунки\4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50825" y="0"/>
            <a:ext cx="3313113" cy="198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15000">
    <p:diamond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18487" cy="12096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На территории нашего села идёт добыча песка </a:t>
            </a:r>
            <a:r>
              <a:rPr lang="ru-RU" sz="4000" i="1" u="sng" smtClean="0">
                <a:solidFill>
                  <a:srgbClr val="FFFF00"/>
                </a:solidFill>
              </a:rPr>
              <a:t>открытым способом</a:t>
            </a:r>
            <a:r>
              <a:rPr lang="ru-RU" sz="4000" u="sng" smtClean="0"/>
              <a:t> </a:t>
            </a:r>
            <a:r>
              <a:rPr lang="ru-RU" sz="4000" smtClean="0"/>
              <a:t>с помощью экскаваторов.</a:t>
            </a:r>
          </a:p>
        </p:txBody>
      </p:sp>
      <p:pic>
        <p:nvPicPr>
          <p:cNvPr id="20483" name="Picture 37" descr="P102006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179388" y="2349500"/>
            <a:ext cx="4137025" cy="4319588"/>
          </a:xfrm>
          <a:noFill/>
        </p:spPr>
      </p:pic>
      <p:pic>
        <p:nvPicPr>
          <p:cNvPr id="20484" name="Picture 40" descr="P1020065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email"/>
          <a:srcRect/>
          <a:stretch>
            <a:fillRect/>
          </a:stretch>
        </p:blipFill>
        <p:spPr>
          <a:xfrm>
            <a:off x="4643438" y="2349500"/>
            <a:ext cx="4316412" cy="4319588"/>
          </a:xfrm>
          <a:noFill/>
        </p:spPr>
      </p:pic>
    </p:spTree>
  </p:cSld>
  <p:clrMapOvr>
    <a:masterClrMapping/>
  </p:clrMapOvr>
  <p:transition spd="med" advTm="15000">
    <p:diamond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9" descr="P1020066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</p:spTree>
  </p:cSld>
  <p:clrMapOvr>
    <a:masterClrMapping/>
  </p:clrMapOvr>
  <p:transition spd="med" advTm="15000">
    <p:diamond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9"/>
          <p:cNvSpPr txBox="1">
            <a:spLocks noChangeArrowheads="1"/>
          </p:cNvSpPr>
          <p:nvPr/>
        </p:nvSpPr>
        <p:spPr bwMode="auto">
          <a:xfrm>
            <a:off x="6084888" y="2565400"/>
            <a:ext cx="10080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Arial" charset="0"/>
            </a:endParaRPr>
          </a:p>
        </p:txBody>
      </p:sp>
      <p:pic>
        <p:nvPicPr>
          <p:cNvPr id="22531" name="Picture 16" descr="P1020068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15000">
    <p:diamond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8" descr="сканирование0008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15000">
    <p:diamond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FFFF00"/>
                </a:solidFill>
                <a:latin typeface="Times New Roman" pitchFamily="18" charset="0"/>
              </a:rPr>
              <a:t>Полезные ископаемые - огромное, бесценное богатство Земли.</a:t>
            </a:r>
          </a:p>
        </p:txBody>
      </p:sp>
      <p:sp>
        <p:nvSpPr>
          <p:cNvPr id="83971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855663" y="1981200"/>
            <a:ext cx="7831137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b="1" smtClean="0">
                <a:latin typeface="Times New Roman" pitchFamily="18" charset="0"/>
              </a:rPr>
              <a:t>	Добывать природные богатства становится всё труднее.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b="1" smtClean="0">
                <a:latin typeface="Times New Roman" pitchFamily="18" charset="0"/>
              </a:rPr>
              <a:t>	Чтобы освоить новые месторождения, приходится отправляться в далёкие, труднодоступные места.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b="1" smtClean="0">
                <a:latin typeface="Times New Roman" pitchFamily="18" charset="0"/>
              </a:rPr>
              <a:t>	Всё дороже обходится каждая тонна добытой руды, угля, нефти.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b="1" smtClean="0">
                <a:latin typeface="Times New Roman" pitchFamily="18" charset="0"/>
              </a:rPr>
              <a:t>	Бережно, по-хозяйски, используйте все полезные ископаемые!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mtClean="0">
              <a:latin typeface="Times New Roman" pitchFamily="18" charset="0"/>
            </a:endParaRPr>
          </a:p>
        </p:txBody>
      </p:sp>
      <p:pic>
        <p:nvPicPr>
          <p:cNvPr id="24580" name="Picture 4" descr="j029755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9388" y="4724400"/>
            <a:ext cx="1162050" cy="177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15000">
    <p:diamond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ext Box 2"/>
          <p:cNvSpPr txBox="1">
            <a:spLocks noChangeArrowheads="1"/>
          </p:cNvSpPr>
          <p:nvPr/>
        </p:nvSpPr>
        <p:spPr bwMode="auto">
          <a:xfrm>
            <a:off x="827088" y="1412875"/>
            <a:ext cx="7921625" cy="2497138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/>
              <a:t>1.Экономно использовать.</a:t>
            </a:r>
          </a:p>
          <a:p>
            <a:pPr>
              <a:spcBef>
                <a:spcPct val="20000"/>
              </a:spcBef>
            </a:pPr>
            <a:r>
              <a:rPr lang="ru-RU" sz="2800"/>
              <a:t>2.Оберегать от пожаров.</a:t>
            </a:r>
          </a:p>
          <a:p>
            <a:pPr>
              <a:spcBef>
                <a:spcPct val="20000"/>
              </a:spcBef>
            </a:pPr>
            <a:r>
              <a:rPr lang="ru-RU" sz="2800"/>
              <a:t>3.Соблюдать правила перевозки.</a:t>
            </a:r>
          </a:p>
          <a:p>
            <a:pPr>
              <a:spcBef>
                <a:spcPct val="20000"/>
              </a:spcBef>
            </a:pPr>
            <a:r>
              <a:rPr lang="ru-RU" sz="2800"/>
              <a:t>4.Заменять по возможности искусственными материалами.</a:t>
            </a:r>
          </a:p>
        </p:txBody>
      </p:sp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900113" y="476250"/>
            <a:ext cx="7704137" cy="531813"/>
          </a:xfrm>
          <a:prstGeom prst="rect">
            <a:avLst/>
          </a:prstGeom>
          <a:noFill/>
          <a:ln w="12700" algn="ctr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b="1">
                <a:solidFill>
                  <a:srgbClr val="FFFF00"/>
                </a:solidFill>
                <a:latin typeface="Impact" pitchFamily="34" charset="0"/>
              </a:rPr>
              <a:t>Как нужно охранять полезные ископаемые?</a:t>
            </a:r>
          </a:p>
        </p:txBody>
      </p:sp>
      <p:pic>
        <p:nvPicPr>
          <p:cNvPr id="25604" name="Picture 6" descr="C:\Documents and Settings\Admin\Мои документы\Мои рисунки\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928688" y="4286250"/>
            <a:ext cx="3081337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7" descr="C:\Documents and Settings\Admin\Мои документы\Мои рисунки\6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572125" y="4286250"/>
            <a:ext cx="3071813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15000">
    <p:diamond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50"/>
                                        <p:tgtEl>
                                          <p:spTgt spid="808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50"/>
                                        <p:tgtEl>
                                          <p:spTgt spid="808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50"/>
                                        <p:tgtEl>
                                          <p:spTgt spid="808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808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808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808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980"/>
                            </p:stCondLst>
                            <p:childTnLst>
                              <p:par>
                                <p:cTn id="22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808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808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808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140"/>
                            </p:stCondLst>
                            <p:childTnLst>
                              <p:par>
                                <p:cTn id="28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808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808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808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rgbClr val="FFFF00"/>
                </a:solidFill>
                <a:latin typeface="Impact" pitchFamily="34" charset="0"/>
              </a:rPr>
              <a:t>Рефлексия</a:t>
            </a:r>
            <a:r>
              <a:rPr lang="ru-RU" smtClean="0"/>
              <a:t> </a:t>
            </a:r>
          </a:p>
        </p:txBody>
      </p:sp>
      <p:sp>
        <p:nvSpPr>
          <p:cNvPr id="38915" name="Rectangle 3"/>
          <p:cNvSpPr>
            <a:spLocks noGrp="1" noRot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Обобщение знаний.</a:t>
            </a:r>
          </a:p>
          <a:p>
            <a:pPr eaLnBrk="1" hangingPunct="1">
              <a:defRPr/>
            </a:pPr>
            <a:r>
              <a:rPr lang="ru-RU" b="1" smtClean="0">
                <a:latin typeface="Times New Roman" pitchFamily="18" charset="0"/>
              </a:rPr>
              <a:t>Много еще полезных ископаемых на земле. Одни учеными изучены хорошо, другие еще изучаются.</a:t>
            </a:r>
            <a:endParaRPr lang="ru-RU" b="1" smtClean="0"/>
          </a:p>
          <a:p>
            <a:pPr eaLnBrk="1" hangingPunct="1">
              <a:defRPr/>
            </a:pPr>
            <a:r>
              <a:rPr lang="ru-RU" smtClean="0"/>
              <a:t>Почему полезные ископаемые играют большую роль в жизни человека?</a:t>
            </a:r>
          </a:p>
        </p:txBody>
      </p:sp>
    </p:spTree>
  </p:cSld>
  <p:clrMapOvr>
    <a:masterClrMapping/>
  </p:clrMapOvr>
  <p:transition spd="med" advTm="15000">
    <p:diamond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800" smtClean="0">
                <a:solidFill>
                  <a:srgbClr val="FFFF00"/>
                </a:solidFill>
                <a:latin typeface="Times New Roman" pitchFamily="18" charset="0"/>
              </a:rPr>
              <a:t>Домашнее задание</a:t>
            </a:r>
          </a:p>
        </p:txBody>
      </p:sp>
      <p:sp>
        <p:nvSpPr>
          <p:cNvPr id="86019" name="Rectangle 3"/>
          <p:cNvSpPr>
            <a:spLocks noGrp="1" noRot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3600" b="1" smtClean="0">
                <a:latin typeface="Times New Roman" pitchFamily="18" charset="0"/>
              </a:rPr>
              <a:t>	</a:t>
            </a:r>
            <a:r>
              <a:rPr lang="ru-RU" sz="3600" b="1" smtClean="0">
                <a:latin typeface="Arial" charset="0"/>
              </a:rPr>
              <a:t>   Учебник стр. 48-52.</a:t>
            </a:r>
          </a:p>
        </p:txBody>
      </p:sp>
    </p:spTree>
  </p:cSld>
  <p:clrMapOvr>
    <a:masterClrMapping/>
  </p:clrMapOvr>
  <p:transition spd="med" advTm="15000">
    <p:diamond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кстура">
  <a:themeElements>
    <a:clrScheme name="Текстура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Тексту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кстура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ура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Трава">
  <a:themeElements>
    <a:clrScheme name="Трава 6">
      <a:dk1>
        <a:srgbClr val="48486A"/>
      </a:dk1>
      <a:lt1>
        <a:srgbClr val="FFFFFF"/>
      </a:lt1>
      <a:dk2>
        <a:srgbClr val="000099"/>
      </a:dk2>
      <a:lt2>
        <a:srgbClr val="F8F8F8"/>
      </a:lt2>
      <a:accent1>
        <a:srgbClr val="6699FF"/>
      </a:accent1>
      <a:accent2>
        <a:srgbClr val="0000FF"/>
      </a:accent2>
      <a:accent3>
        <a:srgbClr val="AAAACA"/>
      </a:accent3>
      <a:accent4>
        <a:srgbClr val="DADADA"/>
      </a:accent4>
      <a:accent5>
        <a:srgbClr val="B8CAFF"/>
      </a:accent5>
      <a:accent6>
        <a:srgbClr val="0000E7"/>
      </a:accent6>
      <a:hlink>
        <a:srgbClr val="3DCCFF"/>
      </a:hlink>
      <a:folHlink>
        <a:srgbClr val="CCECFF"/>
      </a:folHlink>
    </a:clrScheme>
    <a:fontScheme name="2_Трава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рава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рава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ава 6">
    <a:dk1>
      <a:srgbClr val="48486A"/>
    </a:dk1>
    <a:lt1>
      <a:srgbClr val="FFFFFF"/>
    </a:lt1>
    <a:dk2>
      <a:srgbClr val="000099"/>
    </a:dk2>
    <a:lt2>
      <a:srgbClr val="F8F8F8"/>
    </a:lt2>
    <a:accent1>
      <a:srgbClr val="6699FF"/>
    </a:accent1>
    <a:accent2>
      <a:srgbClr val="0000FF"/>
    </a:accent2>
    <a:accent3>
      <a:srgbClr val="AAAACA"/>
    </a:accent3>
    <a:accent4>
      <a:srgbClr val="DADADA"/>
    </a:accent4>
    <a:accent5>
      <a:srgbClr val="B8CAFF"/>
    </a:accent5>
    <a:accent6>
      <a:srgbClr val="0000E7"/>
    </a:accent6>
    <a:hlink>
      <a:srgbClr val="3DCCFF"/>
    </a:hlink>
    <a:folHlink>
      <a:srgbClr val="CCEC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856</TotalTime>
  <Words>443</Words>
  <Application>Microsoft Office PowerPoint</Application>
  <PresentationFormat>Экран (4:3)</PresentationFormat>
  <Paragraphs>68</Paragraphs>
  <Slides>23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32" baseType="lpstr">
      <vt:lpstr>Arial</vt:lpstr>
      <vt:lpstr>Arial Black</vt:lpstr>
      <vt:lpstr>Calibri</vt:lpstr>
      <vt:lpstr>Impact</vt:lpstr>
      <vt:lpstr>Tahoma</vt:lpstr>
      <vt:lpstr>Times New Roman</vt:lpstr>
      <vt:lpstr>Wingdings</vt:lpstr>
      <vt:lpstr>Текстура</vt:lpstr>
      <vt:lpstr>2_Трава</vt:lpstr>
      <vt:lpstr>Презентация PowerPoint</vt:lpstr>
      <vt:lpstr>1. Организационный момент, сообщение темы и целей урока.</vt:lpstr>
      <vt:lpstr>Почему полезные ископаемые играют большую роль в жизни человека?</vt:lpstr>
      <vt:lpstr>Фронтальный опрос по изученному материалу.</vt:lpstr>
      <vt:lpstr>Добыча полезных ископаемых</vt:lpstr>
      <vt:lpstr>Презентация PowerPoint</vt:lpstr>
      <vt:lpstr>Как добывают каменный уголь</vt:lpstr>
      <vt:lpstr>Презентация PowerPoint</vt:lpstr>
      <vt:lpstr>ЧТО ИЗГОТАВЛИВАЮТ ИЗ СПЛАВОВ ЖЕЛЕЗНЫХ РУД?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 территории нашего села идёт добыча песка открытым способом с помощью экскаваторов.</vt:lpstr>
      <vt:lpstr>Презентация PowerPoint</vt:lpstr>
      <vt:lpstr>Презентация PowerPoint</vt:lpstr>
      <vt:lpstr>Презентация PowerPoint</vt:lpstr>
      <vt:lpstr>Полезные ископаемые - огромное, бесценное богатство Земли.</vt:lpstr>
      <vt:lpstr>Презентация PowerPoint</vt:lpstr>
      <vt:lpstr>Рефлексия </vt:lpstr>
      <vt:lpstr>Домашнее задание</vt:lpstr>
    </vt:vector>
  </TitlesOfParts>
  <Company>MultiDVD Team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рссапр</dc:creator>
  <cp:lastModifiedBy>user</cp:lastModifiedBy>
  <cp:revision>87</cp:revision>
  <dcterms:created xsi:type="dcterms:W3CDTF">2009-02-19T14:48:58Z</dcterms:created>
  <dcterms:modified xsi:type="dcterms:W3CDTF">2017-02-01T05:32:15Z</dcterms:modified>
</cp:coreProperties>
</file>