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75" r:id="rId4"/>
    <p:sldId id="279" r:id="rId5"/>
    <p:sldId id="276" r:id="rId6"/>
    <p:sldId id="277" r:id="rId7"/>
    <p:sldId id="266" r:id="rId8"/>
    <p:sldId id="264" r:id="rId9"/>
    <p:sldId id="265" r:id="rId10"/>
    <p:sldId id="281" r:id="rId11"/>
    <p:sldId id="280" r:id="rId12"/>
    <p:sldId id="278" r:id="rId13"/>
    <p:sldId id="271" r:id="rId14"/>
    <p:sldId id="274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79" autoAdjust="0"/>
    <p:restoredTop sz="94660"/>
  </p:normalViewPr>
  <p:slideViewPr>
    <p:cSldViewPr>
      <p:cViewPr varScale="1">
        <p:scale>
          <a:sx n="58" d="100"/>
          <a:sy n="58" d="100"/>
        </p:scale>
        <p:origin x="-78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A621-A2BC-4026-9B5F-410B0F767E69}" type="datetimeFigureOut">
              <a:rPr lang="ru-RU" smtClean="0"/>
              <a:pPr/>
              <a:t>17.10.2016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884AF-57D6-449B-8533-5252BE674BD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85479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A621-A2BC-4026-9B5F-410B0F767E69}" type="datetimeFigureOut">
              <a:rPr lang="ru-RU" smtClean="0"/>
              <a:pPr/>
              <a:t>17.10.2016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884AF-57D6-449B-8533-5252BE674BD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98972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A621-A2BC-4026-9B5F-410B0F767E69}" type="datetimeFigureOut">
              <a:rPr lang="ru-RU" smtClean="0"/>
              <a:pPr/>
              <a:t>17.10.2016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884AF-57D6-449B-8533-5252BE674BD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75282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A621-A2BC-4026-9B5F-410B0F767E69}" type="datetimeFigureOut">
              <a:rPr lang="ru-RU" smtClean="0"/>
              <a:pPr/>
              <a:t>17.10.2016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884AF-57D6-449B-8533-5252BE674BD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0902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A621-A2BC-4026-9B5F-410B0F767E69}" type="datetimeFigureOut">
              <a:rPr lang="ru-RU" smtClean="0"/>
              <a:pPr/>
              <a:t>17.10.2016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884AF-57D6-449B-8533-5252BE674BD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33338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A621-A2BC-4026-9B5F-410B0F767E69}" type="datetimeFigureOut">
              <a:rPr lang="ru-RU" smtClean="0"/>
              <a:pPr/>
              <a:t>17.10.2016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884AF-57D6-449B-8533-5252BE674BD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70513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A621-A2BC-4026-9B5F-410B0F767E69}" type="datetimeFigureOut">
              <a:rPr lang="ru-RU" smtClean="0"/>
              <a:pPr/>
              <a:t>17.10.2016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884AF-57D6-449B-8533-5252BE674BD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36515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A621-A2BC-4026-9B5F-410B0F767E69}" type="datetimeFigureOut">
              <a:rPr lang="ru-RU" smtClean="0"/>
              <a:pPr/>
              <a:t>17.10.2016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884AF-57D6-449B-8533-5252BE674BD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32608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A621-A2BC-4026-9B5F-410B0F767E69}" type="datetimeFigureOut">
              <a:rPr lang="ru-RU" smtClean="0"/>
              <a:pPr/>
              <a:t>17.10.2016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884AF-57D6-449B-8533-5252BE674BD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76471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A621-A2BC-4026-9B5F-410B0F767E69}" type="datetimeFigureOut">
              <a:rPr lang="ru-RU" smtClean="0"/>
              <a:pPr/>
              <a:t>17.10.2016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884AF-57D6-449B-8533-5252BE674BD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78474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A621-A2BC-4026-9B5F-410B0F767E69}" type="datetimeFigureOut">
              <a:rPr lang="ru-RU" smtClean="0"/>
              <a:pPr/>
              <a:t>17.10.2016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884AF-57D6-449B-8533-5252BE674BD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1226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C6A621-A2BC-4026-9B5F-410B0F767E69}" type="datetimeFigureOut">
              <a:rPr lang="ru-RU" smtClean="0"/>
              <a:pPr/>
              <a:t>17.10.2016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F884AF-57D6-449B-8533-5252BE674BD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57994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yandex.ru/yandsearch?source=wiz&amp;fp=5&amp;img_url=http://dou-shkola.ru/local/cache-vignettes/L200xH160/arton832-87adb.jpg&amp;uinfo=ww-1124-wh-561-fw-899-fh-448-pd-1&amp;p=5&amp;text=%D0%BA%D0%B0%D1%80%D1%82%D0%B8%D0%BD%D0%BA%D0%B8%20%D0%BA%D0%B0%D0%BF%D0%B5%D0%BB%D1%8C%D0%BA%D0%B0%20%D0%B2%D0%BE%D0%B4%D1%8B%20%D0%B4%D0%BB%D1%8F%20%D0%B4%D0%B5%D1%82%D1%81%D0%BA%D0%BE%D0%B3%D0%BE%20%D1%81%D0%B0%D0%B4%D0%B0&amp;noreask=1&amp;pos=159&amp;rpt=simage&amp;lr=213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yandex.ru/yandsearch?source=wiz&amp;fp=0&amp;img_url=http://www.stihi.ru/pics/2011/08/12/169.jpg&amp;text=%D0%BA%D0%B0%D1%80%D1%82%D0%B8%D0%BD%D0%BA%D0%B8%20%D0%BA%D0%B0%D0%BF%D0%B5%D0%BB%D1%8C%D0%BA%D0%B0%20%D0%B2%D0%BE%D0%B4%D1%8B%20%D0%B4%D0%BB%D1%8F%20%D0%B4%D0%B5%D1%82%D1%81%D0%BA%D0%BE%D0%B3%D0%BE%20%D1%81%D0%B0%D0%B4%D0%B0&amp;noreask=1&amp;pos=0&amp;lr=213&amp;rpt=simage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dom\Desktop\&#1086;&#1090;&#1082;&#1088;&#1099;&#1090;&#1099;&#1081;%20&#1091;&#1088;&#1086;&#1082;%20&#1074;&#1086;&#1076;&#1072;\&#1042;&#1086;&#1076;&#1072;.%20%20%20%20&#1086;&#1082;&#1088;&#1091;&#1078;&#1072;&#1102;&#1097;&#1080;&#1081;%20&#1084;&#1080;&#1088;%203%20&#1082;&#1083;&#1072;&#1089;&#1089;.wmv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yandex.ru/yandsearch?p=2&amp;text=%D0%BF%D1%83%D1%82%D0%B5%D1%88%D0%B5%D1%81%D1%82%D0%B2%D0%B8%D0%B5%20%D0%BA%D0%B0%D0%BF%D0%B5%D0%BB%D1%8C%D0%BA%D0%B8%20%D0%B2%D0%BE%D0%B4%D1%8B%20%D0%BA%D0%B0%D1%80%D1%82%D0%B8%D0%BD%D0%BA%D0%B8%20%D0%B4%D0%BB%D1%8F%20%D0%B4%D0%B5%D1%82%D0%B5%D0%B9&amp;fp=2&amp;img_url=http://www.forchel.ru/uploads/posts/2012-02/1328203985_9.gif&amp;pos=63&amp;uinfo=ww-1124-wh-561-fw-899-fh-448-pd-1&amp;rpt=simage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hyperlink" Target="http://images.yandex.ru/yandsearch?text=%D0%BE%D0%BF%D1%8B%D1%82%D1%8B%20%D1%81%20%D0%B2%D0%BE%D0%B4%D0%BE%D0%B9%20%D0%BA%D0%B0%D1%80%D1%82%D0%B8%D0%BD%D0%BA%D0%B8%20%D0%B4%D0%BB%D1%8F%20%D0%B4%D0%B5%D1%82%D0%B5%D0%B9&amp;fp=0&amp;img_url=http://www.sibznayka.ru/upload/iblock/cf3/1.jpg&amp;pos=9&amp;uinfo=ww-1124-wh-561-fw-899-fh-448-pd-1&amp;rpt=simage" TargetMode="Externa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yandex.ru/yandsearch?text=%D1%81%D0%BE%D1%81%D1%83%D0%B4%20%D1%81%20%20%D0%B2%D0%BE%D0%B4%D0%BE%D0%B9%20%D0%BA%D0%B0%D1%80%D1%82%D0%B8%D0%BD%D0%BA%D0%B8&amp;fp=0&amp;img_url=http://photos.demandstudios.com/getty/article/18/211/89794633_XS.jpg&amp;pos=1&amp;uinfo=ww-1124-wh-561-fw-899-fh-448-pd-1&amp;rpt=simage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jpeg"/><Relationship Id="rId7" Type="http://schemas.openxmlformats.org/officeDocument/2006/relationships/image" Target="../media/image11.jpe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dom\Desktop\&#1086;&#1090;&#1082;&#1088;&#1099;&#1090;&#1099;&#1081;%20&#1091;&#1088;&#1086;&#1082;%20&#1074;&#1086;&#1076;&#1072;\fizminytka_vesyolaya_mishka.mp4" TargetMode="External"/><Relationship Id="rId6" Type="http://schemas.openxmlformats.org/officeDocument/2006/relationships/hyperlink" Target="http://images.yandex.ru/yandsearch?text=%D1%80%D1%83%D1%87%D0%B5%D0%B9%20%D0%BA%D0%B0%D1%80%D1%82%D0%B8%D0%BD%D0%BA%D0%B8%20%D0%B4%D0%BB%D1%8F%20%D0%B4%D0%B5%D1%82%D0%B5%D0%B9&amp;fp=0&amp;img_url=http://www.stihi.ru/pics/2009/08/04/3485.jpg&amp;pos=0&amp;uinfo=ww-1124-wh-561-fw-899-fh-448-pd-1&amp;rpt=simage" TargetMode="External"/><Relationship Id="rId5" Type="http://schemas.openxmlformats.org/officeDocument/2006/relationships/image" Target="../media/image10.jpeg"/><Relationship Id="rId4" Type="http://schemas.openxmlformats.org/officeDocument/2006/relationships/hyperlink" Target="http://images.yandex.ru/yandsearch?text=%D0%BA%D0%B0%D1%80%D1%82%D0%B8%D0%BD%D0%BA%D0%B8%20%D0%BE%D0%B1%D0%BB%D0%B0%D1%87%D0%BA%D0%B0%20%D0%B4%D0%BB%D1%8F%20%D0%B4%D0%B5%D1%82%D0%B5%D0%B9&amp;fp=0&amp;img_url=http://www.trozo.ru/wp-content/uploads/2011/05/145.jpg&amp;pos=3&amp;uinfo=ww-1124-wh-561-fw-899-fh-448-pd-1&amp;rpt=simage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dom\Desktop\&#1086;&#1090;&#1082;&#1088;&#1099;&#1090;&#1099;&#1081;%20&#1091;&#1088;&#1086;&#1082;%20&#1074;&#1086;&#1076;&#1072;\&#1073;&#1077;&#1088;&#1077;&#1075;&#1080;&#1090;&#1077;%20&#1074;&#1086;&#1076;&#1091;.mp4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emf"/><Relationship Id="rId4" Type="http://schemas.openxmlformats.org/officeDocument/2006/relationships/image" Target="../media/image16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40168"/>
          </a:xfrm>
          <a:prstGeom prst="rect">
            <a:avLst/>
          </a:prstGeom>
        </p:spPr>
      </p:pic>
      <p:pic>
        <p:nvPicPr>
          <p:cNvPr id="3074" name="Picture 2" descr="http://im0-tub-ru.yandex.net/i?id=10704025-40-72&amp;n=21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5667" y="2869609"/>
            <a:ext cx="2346501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611560" y="980728"/>
            <a:ext cx="818038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Проектирование урока на основе </a:t>
            </a:r>
          </a:p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системно-</a:t>
            </a:r>
            <a:r>
              <a:rPr lang="ru-RU" sz="4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деятельностного</a:t>
            </a:r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подхода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03848" y="3615700"/>
            <a:ext cx="418948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Урок открытия новых знаний.</a:t>
            </a:r>
          </a:p>
          <a:p>
            <a:r>
              <a:rPr lang="ru-RU" sz="2400" b="1" dirty="0" smtClean="0"/>
              <a:t>Тема: Вода. </a:t>
            </a:r>
            <a:r>
              <a:rPr lang="ru-RU" sz="2400" b="1" dirty="0" err="1" smtClean="0"/>
              <a:t>Св-ва</a:t>
            </a:r>
            <a:r>
              <a:rPr lang="ru-RU" sz="2400" b="1" dirty="0" smtClean="0"/>
              <a:t> воды.</a:t>
            </a:r>
          </a:p>
          <a:p>
            <a:r>
              <a:rPr lang="ru-RU" sz="2400" b="1" dirty="0" smtClean="0"/>
              <a:t>Программа «Школа России»</a:t>
            </a:r>
          </a:p>
          <a:p>
            <a:r>
              <a:rPr lang="ru-RU" sz="2400" b="1" dirty="0" smtClean="0"/>
              <a:t>3б класс</a:t>
            </a:r>
          </a:p>
          <a:p>
            <a:r>
              <a:rPr lang="ru-RU" sz="2400" b="1" dirty="0" smtClean="0"/>
              <a:t>Учитель : Харисова А.Л.</a:t>
            </a:r>
          </a:p>
        </p:txBody>
      </p:sp>
    </p:spTree>
    <p:extLst>
      <p:ext uri="{BB962C8B-B14F-4D97-AF65-F5344CB8AC3E}">
        <p14:creationId xmlns:p14="http://schemas.microsoft.com/office/powerpoint/2010/main" xmlns="" val="503383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8916"/>
            <a:ext cx="9144000" cy="6840168"/>
          </a:xfrm>
          <a:prstGeom prst="rect">
            <a:avLst/>
          </a:prstGeom>
        </p:spPr>
      </p:pic>
      <p:pic>
        <p:nvPicPr>
          <p:cNvPr id="7172" name="Picture 4" descr="http://im8-tub-ru.yandex.net/i?id=55570270-56-72&amp;n=21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81850" y="1772816"/>
            <a:ext cx="3888432" cy="4257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475656" y="908720"/>
            <a:ext cx="55048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1.Организационный момент  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xmlns="" val="2352833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Девиз урока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sz="3100" dirty="0" smtClean="0"/>
              <a:t>Урок мы будем… </a:t>
            </a:r>
          </a:p>
          <a:p>
            <a:pPr>
              <a:buNone/>
            </a:pPr>
            <a:r>
              <a:rPr lang="ru-RU" sz="3100" dirty="0" smtClean="0"/>
              <a:t>	</a:t>
            </a:r>
            <a:r>
              <a:rPr lang="ru-RU" sz="3100" i="1" dirty="0" smtClean="0">
                <a:solidFill>
                  <a:srgbClr val="0070C0"/>
                </a:solidFill>
              </a:rPr>
              <a:t>                              ИЗУЧАТЬ</a:t>
            </a:r>
          </a:p>
          <a:p>
            <a:r>
              <a:rPr lang="ru-RU" sz="3100" dirty="0" smtClean="0"/>
              <a:t>Информацию из урока…</a:t>
            </a:r>
          </a:p>
          <a:p>
            <a:pPr>
              <a:buNone/>
            </a:pPr>
            <a:r>
              <a:rPr lang="ru-RU" sz="3100" i="1" dirty="0" smtClean="0">
                <a:solidFill>
                  <a:srgbClr val="0070C0"/>
                </a:solidFill>
              </a:rPr>
              <a:t>                                                   ИЗВЛЕКАТЬ</a:t>
            </a:r>
          </a:p>
          <a:p>
            <a:r>
              <a:rPr lang="ru-RU" sz="3100" dirty="0" smtClean="0"/>
              <a:t>Точку зрения…</a:t>
            </a:r>
          </a:p>
          <a:p>
            <a:pPr>
              <a:buNone/>
            </a:pPr>
            <a:r>
              <a:rPr lang="ru-RU" sz="3100" i="1" dirty="0" smtClean="0">
                <a:solidFill>
                  <a:srgbClr val="0070C0"/>
                </a:solidFill>
              </a:rPr>
              <a:t>			 ВЫСКАЗЫВАТЬ</a:t>
            </a:r>
          </a:p>
          <a:p>
            <a:r>
              <a:rPr lang="ru-RU" sz="3100" dirty="0" smtClean="0"/>
              <a:t>На вопросы…</a:t>
            </a:r>
          </a:p>
          <a:p>
            <a:pPr>
              <a:buNone/>
            </a:pPr>
            <a:r>
              <a:rPr lang="ru-RU" sz="3100" i="1" dirty="0" smtClean="0">
                <a:solidFill>
                  <a:srgbClr val="0070C0"/>
                </a:solidFill>
              </a:rPr>
              <a:t>		              ОТВЕЧАТЬ</a:t>
            </a:r>
          </a:p>
          <a:p>
            <a:r>
              <a:rPr lang="ru-RU" sz="3100" dirty="0" smtClean="0"/>
              <a:t>И, конечно, без сомненья, </a:t>
            </a:r>
          </a:p>
          <a:p>
            <a:pPr>
              <a:buNone/>
            </a:pPr>
            <a:r>
              <a:rPr lang="ru-RU" sz="3100" dirty="0" smtClean="0"/>
              <a:t>	Речь при этом…!  </a:t>
            </a:r>
          </a:p>
          <a:p>
            <a:pPr>
              <a:buNone/>
            </a:pPr>
            <a:r>
              <a:rPr lang="ru-RU" i="1" dirty="0" smtClean="0">
                <a:solidFill>
                  <a:srgbClr val="0070C0"/>
                </a:solidFill>
              </a:rPr>
              <a:t>                 	                       </a:t>
            </a:r>
            <a:r>
              <a:rPr lang="ru-RU" sz="3400" i="1" dirty="0" smtClean="0">
                <a:solidFill>
                  <a:srgbClr val="0070C0"/>
                </a:solidFill>
              </a:rPr>
              <a:t>РАЗВИВАТЬ </a:t>
            </a:r>
          </a:p>
          <a:p>
            <a:pPr>
              <a:buNone/>
            </a:pPr>
            <a:endParaRPr lang="ru-RU" sz="2000" i="1" dirty="0" smtClean="0">
              <a:solidFill>
                <a:srgbClr val="0070C0"/>
              </a:solidFill>
            </a:endParaRPr>
          </a:p>
          <a:p>
            <a:pPr>
              <a:buNone/>
            </a:pPr>
            <a:endParaRPr lang="ru-RU" sz="2000" i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ru-RU" sz="2900" i="1" dirty="0" smtClean="0">
                <a:solidFill>
                  <a:srgbClr val="0070C0"/>
                </a:solidFill>
              </a:rPr>
              <a:t>(Изучать, отвечать, извлекать, высказывать, развивать)</a:t>
            </a: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Вода.    окружающий мир 3 класс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524000" y="1143000"/>
            <a:ext cx="6096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Лаборатория</a:t>
            </a:r>
            <a:endParaRPr lang="ru-RU" dirty="0"/>
          </a:p>
        </p:txBody>
      </p:sp>
      <p:pic>
        <p:nvPicPr>
          <p:cNvPr id="4" name="Содержимое 3" descr="depositphotos_1483970-Experiment-and-research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1469817"/>
            <a:ext cx="8640960" cy="538818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Капля 5"/>
          <p:cNvSpPr/>
          <p:nvPr/>
        </p:nvSpPr>
        <p:spPr>
          <a:xfrm rot="21330512">
            <a:off x="33772" y="292927"/>
            <a:ext cx="859527" cy="896224"/>
          </a:xfrm>
          <a:prstGeom prst="teardrop">
            <a:avLst>
              <a:gd name="adj" fmla="val 15078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И</a:t>
            </a:r>
            <a:endParaRPr lang="ru-RU" sz="2800" dirty="0"/>
          </a:p>
        </p:txBody>
      </p:sp>
      <p:sp>
        <p:nvSpPr>
          <p:cNvPr id="11" name="Капля 10"/>
          <p:cNvSpPr/>
          <p:nvPr/>
        </p:nvSpPr>
        <p:spPr>
          <a:xfrm rot="21330512">
            <a:off x="501316" y="868992"/>
            <a:ext cx="859527" cy="896224"/>
          </a:xfrm>
          <a:prstGeom prst="teardrop">
            <a:avLst>
              <a:gd name="adj" fmla="val 15078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С</a:t>
            </a:r>
            <a:endParaRPr lang="ru-RU" sz="2800" dirty="0"/>
          </a:p>
        </p:txBody>
      </p:sp>
      <p:sp>
        <p:nvSpPr>
          <p:cNvPr id="7" name="Капля 6"/>
          <p:cNvSpPr/>
          <p:nvPr/>
        </p:nvSpPr>
        <p:spPr>
          <a:xfrm rot="21330512">
            <a:off x="1005372" y="1373047"/>
            <a:ext cx="859527" cy="896224"/>
          </a:xfrm>
          <a:prstGeom prst="teardrop">
            <a:avLst>
              <a:gd name="adj" fmla="val 15078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С</a:t>
            </a:r>
            <a:endParaRPr lang="ru-RU" sz="2800" dirty="0"/>
          </a:p>
        </p:txBody>
      </p:sp>
      <p:sp>
        <p:nvSpPr>
          <p:cNvPr id="8" name="Капля 7"/>
          <p:cNvSpPr/>
          <p:nvPr/>
        </p:nvSpPr>
        <p:spPr>
          <a:xfrm rot="21330512">
            <a:off x="1581436" y="1877104"/>
            <a:ext cx="859527" cy="896224"/>
          </a:xfrm>
          <a:prstGeom prst="teardrop">
            <a:avLst>
              <a:gd name="adj" fmla="val 15078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Л</a:t>
            </a:r>
            <a:endParaRPr lang="ru-RU" sz="2800" dirty="0"/>
          </a:p>
        </p:txBody>
      </p:sp>
      <p:sp>
        <p:nvSpPr>
          <p:cNvPr id="15" name="Капля 14"/>
          <p:cNvSpPr/>
          <p:nvPr/>
        </p:nvSpPr>
        <p:spPr>
          <a:xfrm rot="21330512">
            <a:off x="2229508" y="2237144"/>
            <a:ext cx="859527" cy="896224"/>
          </a:xfrm>
          <a:prstGeom prst="teardrop">
            <a:avLst>
              <a:gd name="adj" fmla="val 15078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Е</a:t>
            </a:r>
            <a:endParaRPr lang="ru-RU" sz="2800" dirty="0"/>
          </a:p>
        </p:txBody>
      </p:sp>
      <p:sp>
        <p:nvSpPr>
          <p:cNvPr id="16" name="Капля 15"/>
          <p:cNvSpPr/>
          <p:nvPr/>
        </p:nvSpPr>
        <p:spPr>
          <a:xfrm rot="21330512">
            <a:off x="2877581" y="2597183"/>
            <a:ext cx="859527" cy="896224"/>
          </a:xfrm>
          <a:prstGeom prst="teardrop">
            <a:avLst>
              <a:gd name="adj" fmla="val 15078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Д</a:t>
            </a:r>
            <a:endParaRPr lang="ru-RU" sz="2800" dirty="0"/>
          </a:p>
        </p:txBody>
      </p:sp>
      <p:sp>
        <p:nvSpPr>
          <p:cNvPr id="17" name="Капля 16"/>
          <p:cNvSpPr/>
          <p:nvPr/>
        </p:nvSpPr>
        <p:spPr>
          <a:xfrm rot="21330512">
            <a:off x="3453644" y="3029231"/>
            <a:ext cx="859527" cy="896224"/>
          </a:xfrm>
          <a:prstGeom prst="teardrop">
            <a:avLst>
              <a:gd name="adj" fmla="val 15078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О</a:t>
            </a:r>
            <a:endParaRPr lang="ru-RU" sz="2800" dirty="0"/>
          </a:p>
        </p:txBody>
      </p:sp>
      <p:sp>
        <p:nvSpPr>
          <p:cNvPr id="14" name="Капля 13"/>
          <p:cNvSpPr/>
          <p:nvPr/>
        </p:nvSpPr>
        <p:spPr>
          <a:xfrm rot="21330512">
            <a:off x="4101716" y="3533288"/>
            <a:ext cx="859527" cy="896224"/>
          </a:xfrm>
          <a:prstGeom prst="teardrop">
            <a:avLst>
              <a:gd name="adj" fmla="val 15078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В</a:t>
            </a:r>
            <a:endParaRPr lang="ru-RU" sz="2800" dirty="0"/>
          </a:p>
        </p:txBody>
      </p:sp>
      <p:sp>
        <p:nvSpPr>
          <p:cNvPr id="18" name="Капля 17"/>
          <p:cNvSpPr/>
          <p:nvPr/>
        </p:nvSpPr>
        <p:spPr>
          <a:xfrm rot="21330512">
            <a:off x="4749788" y="3893327"/>
            <a:ext cx="859527" cy="896224"/>
          </a:xfrm>
          <a:prstGeom prst="teardrop">
            <a:avLst>
              <a:gd name="adj" fmla="val 15078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А</a:t>
            </a:r>
            <a:endParaRPr lang="ru-RU" sz="2800" dirty="0"/>
          </a:p>
        </p:txBody>
      </p:sp>
      <p:sp>
        <p:nvSpPr>
          <p:cNvPr id="9" name="Капля 8"/>
          <p:cNvSpPr/>
          <p:nvPr/>
        </p:nvSpPr>
        <p:spPr>
          <a:xfrm rot="21330512">
            <a:off x="5469869" y="4397382"/>
            <a:ext cx="859527" cy="896224"/>
          </a:xfrm>
          <a:prstGeom prst="teardrop">
            <a:avLst>
              <a:gd name="adj" fmla="val 15078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Т</a:t>
            </a:r>
            <a:endParaRPr lang="ru-RU" sz="2800" dirty="0"/>
          </a:p>
        </p:txBody>
      </p:sp>
      <p:sp>
        <p:nvSpPr>
          <p:cNvPr id="10" name="Капля 9"/>
          <p:cNvSpPr/>
          <p:nvPr/>
        </p:nvSpPr>
        <p:spPr>
          <a:xfrm rot="21330512">
            <a:off x="6045933" y="4829431"/>
            <a:ext cx="859527" cy="896224"/>
          </a:xfrm>
          <a:prstGeom prst="teardrop">
            <a:avLst>
              <a:gd name="adj" fmla="val 15078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Е</a:t>
            </a:r>
            <a:endParaRPr lang="ru-RU" sz="2800" dirty="0"/>
          </a:p>
        </p:txBody>
      </p:sp>
      <p:sp>
        <p:nvSpPr>
          <p:cNvPr id="13" name="Капля 12"/>
          <p:cNvSpPr/>
          <p:nvPr/>
        </p:nvSpPr>
        <p:spPr>
          <a:xfrm rot="21330512">
            <a:off x="6838020" y="5189470"/>
            <a:ext cx="859527" cy="896224"/>
          </a:xfrm>
          <a:prstGeom prst="teardrop">
            <a:avLst>
              <a:gd name="adj" fmla="val 15078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Л</a:t>
            </a:r>
            <a:endParaRPr lang="ru-RU" sz="2800" dirty="0"/>
          </a:p>
        </p:txBody>
      </p:sp>
      <p:sp>
        <p:nvSpPr>
          <p:cNvPr id="12" name="Капля 11"/>
          <p:cNvSpPr/>
          <p:nvPr/>
        </p:nvSpPr>
        <p:spPr>
          <a:xfrm rot="21330512">
            <a:off x="7558100" y="5621519"/>
            <a:ext cx="859527" cy="896224"/>
          </a:xfrm>
          <a:prstGeom prst="teardrop">
            <a:avLst>
              <a:gd name="adj" fmla="val 15078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И</a:t>
            </a:r>
            <a:endParaRPr lang="ru-RU" sz="2800" dirty="0"/>
          </a:p>
        </p:txBody>
      </p:sp>
      <p:pic>
        <p:nvPicPr>
          <p:cNvPr id="19" name="Содержимое 18" descr="full_kopiyainnovacii-2-1024x65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80528" y="116632"/>
            <a:ext cx="9936323" cy="6381328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7" grpId="0" animBg="1"/>
      <p:bldP spid="8" grpId="0" animBg="1"/>
      <p:bldP spid="15" grpId="0" animBg="1"/>
      <p:bldP spid="16" grpId="0" animBg="1"/>
      <p:bldP spid="17" grpId="0" animBg="1"/>
      <p:bldP spid="14" grpId="0" animBg="1"/>
      <p:bldP spid="18" grpId="0" animBg="1"/>
      <p:bldP spid="9" grpId="0" animBg="1"/>
      <p:bldP spid="10" grpId="0" animBg="1"/>
      <p:bldP spid="13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1463" y="-393"/>
            <a:ext cx="9144000" cy="684016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30680" y="764704"/>
            <a:ext cx="72826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5.Построение проекта выхода из затруднения. Открытие новых знаний.</a:t>
            </a:r>
            <a:endParaRPr lang="ru-RU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423320" y="4077072"/>
            <a:ext cx="67900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000" b="1" i="1" dirty="0" smtClean="0"/>
              <a:t>Сами проведем опыты и понаблюдаем за веществом.</a:t>
            </a:r>
          </a:p>
          <a:p>
            <a:pPr marL="342900" indent="-342900">
              <a:buAutoNum type="arabicPeriod"/>
            </a:pPr>
            <a:r>
              <a:rPr lang="ru-RU" sz="2000" b="1" i="1" dirty="0" smtClean="0"/>
              <a:t>Сделаем выводы.</a:t>
            </a:r>
            <a:endParaRPr lang="ru-RU" sz="2000" b="1" i="1" dirty="0"/>
          </a:p>
        </p:txBody>
      </p:sp>
      <p:sp>
        <p:nvSpPr>
          <p:cNvPr id="5" name="TextBox 4"/>
          <p:cNvSpPr txBox="1"/>
          <p:nvPr/>
        </p:nvSpPr>
        <p:spPr>
          <a:xfrm>
            <a:off x="1239175" y="2384013"/>
            <a:ext cx="37646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Наметим план наших действий.</a:t>
            </a:r>
          </a:p>
          <a:p>
            <a:r>
              <a:rPr lang="ru-RU" dirty="0" smtClean="0"/>
              <a:t>Как же мы будем исследовать воду?</a:t>
            </a:r>
            <a:endParaRPr lang="ru-RU" dirty="0"/>
          </a:p>
        </p:txBody>
      </p:sp>
      <p:pic>
        <p:nvPicPr>
          <p:cNvPr id="3076" name="Picture 4" descr="http://im0-tub-ru.yandex.net/i?id=63409543-36-72&amp;n=21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9116" y="4695581"/>
            <a:ext cx="1247775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im3-tub-ru.yandex.net/i?id=143442667-66-72&amp;n=21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580854"/>
            <a:ext cx="1800200" cy="2400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40426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8916"/>
            <a:ext cx="9144000" cy="684016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94312" y="476672"/>
            <a:ext cx="722024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4.Выявление места и причины затруднения. </a:t>
            </a:r>
          </a:p>
          <a:p>
            <a:r>
              <a:rPr lang="ru-RU" sz="2800" b="1" dirty="0" smtClean="0"/>
              <a:t>Постановка проблемы.</a:t>
            </a:r>
            <a:endParaRPr lang="ru-RU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27584" y="1593666"/>
            <a:ext cx="76315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Как в любую научную лабораторию, к нам на экспертизу поступило вот это </a:t>
            </a:r>
          </a:p>
          <a:p>
            <a:r>
              <a:rPr lang="ru-RU" dirty="0"/>
              <a:t>в</a:t>
            </a:r>
            <a:r>
              <a:rPr lang="ru-RU" dirty="0" smtClean="0"/>
              <a:t>ещество.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690593" y="3933056"/>
            <a:ext cx="8193590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Как вы думаете, что это? Можно ли точно сейчас сказать, что это вещество-вода?</a:t>
            </a:r>
          </a:p>
          <a:p>
            <a:r>
              <a:rPr lang="ru-RU" dirty="0" smtClean="0"/>
              <a:t>А кто-нибудь встречал в жизни вещества, похожие на воду?</a:t>
            </a:r>
          </a:p>
          <a:p>
            <a:r>
              <a:rPr lang="ru-RU" dirty="0" smtClean="0"/>
              <a:t>Как можно отличить одно вещество от другого? С помощью чего?</a:t>
            </a:r>
          </a:p>
          <a:p>
            <a:r>
              <a:rPr lang="ru-RU" dirty="0" smtClean="0"/>
              <a:t>Что будет предметом нашего исследования?</a:t>
            </a:r>
          </a:p>
          <a:p>
            <a:r>
              <a:rPr lang="ru-RU" dirty="0" smtClean="0"/>
              <a:t>Какую цель поставим перед собой?</a:t>
            </a:r>
          </a:p>
          <a:p>
            <a:endParaRPr lang="ru-RU" dirty="0"/>
          </a:p>
          <a:p>
            <a:r>
              <a:rPr lang="ru-RU" sz="2000" b="1" i="1" dirty="0" smtClean="0"/>
              <a:t>К концу урока мы должны узнать: «Является ли жидкость в сосуде</a:t>
            </a:r>
          </a:p>
          <a:p>
            <a:r>
              <a:rPr lang="ru-RU" sz="2000" b="1" i="1" dirty="0" smtClean="0"/>
              <a:t> водой?»</a:t>
            </a:r>
          </a:p>
          <a:p>
            <a:endParaRPr lang="ru-RU" dirty="0"/>
          </a:p>
        </p:txBody>
      </p:sp>
      <p:pic>
        <p:nvPicPr>
          <p:cNvPr id="1028" name="Picture 4" descr="http://im5-tub-ru.yandex.net/i?id=43291545-23-72&amp;n=21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059748"/>
            <a:ext cx="1684919" cy="1838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6567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08520" y="8916"/>
            <a:ext cx="9252520" cy="684016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23728" y="980728"/>
            <a:ext cx="32403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Физкультминутка</a:t>
            </a:r>
            <a:endParaRPr lang="ru-RU" sz="2800" b="1" dirty="0"/>
          </a:p>
        </p:txBody>
      </p:sp>
      <p:pic>
        <p:nvPicPr>
          <p:cNvPr id="2050" name="Picture 2" descr="http://im0-tub-ru.yandex.net/i?id=21467785-04-72&amp;n=21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48264" y="512199"/>
            <a:ext cx="1512168" cy="2250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im5-tub-ru.yandex.net/i?id=253978789-58-72&amp;n=21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6106" y="4149080"/>
            <a:ext cx="2005693" cy="1729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7544" y="2334103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400" b="1" i="1" dirty="0"/>
          </a:p>
        </p:txBody>
      </p:sp>
      <p:pic>
        <p:nvPicPr>
          <p:cNvPr id="9" name="fizminytka_vesyolaya_mishka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8" cstate="print"/>
          <a:stretch>
            <a:fillRect/>
          </a:stretch>
        </p:blipFill>
        <p:spPr>
          <a:xfrm>
            <a:off x="2009775" y="1714500"/>
            <a:ext cx="512445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43040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95536" y="764703"/>
          <a:ext cx="7787208" cy="548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3604"/>
                <a:gridCol w="3893604"/>
              </a:tblGrid>
              <a:tr h="327391">
                <a:tc>
                  <a:txBody>
                    <a:bodyPr/>
                    <a:lstStyle/>
                    <a:p>
                      <a:r>
                        <a:rPr lang="ru-RU" dirty="0" smtClean="0"/>
                        <a:t>Свойства </a:t>
                      </a:r>
                      <a:r>
                        <a:rPr lang="ru-RU" dirty="0" smtClean="0"/>
                        <a:t>воды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463803">
                <a:tc>
                  <a:txBody>
                    <a:bodyPr/>
                    <a:lstStyle/>
                    <a:p>
                      <a:r>
                        <a:rPr lang="ru-RU" dirty="0" smtClean="0"/>
                        <a:t>Цвет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-</a:t>
                      </a:r>
                      <a:endParaRPr lang="ru-RU" sz="2800" b="1" dirty="0"/>
                    </a:p>
                  </a:txBody>
                  <a:tcPr/>
                </a:tc>
              </a:tr>
              <a:tr h="57293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Прозрачность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+</a:t>
                      </a:r>
                      <a:endParaRPr lang="ru-RU" sz="2800" b="1" dirty="0"/>
                    </a:p>
                  </a:txBody>
                  <a:tcPr/>
                </a:tc>
              </a:tr>
              <a:tr h="70934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Запах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70934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Вкус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327391">
                <a:tc>
                  <a:txBody>
                    <a:bodyPr/>
                    <a:lstStyle/>
                    <a:p>
                      <a:r>
                        <a:rPr lang="ru-RU" dirty="0" smtClean="0"/>
                        <a:t>Вода-растворитель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57293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Жидкая, течёт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70934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Форма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берегите воду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-152400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01201098_large_2104572x54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3568" y="0"/>
            <a:ext cx="7488832" cy="7135338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2940936"/>
          </a:xfrm>
        </p:spPr>
        <p:txBody>
          <a:bodyPr>
            <a:normAutofit fontScale="90000"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Берегите воду!!!</a:t>
            </a:r>
            <a:br>
              <a:rPr lang="ru-RU" sz="5400" b="1" dirty="0" smtClean="0">
                <a:solidFill>
                  <a:srgbClr val="FF0000"/>
                </a:solidFill>
              </a:rPr>
            </a:br>
            <a:r>
              <a:rPr lang="ru-RU" sz="5400" dirty="0" smtClean="0">
                <a:solidFill>
                  <a:srgbClr val="0070C0"/>
                </a:solidFill>
              </a:rPr>
              <a:t>   Без нее нет жизни на Земле!</a:t>
            </a:r>
            <a:br>
              <a:rPr lang="ru-RU" sz="5400" dirty="0" smtClean="0">
                <a:solidFill>
                  <a:srgbClr val="0070C0"/>
                </a:solidFill>
              </a:rPr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6626"/>
            <a:ext cx="9144000" cy="684016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11760" y="472316"/>
            <a:ext cx="295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7.Рефлексия</a:t>
            </a:r>
            <a:endParaRPr lang="ru-RU" sz="3200" b="1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0589" y="2596262"/>
            <a:ext cx="825653" cy="960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7859" y="3624553"/>
            <a:ext cx="453089" cy="730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9491" y="4361463"/>
            <a:ext cx="866751" cy="1048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77860" y="1196752"/>
            <a:ext cx="53479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Какой момент урока вам больше всего запомнился?</a:t>
            </a:r>
          </a:p>
          <a:p>
            <a:r>
              <a:rPr lang="ru-RU" dirty="0" smtClean="0"/>
              <a:t>Где нам могут пригодиться новые знания?</a:t>
            </a:r>
          </a:p>
          <a:p>
            <a:r>
              <a:rPr lang="ru-RU" dirty="0" smtClean="0"/>
              <a:t>Мы выполнили план урока?</a:t>
            </a:r>
          </a:p>
          <a:p>
            <a:r>
              <a:rPr lang="ru-RU" dirty="0" smtClean="0"/>
              <a:t>Оцените свои знания на конец урока.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658517" y="2891976"/>
            <a:ext cx="2422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- узнал на уроке много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924391" y="3829323"/>
            <a:ext cx="1890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-узнал, но не все.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939136" y="4700895"/>
            <a:ext cx="18828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-ничего не узнал.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177860" y="5733256"/>
            <a:ext cx="3236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За что себя можете похвалить?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55354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0761" y="0"/>
            <a:ext cx="9144000" cy="684016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15616" y="14847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33909" y="2489674"/>
            <a:ext cx="765466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Спасибо за внимание!</a:t>
            </a:r>
            <a:endParaRPr lang="ru-RU" sz="60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74297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824</TotalTime>
  <Words>254</Words>
  <Application>Microsoft Office PowerPoint</Application>
  <PresentationFormat>Экран (4:3)</PresentationFormat>
  <Paragraphs>81</Paragraphs>
  <Slides>14</Slides>
  <Notes>0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Девиз урока</vt:lpstr>
      <vt:lpstr>Слайд 4</vt:lpstr>
      <vt:lpstr>Лаборатория</vt:lpstr>
      <vt:lpstr>Слайд 6</vt:lpstr>
      <vt:lpstr>Слайд 7</vt:lpstr>
      <vt:lpstr>Слайд 8</vt:lpstr>
      <vt:lpstr>Слайд 9</vt:lpstr>
      <vt:lpstr>Слайд 10</vt:lpstr>
      <vt:lpstr>Слайд 11</vt:lpstr>
      <vt:lpstr>Берегите воду!!!    Без нее нет жизни на Земле! </vt:lpstr>
      <vt:lpstr>Слайд 13</vt:lpstr>
      <vt:lpstr>Слайд 14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Elena</dc:creator>
  <cp:lastModifiedBy>dom</cp:lastModifiedBy>
  <cp:revision>67</cp:revision>
  <dcterms:created xsi:type="dcterms:W3CDTF">2013-11-09T14:07:55Z</dcterms:created>
  <dcterms:modified xsi:type="dcterms:W3CDTF">2016-10-17T17:14:11Z</dcterms:modified>
</cp:coreProperties>
</file>