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17" r:id="rId2"/>
    <p:sldId id="316" r:id="rId3"/>
    <p:sldId id="303" r:id="rId4"/>
    <p:sldId id="304" r:id="rId5"/>
    <p:sldId id="334" r:id="rId6"/>
    <p:sldId id="332" r:id="rId7"/>
    <p:sldId id="315" r:id="rId8"/>
    <p:sldId id="322" r:id="rId9"/>
    <p:sldId id="336" r:id="rId10"/>
    <p:sldId id="312" r:id="rId11"/>
    <p:sldId id="333" r:id="rId12"/>
    <p:sldId id="335" r:id="rId13"/>
    <p:sldId id="311" r:id="rId14"/>
    <p:sldId id="301" r:id="rId15"/>
    <p:sldId id="337" r:id="rId16"/>
    <p:sldId id="338" r:id="rId17"/>
    <p:sldId id="339" r:id="rId18"/>
    <p:sldId id="340" r:id="rId19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348" autoAdjust="0"/>
    <p:restoredTop sz="99120" autoAdjust="0"/>
  </p:normalViewPr>
  <p:slideViewPr>
    <p:cSldViewPr>
      <p:cViewPr>
        <p:scale>
          <a:sx n="68" d="100"/>
          <a:sy n="68" d="100"/>
        </p:scale>
        <p:origin x="-1128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0" cy="501015"/>
          </a:xfrm>
          <a:prstGeom prst="rect">
            <a:avLst/>
          </a:prstGeom>
        </p:spPr>
        <p:txBody>
          <a:bodyPr vert="horz" lIns="93049" tIns="46525" rIns="93049" bIns="4652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9" y="0"/>
            <a:ext cx="2984870" cy="501015"/>
          </a:xfrm>
          <a:prstGeom prst="rect">
            <a:avLst/>
          </a:prstGeom>
        </p:spPr>
        <p:txBody>
          <a:bodyPr vert="horz" lIns="93049" tIns="46525" rIns="93049" bIns="46525" rtlCol="0"/>
          <a:lstStyle>
            <a:lvl1pPr algn="r">
              <a:defRPr sz="1200"/>
            </a:lvl1pPr>
          </a:lstStyle>
          <a:p>
            <a:fld id="{40481137-35A8-4767-B96A-5D166FF0D8DA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11737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049" tIns="46525" rIns="93049" bIns="4652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2"/>
            <a:ext cx="5510530" cy="4509135"/>
          </a:xfrm>
          <a:prstGeom prst="rect">
            <a:avLst/>
          </a:prstGeom>
        </p:spPr>
        <p:txBody>
          <a:bodyPr vert="horz" lIns="93049" tIns="46525" rIns="93049" bIns="4652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0" cy="501015"/>
          </a:xfrm>
          <a:prstGeom prst="rect">
            <a:avLst/>
          </a:prstGeom>
        </p:spPr>
        <p:txBody>
          <a:bodyPr vert="horz" lIns="93049" tIns="46525" rIns="93049" bIns="4652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9" y="9517546"/>
            <a:ext cx="2984870" cy="501015"/>
          </a:xfrm>
          <a:prstGeom prst="rect">
            <a:avLst/>
          </a:prstGeom>
        </p:spPr>
        <p:txBody>
          <a:bodyPr vert="horz" lIns="93049" tIns="46525" rIns="93049" bIns="46525" rtlCol="0" anchor="b"/>
          <a:lstStyle>
            <a:lvl1pPr algn="r">
              <a:defRPr sz="1200"/>
            </a:lvl1pPr>
          </a:lstStyle>
          <a:p>
            <a:fld id="{CDEBE761-5872-456E-9083-4A4EE2D11F0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061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1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3.jpeg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нутый угол 3"/>
          <p:cNvSpPr/>
          <p:nvPr/>
        </p:nvSpPr>
        <p:spPr>
          <a:xfrm>
            <a:off x="395536" y="198208"/>
            <a:ext cx="8496944" cy="6471152"/>
          </a:xfrm>
          <a:prstGeom prst="foldedCorner">
            <a:avLst/>
          </a:prstGeom>
          <a:ln w="76200" cmpd="thickThin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dirty="0" smtClean="0"/>
          </a:p>
          <a:p>
            <a:pPr algn="ctr"/>
            <a:endParaRPr lang="kk-KZ" dirty="0"/>
          </a:p>
          <a:p>
            <a:pPr algn="ctr"/>
            <a:endParaRPr lang="kk-KZ" dirty="0" smtClean="0"/>
          </a:p>
          <a:p>
            <a:pPr algn="ctr"/>
            <a:endParaRPr lang="kk-KZ" dirty="0" smtClean="0"/>
          </a:p>
          <a:p>
            <a:pPr algn="ctr"/>
            <a:endParaRPr lang="kk-KZ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Батыс  Қазақстан  облысы </a:t>
            </a:r>
          </a:p>
          <a:p>
            <a:pPr algn="ctr"/>
            <a:r>
              <a:rPr lang="kk-KZ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Теректі  ауданы </a:t>
            </a:r>
          </a:p>
          <a:p>
            <a:pPr algn="ctr"/>
            <a:r>
              <a:rPr lang="kk-KZ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Шаған  жалпы  орта білім  беретін мектебі </a:t>
            </a:r>
          </a:p>
          <a:p>
            <a:pPr algn="ctr"/>
            <a:endParaRPr lang="kk-KZ" sz="2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Сабақтың тақырыбы: </a:t>
            </a:r>
          </a:p>
          <a:p>
            <a:pPr algn="ctr"/>
            <a:r>
              <a:rPr lang="kk-KZ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Реттік сан есім </a:t>
            </a:r>
          </a:p>
          <a:p>
            <a:pPr algn="ctr"/>
            <a:r>
              <a:rPr lang="kk-KZ" sz="1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(6 «а» , «ә» сынып) </a:t>
            </a:r>
          </a:p>
          <a:p>
            <a:pPr algn="ctr"/>
            <a:endParaRPr lang="kk-KZ" sz="2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kk-KZ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Пән мұғалімі: Ханов Ш.У </a:t>
            </a:r>
          </a:p>
          <a:p>
            <a:pPr algn="ctr"/>
            <a:endParaRPr lang="kk-KZ" sz="20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0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30.11.2016 </a:t>
            </a:r>
          </a:p>
          <a:p>
            <a:pPr algn="ctr"/>
            <a:endParaRPr lang="kk-KZ" dirty="0"/>
          </a:p>
          <a:p>
            <a:pPr algn="ctr"/>
            <a:endParaRPr lang="kk-KZ" dirty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1971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332656"/>
            <a:ext cx="82089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30.11.2016 </a:t>
            </a:r>
            <a:r>
              <a:rPr lang="ru-RU" sz="20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2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2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0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Сабақтың</a:t>
            </a:r>
            <a:r>
              <a:rPr lang="ru-RU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тақырыбы</a:t>
            </a:r>
            <a:r>
              <a:rPr lang="ru-RU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Реттік</a:t>
            </a:r>
            <a:r>
              <a:rPr lang="ru-RU" sz="2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сан </a:t>
            </a:r>
            <a:r>
              <a:rPr lang="ru-RU" sz="20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есім</a:t>
            </a:r>
            <a:r>
              <a:rPr lang="ru-RU" sz="2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Сабақтың</a:t>
            </a:r>
            <a:r>
              <a:rPr lang="ru-RU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ru-RU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lvl="4"/>
            <a:r>
              <a:rPr lang="ru-RU" sz="20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Білімділік</a:t>
            </a:r>
            <a:r>
              <a:rPr lang="ru-RU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:</a:t>
            </a:r>
            <a:r>
              <a:rPr lang="ru-RU" sz="20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оқушылардың</a:t>
            </a:r>
            <a:r>
              <a:rPr lang="ru-RU" sz="2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сан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есімдер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білімін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кеңейту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реттік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сан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есімнің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жасауы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түсінік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беру; </a:t>
            </a:r>
            <a:endParaRPr lang="ru-RU" sz="20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lvl="4"/>
            <a:r>
              <a:rPr lang="ru-RU" sz="20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Дамытушылық:</a:t>
            </a:r>
            <a:r>
              <a:rPr lang="ru-RU" sz="20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сан</a:t>
            </a:r>
            <a:r>
              <a:rPr lang="ru-RU" sz="2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есімдерге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қызықты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граммматикалық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тапсырмалар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орындау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оқушылардың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ойын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ru-RU" sz="20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lvl="4"/>
            <a:r>
              <a:rPr lang="ru-RU" sz="20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Тәрбиелік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сан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есімдерге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қатысты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халықтық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тұрғыдан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тәрбие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беру. </a:t>
            </a:r>
            <a:endParaRPr lang="ru-RU" sz="20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Сабақтың</a:t>
            </a:r>
            <a:r>
              <a:rPr lang="ru-RU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типі</a:t>
            </a:r>
            <a:r>
              <a:rPr lang="ru-RU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тақырыпты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меңгерту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Сабақтың</a:t>
            </a:r>
            <a:r>
              <a:rPr lang="ru-RU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өтілу</a:t>
            </a:r>
            <a:r>
              <a:rPr lang="ru-RU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әдісі</a:t>
            </a:r>
            <a:r>
              <a:rPr lang="ru-RU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топтау</a:t>
            </a:r>
            <a:r>
              <a:rPr lang="ru-RU" sz="2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тірек</a:t>
            </a:r>
            <a:r>
              <a:rPr lang="ru-RU" sz="2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сызба</a:t>
            </a:r>
            <a:r>
              <a:rPr lang="ru-RU" sz="2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топтық</a:t>
            </a:r>
            <a:r>
              <a:rPr lang="ru-RU" sz="2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жұмыс,ыстық</a:t>
            </a:r>
            <a:r>
              <a:rPr lang="ru-RU" sz="2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орындық</a:t>
            </a:r>
            <a:r>
              <a:rPr lang="ru-RU" sz="2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әдісі</a:t>
            </a:r>
            <a:r>
              <a:rPr lang="ru-RU" sz="2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Көрнекілігі</a:t>
            </a:r>
            <a:r>
              <a:rPr lang="ru-RU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Слайд,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кеспе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қағаздары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плакаттар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сурет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Пәнаралық</a:t>
            </a:r>
            <a:r>
              <a:rPr lang="ru-RU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байланыс</a:t>
            </a:r>
            <a:r>
              <a:rPr lang="ru-RU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әдебиет</a:t>
            </a:r>
            <a:r>
              <a:rPr lang="kk-KZ" sz="2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математика </a:t>
            </a:r>
            <a:endParaRPr lang="ru-RU" sz="2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72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28794" y="285728"/>
            <a:ext cx="56781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2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І.Ұйымдастыру кезеңі </a:t>
            </a:r>
            <a:endParaRPr lang="ru-RU" sz="3200" b="1" u="sn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2878" y="928670"/>
            <a:ext cx="810558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000"/>
              </a:spcAft>
            </a:pPr>
            <a:r>
              <a:rPr lang="kk-KZ" sz="2800" b="1" dirty="0" smtClean="0">
                <a:solidFill>
                  <a:srgbClr val="0000CC"/>
                </a:solidFill>
                <a:latin typeface="Times New Roman"/>
                <a:ea typeface="Calibri"/>
                <a:cs typeface="Times New Roman"/>
              </a:rPr>
              <a:t>1.Оқушылармен амандасу.  </a:t>
            </a:r>
          </a:p>
          <a:p>
            <a:pPr lvl="0">
              <a:spcAft>
                <a:spcPts val="1000"/>
              </a:spcAft>
            </a:pPr>
            <a:r>
              <a:rPr lang="kk-KZ" sz="2800" b="1" dirty="0" smtClean="0">
                <a:solidFill>
                  <a:srgbClr val="0000CC"/>
                </a:solidFill>
                <a:latin typeface="Times New Roman"/>
                <a:ea typeface="Calibri"/>
                <a:cs typeface="Times New Roman"/>
              </a:rPr>
              <a:t>2.Сыныпты түгелдеу.</a:t>
            </a:r>
            <a:r>
              <a:rPr lang="ru-RU" sz="2800" b="1" dirty="0" smtClean="0">
                <a:solidFill>
                  <a:srgbClr val="0000CC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 b="1" dirty="0">
                <a:solidFill>
                  <a:srgbClr val="0000CC"/>
                </a:solidFill>
                <a:latin typeface="Times New Roman"/>
                <a:ea typeface="Calibri"/>
                <a:cs typeface="Times New Roman"/>
              </a:rPr>
              <a:t> </a:t>
            </a:r>
            <a:endParaRPr lang="ru-RU" sz="2800" b="1" dirty="0" smtClean="0">
              <a:solidFill>
                <a:srgbClr val="0000CC"/>
              </a:solidFill>
              <a:latin typeface="Times New Roman"/>
              <a:ea typeface="Calibri"/>
              <a:cs typeface="Times New Roman"/>
            </a:endParaRPr>
          </a:p>
          <a:p>
            <a:pPr lvl="0">
              <a:spcAft>
                <a:spcPts val="1000"/>
              </a:spcAft>
            </a:pPr>
            <a:r>
              <a:rPr lang="kk-KZ" sz="2800" b="1" dirty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3</a:t>
            </a:r>
            <a:r>
              <a:rPr lang="kk-KZ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.Оқушыларды ІІІ топқа бөлу. </a:t>
            </a:r>
          </a:p>
          <a:p>
            <a:pPr lvl="0">
              <a:spcAft>
                <a:spcPts val="1000"/>
              </a:spcAft>
            </a:pPr>
            <a:r>
              <a:rPr lang="kk-KZ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          Оқушыларды боймен сапқа тұрғызып, бірінші, екінші, үшінші деп санатып, біріншілер бірінші топқа, екіншілер екіншітопқа,үшіншілер үшінші топқа жайғасады. </a:t>
            </a:r>
          </a:p>
          <a:p>
            <a:pPr lvl="8">
              <a:spcAft>
                <a:spcPts val="1000"/>
              </a:spcAft>
            </a:pPr>
            <a:r>
              <a:rPr lang="kk-KZ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І топ: «Бірінші» топ </a:t>
            </a:r>
          </a:p>
          <a:p>
            <a:pPr lvl="8">
              <a:spcAft>
                <a:spcPts val="1000"/>
              </a:spcAft>
            </a:pPr>
            <a:r>
              <a:rPr lang="kk-KZ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ІІ топ: «Екінші» топ </a:t>
            </a:r>
          </a:p>
          <a:p>
            <a:pPr lvl="8">
              <a:spcAft>
                <a:spcPts val="1000"/>
              </a:spcAft>
            </a:pPr>
            <a:r>
              <a:rPr lang="kk-KZ" sz="2800" b="1" dirty="0" smtClean="0">
                <a:solidFill>
                  <a:srgbClr val="0000CC"/>
                </a:solidFill>
                <a:latin typeface="Times New Roman"/>
                <a:ea typeface="Times New Roman"/>
                <a:cs typeface="Times New Roman"/>
              </a:rPr>
              <a:t>ІІІ топ: «Үшінші» топ</a:t>
            </a:r>
            <a:endParaRPr lang="ru-RU" sz="2800" dirty="0" smtClean="0">
              <a:solidFill>
                <a:srgbClr val="0000CC"/>
              </a:solidFill>
              <a:ea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96908"/>
          </a:xfrm>
        </p:spPr>
        <p:txBody>
          <a:bodyPr>
            <a:normAutofit/>
          </a:bodyPr>
          <a:lstStyle/>
          <a:p>
            <a:r>
              <a:rPr lang="kk-KZ" sz="32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ІІ.Үй  тапсырмасын   сұрау</a:t>
            </a:r>
            <a:endParaRPr lang="ru-RU" sz="3200" b="1" u="sn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785795"/>
            <a:ext cx="8536462" cy="857255"/>
          </a:xfrm>
        </p:spPr>
        <p:txBody>
          <a:bodyPr>
            <a:normAutofit fontScale="77500" lnSpcReduction="20000"/>
          </a:bodyPr>
          <a:lstStyle/>
          <a:p>
            <a:r>
              <a:rPr lang="ru-RU" sz="3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133 –</a:t>
            </a:r>
            <a:r>
              <a:rPr lang="ru-RU" sz="3000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жатты</a:t>
            </a:r>
            <a:r>
              <a:rPr lang="kk-KZ" sz="3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ғу. Газет-журнал мақалаларынан  есептік сан есім  түрлеріне (дара,күрделі) он мысалдан теріп жазыңдар.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97231" y="1571612"/>
            <a:ext cx="61542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«Ыстық орындық» әдісі  </a:t>
            </a:r>
            <a:endParaRPr lang="ru-RU" sz="3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http://kremez.com.ua/application/cache/912ab5b8b9d2e78fe74e771563b68fa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50" t="12587" r="15983" b="9636"/>
          <a:stretch/>
        </p:blipFill>
        <p:spPr bwMode="auto">
          <a:xfrm>
            <a:off x="2699792" y="2348880"/>
            <a:ext cx="3456384" cy="40324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Бағалау 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k-KZ" sz="4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1.Есептік сан есімнің ережесін білуі;</a:t>
            </a:r>
          </a:p>
          <a:p>
            <a:pPr marL="0" indent="0">
              <a:buNone/>
            </a:pPr>
            <a:r>
              <a:rPr lang="kk-KZ" sz="4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2.Мысалдар  келтіре алуы;</a:t>
            </a:r>
          </a:p>
          <a:p>
            <a:pPr marL="0" indent="0">
              <a:buNone/>
            </a:pPr>
            <a:r>
              <a:rPr lang="kk-KZ" sz="4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3.Ізденуі  мен қызығушылығы.  </a:t>
            </a:r>
            <a:endParaRPr lang="ru-RU" sz="4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09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p.vk.me/c638625/v638625216/cc41/JSx5C6kAjko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891"/>
          <a:stretch/>
        </p:blipFill>
        <p:spPr bwMode="auto">
          <a:xfrm>
            <a:off x="3203848" y="1291571"/>
            <a:ext cx="2736304" cy="3071583"/>
          </a:xfrm>
          <a:prstGeom prst="rect">
            <a:avLst/>
          </a:prstGeom>
          <a:ln w="38100" cap="sq">
            <a:solidFill>
              <a:srgbClr val="0000C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pp.vk.me/c638625/v638625216/cc48/0yyDheUeW7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288047"/>
            <a:ext cx="2952328" cy="3081456"/>
          </a:xfrm>
          <a:prstGeom prst="rect">
            <a:avLst/>
          </a:prstGeom>
          <a:ln w="38100" cap="sq">
            <a:solidFill>
              <a:srgbClr val="0000C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pp.vk.me/c638625/v638625216/cc4f/8NhwDq3H-og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01" y="1291571"/>
            <a:ext cx="2906131" cy="3077932"/>
          </a:xfrm>
          <a:prstGeom prst="rect">
            <a:avLst/>
          </a:prstGeom>
          <a:ln w="38100" cap="sq">
            <a:solidFill>
              <a:srgbClr val="0000C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840414" y="116632"/>
            <a:ext cx="7463172" cy="958334"/>
          </a:xfrm>
        </p:spPr>
        <p:txBody>
          <a:bodyPr>
            <a:normAutofit/>
          </a:bodyPr>
          <a:lstStyle/>
          <a:p>
            <a:r>
              <a:rPr lang="kk-KZ" sz="3600" b="1" cap="all" dirty="0" smtClean="0">
                <a:ln w="9000" cmpd="sng">
                  <a:solidFill>
                    <a:srgbClr val="0000CC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«Стоп   кадр» әдісі </a:t>
            </a:r>
            <a:endParaRPr lang="ru-RU" sz="3600" b="1" cap="all" dirty="0">
              <a:ln w="9000" cmpd="sng">
                <a:solidFill>
                  <a:srgbClr val="0000CC"/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бъект 2"/>
          <p:cNvSpPr>
            <a:spLocks noGrp="1"/>
          </p:cNvSpPr>
          <p:nvPr>
            <p:ph idx="1"/>
          </p:nvPr>
        </p:nvSpPr>
        <p:spPr>
          <a:xfrm>
            <a:off x="265040" y="5085184"/>
            <a:ext cx="8229600" cy="216024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kk-KZ" sz="1800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0000CC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Суреттегі  қателіктерді  тап? </a:t>
            </a:r>
          </a:p>
          <a:p>
            <a:pPr marL="514350" indent="-514350">
              <a:buFont typeface="+mj-lt"/>
              <a:buAutoNum type="arabicPeriod"/>
            </a:pPr>
            <a:r>
              <a:rPr lang="kk-KZ" sz="1800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0000CC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Сен бұл жағдайда не істер едің? </a:t>
            </a:r>
          </a:p>
          <a:p>
            <a:pPr marL="514350" indent="-514350">
              <a:buFont typeface="+mj-lt"/>
              <a:buAutoNum type="arabicPeriod"/>
            </a:pPr>
            <a:r>
              <a:rPr lang="kk-KZ" sz="1800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0000CC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Осы жіберген қателікті түзету үшін не істеу керек? </a:t>
            </a:r>
          </a:p>
          <a:p>
            <a:pPr marL="514350" indent="-514350">
              <a:buFont typeface="+mj-lt"/>
              <a:buAutoNum type="arabicPeriod"/>
            </a:pPr>
            <a:endParaRPr lang="kk-KZ" dirty="0" smtClean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86624" y="4489759"/>
            <a:ext cx="2440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І топ: Киім ілгіш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72672" y="4489759"/>
            <a:ext cx="2575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ІІІ топ: кітапхана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40916" y="4476774"/>
            <a:ext cx="2062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ІІ топ: Асхана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76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620688"/>
          </a:xfrm>
        </p:spPr>
        <p:txBody>
          <a:bodyPr>
            <a:normAutofit/>
          </a:bodyPr>
          <a:lstStyle/>
          <a:p>
            <a:pPr algn="l"/>
            <a:r>
              <a:rPr lang="kk-KZ" sz="18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ІІІ.Жаңа  тақырып </a:t>
            </a:r>
            <a:endParaRPr lang="ru-RU" sz="1800" b="1" u="sn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87153" y="116632"/>
            <a:ext cx="36356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Реттік  сан есім </a:t>
            </a:r>
          </a:p>
        </p:txBody>
      </p:sp>
      <p:sp>
        <p:nvSpPr>
          <p:cNvPr id="10" name="Загнутый угол 9"/>
          <p:cNvSpPr/>
          <p:nvPr/>
        </p:nvSpPr>
        <p:spPr>
          <a:xfrm>
            <a:off x="344274" y="639852"/>
            <a:ext cx="8640960" cy="1338917"/>
          </a:xfrm>
          <a:prstGeom prst="foldedCorner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kk-KZ" sz="2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r>
              <a:rPr lang="kk-KZ" sz="3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kk-KZ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Заттың  саналудағы ретін (қатарын)  білдіретін  сан есімдер  </a:t>
            </a:r>
            <a:r>
              <a:rPr lang="kk-KZ" sz="2800" b="1" u="sng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реттік сан есімдер </a:t>
            </a:r>
            <a:r>
              <a:rPr lang="kk-KZ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деп аталады.  </a:t>
            </a:r>
            <a:endParaRPr lang="ru-RU" sz="28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лако 5"/>
          <p:cNvSpPr/>
          <p:nvPr/>
        </p:nvSpPr>
        <p:spPr>
          <a:xfrm>
            <a:off x="63719" y="3898311"/>
            <a:ext cx="2312487" cy="2556284"/>
          </a:xfrm>
          <a:prstGeom prst="cloud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Нешінші? </a:t>
            </a:r>
          </a:p>
        </p:txBody>
      </p:sp>
      <p:sp>
        <p:nvSpPr>
          <p:cNvPr id="7" name="Прямоугольная выноска 6"/>
          <p:cNvSpPr/>
          <p:nvPr/>
        </p:nvSpPr>
        <p:spPr>
          <a:xfrm>
            <a:off x="260930" y="2264888"/>
            <a:ext cx="2276933" cy="612648"/>
          </a:xfrm>
          <a:prstGeom prst="wedgeRectCallout">
            <a:avLst>
              <a:gd name="adj1" fmla="val -391"/>
              <a:gd name="adj2" fmla="val 207161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Сұрақтары 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ая выноска 17"/>
          <p:cNvSpPr/>
          <p:nvPr/>
        </p:nvSpPr>
        <p:spPr>
          <a:xfrm>
            <a:off x="3102992" y="2257321"/>
            <a:ext cx="2880320" cy="620215"/>
          </a:xfrm>
          <a:prstGeom prst="wedgeRectCallout">
            <a:avLst>
              <a:gd name="adj1" fmla="val -3252"/>
              <a:gd name="adj2" fmla="val 200245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Жасалу жолы  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блако 18"/>
          <p:cNvSpPr/>
          <p:nvPr/>
        </p:nvSpPr>
        <p:spPr>
          <a:xfrm>
            <a:off x="2699792" y="3933056"/>
            <a:ext cx="3122823" cy="2664296"/>
          </a:xfrm>
          <a:prstGeom prst="cloud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Негізгі түбір сан есімге –ншы,</a:t>
            </a:r>
          </a:p>
          <a:p>
            <a:pPr algn="ctr"/>
            <a:r>
              <a:rPr lang="kk-KZ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-нші,-ыншы,-</a:t>
            </a:r>
            <a:r>
              <a:rPr lang="kk-KZ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інші жұрнақтарын жалғау арқылы: бір+інші,алты-ыншы,</a:t>
            </a:r>
          </a:p>
        </p:txBody>
      </p:sp>
      <p:sp>
        <p:nvSpPr>
          <p:cNvPr id="20" name="Прямоугольная выноска 19"/>
          <p:cNvSpPr/>
          <p:nvPr/>
        </p:nvSpPr>
        <p:spPr>
          <a:xfrm>
            <a:off x="6300191" y="2254076"/>
            <a:ext cx="2592287" cy="620215"/>
          </a:xfrm>
          <a:prstGeom prst="wedgeRectCallout">
            <a:avLst>
              <a:gd name="adj1" fmla="val -7647"/>
              <a:gd name="adj2" fmla="val 204781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Құрамы 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Облако 20"/>
          <p:cNvSpPr/>
          <p:nvPr/>
        </p:nvSpPr>
        <p:spPr>
          <a:xfrm>
            <a:off x="5983313" y="3933056"/>
            <a:ext cx="3001922" cy="2664296"/>
          </a:xfrm>
          <a:prstGeom prst="cloud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Дара:</a:t>
            </a:r>
            <a:r>
              <a:rPr lang="kk-KZ" sz="2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бірінші, тоқсаныншы, сегізінші,</a:t>
            </a:r>
          </a:p>
          <a:p>
            <a:pPr algn="ctr"/>
            <a:r>
              <a:rPr lang="kk-KZ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Күрделі тіркесті сөз:</a:t>
            </a:r>
            <a:r>
              <a:rPr lang="kk-KZ" sz="2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он бірінші, отыз сегізінші </a:t>
            </a:r>
          </a:p>
        </p:txBody>
      </p:sp>
    </p:spTree>
    <p:extLst>
      <p:ext uri="{BB962C8B-B14F-4D97-AF65-F5344CB8AC3E}">
        <p14:creationId xmlns:p14="http://schemas.microsoft.com/office/powerpoint/2010/main" val="50998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3880880"/>
              </p:ext>
            </p:extLst>
          </p:nvPr>
        </p:nvGraphicFramePr>
        <p:xfrm>
          <a:off x="228712" y="1649193"/>
          <a:ext cx="8640960" cy="420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80320"/>
                <a:gridCol w="2880320"/>
                <a:gridCol w="2880320"/>
              </a:tblGrid>
              <a:tr h="370840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Реттік сан есімдер</a:t>
                      </a:r>
                      <a:r>
                        <a:rPr lang="kk-KZ" sz="24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араб цифрымен  берілсе, </a:t>
                      </a:r>
                    </a:p>
                    <a:p>
                      <a:r>
                        <a:rPr lang="kk-KZ" sz="24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-ыншы,-інші,-ншы,</a:t>
                      </a:r>
                    </a:p>
                    <a:p>
                      <a:r>
                        <a:rPr lang="kk-KZ" sz="24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-нші  жұрнағының орнына  дефис </a:t>
                      </a:r>
                    </a:p>
                    <a:p>
                      <a:r>
                        <a:rPr lang="kk-KZ" sz="24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(-) қойылады </a:t>
                      </a:r>
                      <a:endParaRPr lang="ru-RU" sz="24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Реттік  сан есімдер  рим</a:t>
                      </a:r>
                      <a:r>
                        <a:rPr lang="kk-KZ" sz="2400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цифрымен  берілсе, -ыншы,-інші,-ншы,-нші  жұрнағының  орнына  дефис қойылмайды </a:t>
                      </a:r>
                      <a:endParaRPr lang="ru-RU" sz="24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Реттік сан есім араб цифрымен берілсе де, жыл,ай, ғасырдан кейін дефис қойылмайды. </a:t>
                      </a:r>
                      <a:endParaRPr lang="ru-RU" sz="24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6-сынып,</a:t>
                      </a:r>
                    </a:p>
                    <a:p>
                      <a:r>
                        <a:rPr lang="kk-KZ" sz="240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2-орын,</a:t>
                      </a:r>
                    </a:p>
                    <a:p>
                      <a:r>
                        <a:rPr lang="kk-KZ" sz="240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5-қабат, </a:t>
                      </a:r>
                    </a:p>
                    <a:p>
                      <a:r>
                        <a:rPr lang="kk-KZ" sz="240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11-ықшамаудан,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ХХІ ғасыр ,</a:t>
                      </a:r>
                    </a:p>
                    <a:p>
                      <a:r>
                        <a:rPr lang="en-US" sz="240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lang="kk-KZ" sz="240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І сынып, </a:t>
                      </a:r>
                    </a:p>
                    <a:p>
                      <a:r>
                        <a:rPr lang="kk-KZ" sz="240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ІІ том, </a:t>
                      </a:r>
                    </a:p>
                    <a:p>
                      <a:r>
                        <a:rPr lang="en-US" sz="240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lang="kk-KZ" sz="240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бөлім,т.б.</a:t>
                      </a:r>
                      <a:endParaRPr lang="ru-RU" sz="2400" dirty="0">
                        <a:solidFill>
                          <a:srgbClr val="0000C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 жыл, </a:t>
                      </a:r>
                    </a:p>
                    <a:p>
                      <a:r>
                        <a:rPr lang="kk-KZ" sz="240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 наурыз, </a:t>
                      </a:r>
                    </a:p>
                    <a:p>
                      <a:r>
                        <a:rPr lang="kk-KZ" sz="240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мамыр, </a:t>
                      </a:r>
                    </a:p>
                    <a:p>
                      <a:r>
                        <a:rPr lang="kk-KZ" sz="2400" dirty="0" smtClean="0">
                          <a:solidFill>
                            <a:srgbClr val="0000CC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 ғасыр </a:t>
                      </a:r>
                      <a:endParaRPr lang="ru-RU" sz="2400" dirty="0">
                        <a:solidFill>
                          <a:srgbClr val="0000CC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557" y="415433"/>
            <a:ext cx="88878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Реттік  сан есімдер  цифрмен  берілгенде  </a:t>
            </a:r>
          </a:p>
          <a:p>
            <a:pPr algn="ctr"/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қалай  жазылады: 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109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9466" y="1484784"/>
            <a:ext cx="8365945" cy="3539430"/>
          </a:xfrm>
          <a:prstGeom prst="rect">
            <a:avLst/>
          </a:prstGeom>
          <a:ln>
            <a:solidFill>
              <a:srgbClr val="0000CC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kk-KZ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Нешінші жылы,қай айда тудың? </a:t>
            </a:r>
          </a:p>
          <a:p>
            <a:pPr marL="342900" indent="-342900">
              <a:buFont typeface="+mj-lt"/>
              <a:buAutoNum type="arabicPeriod"/>
            </a:pPr>
            <a:r>
              <a:rPr lang="kk-KZ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Ата –анаңның  нешінші  перзентісің? </a:t>
            </a:r>
          </a:p>
          <a:p>
            <a:pPr marL="342900" indent="-342900">
              <a:buFont typeface="+mj-lt"/>
              <a:buAutoNum type="arabicPeriod"/>
            </a:pPr>
            <a:r>
              <a:rPr lang="kk-KZ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Қай жылы бірінші сыныпқа оқуға бардың? </a:t>
            </a:r>
          </a:p>
          <a:p>
            <a:pPr marL="342900" indent="-342900">
              <a:buFont typeface="+mj-lt"/>
              <a:buAutoNum type="arabicPeriod"/>
            </a:pPr>
            <a:r>
              <a:rPr lang="kk-KZ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Қазір нешінші сыныпта оқып жүрсің? </a:t>
            </a:r>
          </a:p>
          <a:p>
            <a:pPr marL="342900" indent="-342900">
              <a:buFont typeface="+mj-lt"/>
              <a:buAutoNum type="arabicPeriod"/>
            </a:pPr>
            <a:r>
              <a:rPr lang="kk-KZ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Сыныпта нешінші қатарда, қай орында отырасың? </a:t>
            </a:r>
          </a:p>
          <a:p>
            <a:pPr marL="342900" indent="-342900">
              <a:buFont typeface="+mj-lt"/>
              <a:buAutoNum type="arabicPeriod"/>
            </a:pPr>
            <a:r>
              <a:rPr lang="kk-KZ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Қандай жарыстарға қатыстың? </a:t>
            </a:r>
          </a:p>
          <a:p>
            <a:pPr marL="342900" indent="-342900">
              <a:buFont typeface="+mj-lt"/>
              <a:buAutoNum type="arabicPeriod"/>
            </a:pPr>
            <a:r>
              <a:rPr lang="kk-KZ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Нешінші орындарға ие болдың? </a:t>
            </a:r>
          </a:p>
          <a:p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7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143000"/>
          </a:xfrm>
        </p:spPr>
        <p:txBody>
          <a:bodyPr/>
          <a:lstStyle/>
          <a:p>
            <a:r>
              <a:rPr lang="kk-KZ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Оқулықпен жұмыс 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836712"/>
            <a:ext cx="8964488" cy="4525963"/>
          </a:xfrm>
        </p:spPr>
        <p:txBody>
          <a:bodyPr>
            <a:noAutofit/>
          </a:bodyPr>
          <a:lstStyle/>
          <a:p>
            <a:r>
              <a:rPr lang="kk-KZ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 топ: </a:t>
            </a:r>
            <a:r>
              <a:rPr lang="kk-KZ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134-жаттығу. Сан есімдерді теріп жазып, реттік сан есімге айналдырыңдар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(Арман-ПВ)</a:t>
            </a:r>
          </a:p>
          <a:p>
            <a:endParaRPr lang="kk-KZ" sz="28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ІІ топ: </a:t>
            </a:r>
            <a:r>
              <a:rPr lang="kk-KZ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135-жаттығу. Есептік  сан есімдерден реттік сан есім жасаңдар. 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(Арман-ПВ)</a:t>
            </a:r>
            <a:endParaRPr lang="kk-KZ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8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ІІІ топ: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111-жаттығу. Берілген есептік сан есімдерден  реттік сан есім жасап, оларды сөзбен жаз. </a:t>
            </a:r>
          </a:p>
          <a:p>
            <a:pPr marL="0" indent="0" algn="ctr">
              <a:buNone/>
            </a:pPr>
            <a:r>
              <a:rPr lang="kk-KZ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7,10</a:t>
            </a:r>
            <a:r>
              <a:rPr lang="ru-RU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,1,3,100</a:t>
            </a:r>
            <a:r>
              <a:rPr lang="kk-KZ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,28,37,695,470,259,627,1992,187,396,26</a:t>
            </a:r>
            <a:endParaRPr lang="ru-RU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3278" y="188640"/>
            <a:ext cx="85359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Топтық тапсырма (постер)</a:t>
            </a:r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7633" y="1124744"/>
            <a:ext cx="8345361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 топ: </a:t>
            </a:r>
            <a:r>
              <a:rPr lang="kk-KZ" sz="3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Егер әлемде заттардың  реттілік қатары </a:t>
            </a:r>
          </a:p>
          <a:p>
            <a:r>
              <a:rPr lang="kk-KZ" sz="3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сақталмаса қандай жағдай болар еді? </a:t>
            </a:r>
          </a:p>
          <a:p>
            <a:endParaRPr lang="kk-KZ" sz="3200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ІІ топ:</a:t>
            </a:r>
            <a:r>
              <a:rPr lang="kk-KZ" sz="3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Сандардың  ретімен орналасуы, </a:t>
            </a:r>
          </a:p>
          <a:p>
            <a:r>
              <a:rPr lang="kk-KZ" sz="3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адамзатқа қандай пайдасын тигізді? </a:t>
            </a:r>
          </a:p>
          <a:p>
            <a:endParaRPr lang="kk-KZ" sz="32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ІІІ топ: </a:t>
            </a:r>
            <a:r>
              <a:rPr lang="kk-KZ" sz="3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Сан есім  сақталмаса да реттілік </a:t>
            </a:r>
          </a:p>
          <a:p>
            <a:r>
              <a:rPr lang="kk-KZ" sz="3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сақталатын, құралдар, құбылыстар,</a:t>
            </a:r>
          </a:p>
          <a:p>
            <a:r>
              <a:rPr lang="kk-KZ" sz="3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іс-әрекеттерді ата</a:t>
            </a:r>
            <a:endParaRPr lang="ru-RU" sz="32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149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Бағалау 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34076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k-KZ" sz="36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1.Реттік  сан есімнің  ережесін білуі;</a:t>
            </a:r>
          </a:p>
          <a:p>
            <a:pPr marL="0" indent="0">
              <a:buNone/>
            </a:pPr>
            <a:r>
              <a:rPr lang="kk-KZ" sz="36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2.Сөйлемдерді құрауда реттік сан есімдерді дұрыс қолдана алуы;</a:t>
            </a:r>
          </a:p>
          <a:p>
            <a:pPr marL="0" indent="0">
              <a:buNone/>
            </a:pPr>
            <a:r>
              <a:rPr lang="kk-KZ" sz="36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3.Реттік сан есімдердің маңыздылығын дәлелдеуі;</a:t>
            </a:r>
            <a:endParaRPr lang="ru-RU" sz="36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007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previews.123rf.com/images/andreykuzmin/andreykuzmin1302/andreykuzmin130200108/18068965-tall-empty-half-and-full-glass-of-water-isolated-on-white-with-clipping-path-included-Stock-Photo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214422"/>
            <a:ext cx="8286807" cy="4357718"/>
          </a:xfrm>
          <a:prstGeom prst="rect">
            <a:avLst/>
          </a:prstGeom>
          <a:ln w="38100" cap="sq">
            <a:solidFill>
              <a:srgbClr val="0000C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14282" y="142852"/>
            <a:ext cx="3979807" cy="769441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none" rtlCol="0">
            <a:spAutoFit/>
          </a:bodyPr>
          <a:lstStyle/>
          <a:p>
            <a:r>
              <a:rPr lang="kk-KZ" sz="4400" b="1" u="sng" cap="all" dirty="0" smtClean="0">
                <a:ln w="9000" cmpd="sng">
                  <a:solidFill>
                    <a:srgbClr val="0000CC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Рефлекция </a:t>
            </a:r>
            <a:endParaRPr lang="ru-RU" sz="4400" b="1" u="sng" cap="all" dirty="0">
              <a:ln w="9000" cmpd="sng">
                <a:solidFill>
                  <a:srgbClr val="0000CC"/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5572140"/>
            <a:ext cx="83582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/>
              <a:t>              </a:t>
            </a:r>
            <a:r>
              <a:rPr lang="kk-KZ" sz="32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Білмедім</a:t>
            </a:r>
            <a:r>
              <a:rPr lang="kk-KZ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kk-KZ" sz="3200" b="1" u="sng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Орташа</a:t>
            </a:r>
            <a:r>
              <a:rPr lang="kk-KZ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kk-KZ" sz="3200" b="1" u="sng" dirty="0" smtClean="0">
                <a:latin typeface="Times New Roman" pitchFamily="18" charset="0"/>
                <a:cs typeface="Times New Roman" pitchFamily="18" charset="0"/>
              </a:rPr>
              <a:t>Білдім </a:t>
            </a:r>
            <a:endParaRPr lang="ru-RU" sz="3200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0628" y="285728"/>
            <a:ext cx="50006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Оқушылар  бүгінгі тақырыптан білім нәрінің  </a:t>
            </a:r>
          </a:p>
          <a:p>
            <a:r>
              <a:rPr lang="kk-KZ" sz="1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суын қаншалықты қанып іштіңдер</a:t>
            </a:r>
            <a:endParaRPr lang="ru-RU" sz="1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142852"/>
            <a:ext cx="618635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3600" b="1" u="sng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Үйге тапсырма</a:t>
            </a:r>
            <a:endParaRPr lang="ru-RU" sz="3600" b="1" u="sng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6098" y="389075"/>
            <a:ext cx="8929717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kk-KZ" sz="40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137-жаттығу. (Арман-ПВ)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kk-KZ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113-жаттығу (Атамұра)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kk-KZ" sz="40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67159" y="1951490"/>
            <a:ext cx="5736250" cy="6586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kk-KZ" sz="3200" b="1" u="sng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ea typeface="Calibri"/>
                <a:cs typeface="Times New Roman"/>
              </a:rPr>
              <a:t>Үздік көшбасшы  кім?. </a:t>
            </a:r>
            <a:endParaRPr lang="ru-RU" sz="3200" b="1" u="sng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ea typeface="Times New Roman"/>
              <a:cs typeface="Times New Roman"/>
            </a:endParaRPr>
          </a:p>
        </p:txBody>
      </p:sp>
      <p:pic>
        <p:nvPicPr>
          <p:cNvPr id="6" name="Рисунок 5" descr="http://f.electronic-supply.dk/2ntzt8eguy9cipab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2780928"/>
            <a:ext cx="6072230" cy="307183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7156241" y="6021288"/>
            <a:ext cx="1118062" cy="4001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k-KZ" sz="20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Бағалау</a:t>
            </a:r>
            <a:endParaRPr lang="ru-RU" sz="20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сурет реттік сан есім\bNBCVabpHF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492896"/>
            <a:ext cx="3321891" cy="2150368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сурет реттік сан есім\eUZKWEaACq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797152"/>
            <a:ext cx="2448272" cy="2060848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сурет реттік сан есім\Fp_Pv7IUYQ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797152"/>
            <a:ext cx="3321890" cy="2060848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F:\сурет реттік сан есім\IdZhjOT8g_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97152"/>
            <a:ext cx="3059832" cy="2060848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:\сурет реттік сан есім\j3WiLKkX2Dc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492896"/>
            <a:ext cx="2448272" cy="2150368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F:\сурет реттік сан есім\0frZjlrVfZA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92896"/>
            <a:ext cx="3059832" cy="2150368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:\сурет реттік сан есім\3XJda6UkSkM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0"/>
            <a:ext cx="3347864" cy="2348880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F:\сурет реттік сан есім\4cfqdsgzgXo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0"/>
            <a:ext cx="2448272" cy="2348880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F:\сурет реттік сан есім\7AMeDxd23VQ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9832" cy="2348880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7177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сурет реттік сан есім\QjyPJ-ZOSE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736" y="4221088"/>
            <a:ext cx="2918400" cy="2636912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F:\сурет реттік сан есім\Jl4mg08PUR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736" y="2619553"/>
            <a:ext cx="2918400" cy="1430288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:\сурет реттік сан есім\KMu90HY6lj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" y="4221089"/>
            <a:ext cx="2681211" cy="2636912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F:\сурет реттік сан есім\L6yZ8E5JWlk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584" y="4221088"/>
            <a:ext cx="3163416" cy="2636912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F:\сурет реттік сан есім\mJlqL9VS_h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10" y="2619553"/>
            <a:ext cx="2702203" cy="1430288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F:\сурет реттік сан есім\Ntyqy6eIbV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584" y="2619553"/>
            <a:ext cx="3163416" cy="1430288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F:\сурет реттік сан есім\NWxnFKfjUdo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736" y="0"/>
            <a:ext cx="2990408" cy="2420888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F:\сурет реттік сан есім\oN5wjdXBg2k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584" y="0"/>
            <a:ext cx="3136732" cy="2420888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F:\сурет реттік сан есім\Q6AakjRKEuw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2699792" cy="2420888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12506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сурет реттік сан есім\xrVvGnrR1B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436029"/>
            <a:ext cx="4499992" cy="3256124"/>
          </a:xfrm>
          <a:prstGeom prst="rect">
            <a:avLst/>
          </a:prstGeom>
          <a:ln w="38100" cap="sq">
            <a:solidFill>
              <a:srgbClr val="0000C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F:\сурет реттік сан есім\VgS68Zdy7k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8" y="3403458"/>
            <a:ext cx="4387726" cy="3288695"/>
          </a:xfrm>
          <a:prstGeom prst="rect">
            <a:avLst/>
          </a:prstGeom>
          <a:ln w="38100" cap="sq">
            <a:solidFill>
              <a:srgbClr val="0000C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F:\сурет реттік сан есім\VwpI76IRRw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0"/>
            <a:ext cx="4499992" cy="3284983"/>
          </a:xfrm>
          <a:prstGeom prst="rect">
            <a:avLst/>
          </a:prstGeom>
          <a:ln w="38100" cap="sq">
            <a:solidFill>
              <a:srgbClr val="0000C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F:\сурет реттік сан есім\xrVvGnrR1BE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2" y="2202"/>
            <a:ext cx="4400342" cy="3282781"/>
          </a:xfrm>
          <a:prstGeom prst="rect">
            <a:avLst/>
          </a:prstGeom>
          <a:ln w="38100" cap="sq">
            <a:solidFill>
              <a:srgbClr val="0000C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F:\сурет реттік сан есім\x-mff4n81wU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356" y="2140881"/>
            <a:ext cx="2485256" cy="22882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88708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сурет реттік сан есім\zs2SUpGwwO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288" y="-7814"/>
            <a:ext cx="4485460" cy="2418508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F:\сурет реттік сан есім\Y0lA2A5JRt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0" y="26042"/>
            <a:ext cx="4395334" cy="2384652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F:\сурет реттік сан есім\rGphNRS15Q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42" y="4509120"/>
            <a:ext cx="4400342" cy="2348880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F:\сурет реттік сан есім\rDTIErmNvv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560" y="4509120"/>
            <a:ext cx="4490439" cy="2348878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F:\сурет реттік сан есім\UrmAhNXhoJE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288" y="2542592"/>
            <a:ext cx="4485460" cy="1784934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F:\сурет реттік сан есім\uuUpkoK8JoY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0" y="2542592"/>
            <a:ext cx="4395334" cy="1834068"/>
          </a:xfrm>
          <a:prstGeom prst="rect">
            <a:avLst/>
          </a:prstGeom>
          <a:ln w="38100" cap="sq">
            <a:solidFill>
              <a:srgbClr val="00B0F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71024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1296</TotalTime>
  <Words>541</Words>
  <Application>Microsoft Office PowerPoint</Application>
  <PresentationFormat>Экран (4:3)</PresentationFormat>
  <Paragraphs>128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ІІ.Үй  тапсырмасын   сұрау</vt:lpstr>
      <vt:lpstr>Бағалау </vt:lpstr>
      <vt:lpstr>«Стоп   кадр» әдісі </vt:lpstr>
      <vt:lpstr>ІІІ.Жаңа  тақырып </vt:lpstr>
      <vt:lpstr>Презентация PowerPoint</vt:lpstr>
      <vt:lpstr>Презентация PowerPoint</vt:lpstr>
      <vt:lpstr>Оқулықпен жұмыс </vt:lpstr>
      <vt:lpstr>Презентация PowerPoint</vt:lpstr>
      <vt:lpstr>Бағалау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11</dc:creator>
  <cp:lastModifiedBy>Арай</cp:lastModifiedBy>
  <cp:revision>115</cp:revision>
  <cp:lastPrinted>2016-11-30T16:26:12Z</cp:lastPrinted>
  <dcterms:created xsi:type="dcterms:W3CDTF">2013-12-17T18:05:25Z</dcterms:created>
  <dcterms:modified xsi:type="dcterms:W3CDTF">2016-11-30T16:31:08Z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453787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D5.0.5</vt:lpwstr>
  </property>
</Properties>
</file>