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8" r:id="rId3"/>
    <p:sldId id="272" r:id="rId4"/>
    <p:sldId id="279" r:id="rId5"/>
    <p:sldId id="267" r:id="rId6"/>
    <p:sldId id="276" r:id="rId7"/>
    <p:sldId id="262" r:id="rId8"/>
    <p:sldId id="269" r:id="rId9"/>
    <p:sldId id="273" r:id="rId10"/>
    <p:sldId id="275" r:id="rId11"/>
    <p:sldId id="274" r:id="rId12"/>
    <p:sldId id="270" r:id="rId13"/>
    <p:sldId id="271" r:id="rId14"/>
    <p:sldId id="264" r:id="rId15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6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37FF5-1A91-42C4-87FD-2A304C7A55B9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0774-0BF8-46E6-BDF5-61FC543A00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2291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37FF5-1A91-42C4-87FD-2A304C7A55B9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0774-0BF8-46E6-BDF5-61FC543A00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3587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37FF5-1A91-42C4-87FD-2A304C7A55B9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0774-0BF8-46E6-BDF5-61FC543A00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5679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37FF5-1A91-42C4-87FD-2A304C7A55B9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0774-0BF8-46E6-BDF5-61FC543A00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727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37FF5-1A91-42C4-87FD-2A304C7A55B9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0774-0BF8-46E6-BDF5-61FC543A00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727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37FF5-1A91-42C4-87FD-2A304C7A55B9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0774-0BF8-46E6-BDF5-61FC543A00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4403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37FF5-1A91-42C4-87FD-2A304C7A55B9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0774-0BF8-46E6-BDF5-61FC543A00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9924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37FF5-1A91-42C4-87FD-2A304C7A55B9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0774-0BF8-46E6-BDF5-61FC543A00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2704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37FF5-1A91-42C4-87FD-2A304C7A55B9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0774-0BF8-46E6-BDF5-61FC543A00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0390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37FF5-1A91-42C4-87FD-2A304C7A55B9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0774-0BF8-46E6-BDF5-61FC543A00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9973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37FF5-1A91-42C4-87FD-2A304C7A55B9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70774-0BF8-46E6-BDF5-61FC543A00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0218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37FF5-1A91-42C4-87FD-2A304C7A55B9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70774-0BF8-46E6-BDF5-61FC543A00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What%20Color%20is%20the%20Sky_%20children_s%20song%20&#31354;&#12399;&#20309;&#33394;&#65311;&#12398;&#12358;&#12383;.mp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4" Type="http://schemas.openxmlformats.org/officeDocument/2006/relationships/hyperlink" Target="file:///C:\Program%20Files\AIMP2\AIMP2.exe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429000"/>
            <a:ext cx="8064896" cy="3096344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ru-RU" sz="9600" dirty="0" smtClean="0"/>
              <a:t/>
            </a:r>
            <a:br>
              <a:rPr lang="ru-RU" sz="9600" dirty="0" smtClean="0"/>
            </a:br>
            <a:endParaRPr lang="ru-RU" sz="9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Марал\Desktop\Рисунки\abc ki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118853">
            <a:off x="408484" y="3623600"/>
            <a:ext cx="3242876" cy="247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1263974281_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72936">
            <a:off x="4988945" y="3840714"/>
            <a:ext cx="3499498" cy="2264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611560" y="546501"/>
            <a:ext cx="7992888" cy="224676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ea typeface="AR PL UKai CN"/>
                <a:cs typeface="Times New Roman" pitchFamily="18" charset="0"/>
              </a:rPr>
              <a:t>М.Әуезов мектеп-гимназиясы</a:t>
            </a:r>
            <a:endParaRPr kumimoji="0" lang="en-US" sz="2800" b="1" i="0" u="none" strike="noStrike" cap="none" normalizeH="0" baseline="0" dirty="0" smtClean="0">
              <a:ln>
                <a:solidFill>
                  <a:srgbClr val="FF0000"/>
                </a:solidFill>
              </a:ln>
              <a:solidFill>
                <a:srgbClr val="C00000"/>
              </a:solidFill>
              <a:effectLst/>
              <a:latin typeface="Times New Roman" pitchFamily="18" charset="0"/>
              <a:ea typeface="AR PL UKai CN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ea typeface="AR PL UKai CN"/>
                <a:cs typeface="Times New Roman" pitchFamily="18" charset="0"/>
              </a:rPr>
              <a:t>             Ағылшын </a:t>
            </a:r>
            <a:r>
              <a:rPr kumimoji="0" lang="kk-KZ" sz="2800" b="1" i="0" u="none" strike="noStrike" cap="none" normalizeH="0" baseline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ea typeface="AR PL UKai CN"/>
                <a:cs typeface="Times New Roman" pitchFamily="18" charset="0"/>
              </a:rPr>
              <a:t>тілі </a:t>
            </a:r>
            <a:r>
              <a:rPr kumimoji="0" lang="kk-KZ" sz="2800" b="1" i="0" u="none" strike="noStrike" cap="none" normalizeH="0" baseline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ea typeface="AR PL UKai CN"/>
                <a:cs typeface="Times New Roman" pitchFamily="18" charset="0"/>
              </a:rPr>
              <a:t>пәні</a:t>
            </a:r>
            <a:endParaRPr kumimoji="0" lang="en-US" sz="2800" b="1" i="0" u="none" strike="noStrike" cap="none" normalizeH="0" baseline="0" dirty="0" smtClean="0">
              <a:ln>
                <a:solidFill>
                  <a:srgbClr val="FF0000"/>
                </a:solidFill>
              </a:ln>
              <a:solidFill>
                <a:srgbClr val="C00000"/>
              </a:solidFill>
              <a:effectLst/>
              <a:latin typeface="Times New Roman" pitchFamily="18" charset="0"/>
              <a:ea typeface="AR PL UKai CN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ea typeface="AR PL UKai CN"/>
                <a:cs typeface="Times New Roman" pitchFamily="18" charset="0"/>
              </a:rPr>
              <a:t>               Тақырыбы: Сын есімнің салыстырмалы және күшейтпелі шырайлары </a:t>
            </a:r>
            <a:endParaRPr kumimoji="0" lang="ru-RU" sz="2800" b="0" i="0" u="none" strike="noStrike" cap="none" normalizeH="0" baseline="0" dirty="0" smtClean="0">
              <a:ln>
                <a:solidFill>
                  <a:srgbClr val="FF0000"/>
                </a:solidFill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ea typeface="AR PL UKai CN"/>
                <a:cs typeface="Times New Roman" pitchFamily="18" charset="0"/>
              </a:rPr>
              <a:t>Сыныбы: 7</a:t>
            </a:r>
            <a:r>
              <a:rPr kumimoji="0" lang="kk-KZ" sz="2800" b="1" i="0" u="none" strike="noStrike" cap="none" normalizeH="0" baseline="0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/>
                <a:latin typeface="Liberation Serif"/>
                <a:ea typeface="AR PL UKai CN"/>
                <a:cs typeface="Times New Roman" pitchFamily="18" charset="0"/>
              </a:rPr>
              <a:t>«</a:t>
            </a:r>
            <a:r>
              <a:rPr kumimoji="0" lang="kk-KZ" sz="2800" b="1" i="0" u="none" strike="noStrike" cap="none" normalizeH="0" baseline="0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ea typeface="AR PL UKai CN"/>
                <a:cs typeface="Times New Roman" pitchFamily="18" charset="0"/>
              </a:rPr>
              <a:t>А</a:t>
            </a:r>
            <a:r>
              <a:rPr kumimoji="0" lang="kk-KZ" sz="2800" b="1" i="0" u="none" strike="noStrike" cap="none" normalizeH="0" baseline="0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/>
                <a:latin typeface="Liberation Serif"/>
                <a:ea typeface="AR PL UKai CN"/>
                <a:cs typeface="Times New Roman" pitchFamily="18" charset="0"/>
              </a:rPr>
              <a:t>»</a:t>
            </a:r>
            <a:endParaRPr kumimoji="0" lang="kk-KZ" sz="2800" b="0" i="0" u="none" strike="noStrike" cap="none" normalizeH="0" baseline="0" dirty="0" smtClean="0">
              <a:ln>
                <a:solidFill>
                  <a:srgbClr val="FF0000"/>
                </a:solidFill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485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420888"/>
            <a:ext cx="8064896" cy="4104456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ru-RU" sz="9600" dirty="0" smtClean="0"/>
              <a:t/>
            </a:r>
            <a:br>
              <a:rPr lang="ru-RU" sz="9600" dirty="0" smtClean="0"/>
            </a:br>
            <a:endParaRPr lang="ru-RU" sz="9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Марал\Desktop\Рисунки\abc ki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118853">
            <a:off x="444216" y="2611698"/>
            <a:ext cx="3981129" cy="304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1263974281_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72936">
            <a:off x="4744883" y="2777907"/>
            <a:ext cx="4151931" cy="268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395536" y="391432"/>
            <a:ext cx="8280920" cy="144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4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Comic Sans MS"/>
              </a:rPr>
              <a:t>Comparative and Superlative forms of Adjective</a:t>
            </a:r>
          </a:p>
        </p:txBody>
      </p:sp>
    </p:spTree>
    <p:extLst>
      <p:ext uri="{BB962C8B-B14F-4D97-AF65-F5344CB8AC3E}">
        <p14:creationId xmlns:p14="http://schemas.microsoft.com/office/powerpoint/2010/main" xmlns="" val="216485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kk-KZ" b="1" dirty="0" smtClean="0"/>
              <a:t/>
            </a:r>
            <a:br>
              <a:rPr lang="kk-KZ" b="1" dirty="0" smtClean="0"/>
            </a:br>
            <a:r>
              <a:rPr lang="kk-KZ" b="1" i="1" dirty="0" smtClean="0">
                <a:latin typeface="+mn-lt"/>
              </a:rPr>
              <a:t/>
            </a:r>
            <a:br>
              <a:rPr lang="kk-KZ" b="1" i="1" dirty="0" smtClean="0">
                <a:latin typeface="+mn-lt"/>
              </a:rPr>
            </a:br>
            <a:r>
              <a:rPr lang="kk-KZ" b="1" i="1" dirty="0" smtClean="0">
                <a:solidFill>
                  <a:srgbClr val="FF0000"/>
                </a:solidFill>
                <a:latin typeface="+mn-lt"/>
              </a:rPr>
              <a:t>Ынтымақтастық жағымды ортаны орнату</a:t>
            </a:r>
            <a:r>
              <a:rPr lang="ru-RU" i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ru-RU" i="1" dirty="0" smtClean="0">
                <a:solidFill>
                  <a:srgbClr val="FF0000"/>
                </a:solidFill>
                <a:latin typeface="+mn-lt"/>
              </a:rPr>
            </a:br>
            <a:endParaRPr lang="ru-RU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500174"/>
            <a:ext cx="8712968" cy="5169186"/>
          </a:xfrm>
        </p:spPr>
        <p:txBody>
          <a:bodyPr>
            <a:normAutofit lnSpcReduction="10000"/>
          </a:bodyPr>
          <a:lstStyle/>
          <a:p>
            <a:r>
              <a:rPr lang="kk-KZ" b="1" dirty="0" smtClean="0">
                <a:solidFill>
                  <a:srgbClr val="002060"/>
                </a:solidFill>
              </a:rPr>
              <a:t>1 </a:t>
            </a:r>
            <a:r>
              <a:rPr lang="kk-KZ" b="1" dirty="0">
                <a:solidFill>
                  <a:srgbClr val="002060"/>
                </a:solidFill>
              </a:rPr>
              <a:t>минут ішінде </a:t>
            </a:r>
            <a:r>
              <a:rPr lang="kk-KZ" b="1" dirty="0" smtClean="0">
                <a:solidFill>
                  <a:srgbClr val="002060"/>
                </a:solidFill>
              </a:rPr>
              <a:t>өзіңіздің жаныңыздағы адамға бүгінгі күнге жақсы тілек немесе комплимент айтуыңыз керек.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kk-KZ" b="1" dirty="0" smtClean="0">
                <a:solidFill>
                  <a:srgbClr val="FF0000"/>
                </a:solidFill>
              </a:rPr>
              <a:t>Тапсырма </a:t>
            </a:r>
            <a:r>
              <a:rPr lang="kk-KZ" b="1" dirty="0">
                <a:solidFill>
                  <a:srgbClr val="FF0000"/>
                </a:solidFill>
              </a:rPr>
              <a:t>: </a:t>
            </a:r>
            <a:endParaRPr lang="ru-RU" b="1" dirty="0">
              <a:solidFill>
                <a:srgbClr val="FF0000"/>
              </a:solidFill>
            </a:endParaRPr>
          </a:p>
          <a:p>
            <a:r>
              <a:rPr lang="kk-KZ" b="1" dirty="0" smtClean="0">
                <a:solidFill>
                  <a:srgbClr val="002060"/>
                </a:solidFill>
              </a:rPr>
              <a:t>Жаныңыздағы  адамға жұмсақ ойыншықты ұсыну арқылы  жасауға болады.Бүгінгі </a:t>
            </a:r>
            <a:r>
              <a:rPr lang="kk-KZ" b="1" dirty="0">
                <a:solidFill>
                  <a:srgbClr val="002060"/>
                </a:solidFill>
              </a:rPr>
              <a:t>күнге сәттілік тілеп,бір-бірлеріңізге қуаныш сыйлағыңыз келеді, оны қалай жасар едіңіз?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kk-KZ" dirty="0">
                <a:solidFill>
                  <a:srgbClr val="002060"/>
                </a:solidFill>
              </a:rPr>
              <a:t> </a:t>
            </a:r>
            <a:r>
              <a:rPr lang="kk-KZ" b="1" dirty="0">
                <a:solidFill>
                  <a:srgbClr val="002060"/>
                </a:solidFill>
              </a:rPr>
              <a:t>Іске сәт!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</a:rPr>
              <a:t>ТОПҚА БӨЛІНУ</a:t>
            </a:r>
            <a:br>
              <a:rPr lang="kk-KZ" b="1" dirty="0" smtClean="0">
                <a:solidFill>
                  <a:srgbClr val="FF0000"/>
                </a:solidFill>
              </a:rPr>
            </a:br>
            <a:r>
              <a:rPr lang="kk-KZ" b="1" dirty="0" smtClean="0">
                <a:solidFill>
                  <a:srgbClr val="0070C0"/>
                </a:solidFill>
                <a:latin typeface="Cambria" pitchFamily="18" charset="0"/>
              </a:rPr>
              <a:t>Топ ұстанымы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248472"/>
          </a:xfrm>
          <a:solidFill>
            <a:srgbClr val="FFFF00"/>
          </a:solidFill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kk-KZ" dirty="0" smtClean="0">
                <a:solidFill>
                  <a:srgbClr val="0070C0"/>
                </a:solidFill>
              </a:rPr>
              <a:t>Бір-бірінің пікіріне сыйластықпен қарайды.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kk-KZ" dirty="0" smtClean="0">
                <a:solidFill>
                  <a:srgbClr val="0070C0"/>
                </a:solidFill>
              </a:rPr>
              <a:t>-сабаққа кешікпеу;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kk-KZ" dirty="0" smtClean="0">
                <a:solidFill>
                  <a:srgbClr val="0070C0"/>
                </a:solidFill>
              </a:rPr>
              <a:t>-басқаның пікірін сыйлау;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kk-KZ" dirty="0" smtClean="0">
                <a:solidFill>
                  <a:srgbClr val="0070C0"/>
                </a:solidFill>
              </a:rPr>
              <a:t>-уақытқа бағыну, регламент сақтау;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kk-KZ" dirty="0" smtClean="0">
                <a:solidFill>
                  <a:srgbClr val="0070C0"/>
                </a:solidFill>
              </a:rPr>
              <a:t>-тапсырмаларды тиянақты орындау;</a:t>
            </a:r>
            <a:endParaRPr lang="ru-RU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643182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ln>
                  <a:solidFill>
                    <a:schemeClr val="accent2"/>
                  </a:solidFill>
                </a:ln>
                <a:latin typeface="+mn-lt"/>
              </a:rPr>
              <a:t>)               </a:t>
            </a:r>
            <a:r>
              <a:rPr lang="en-US" sz="800" b="1" i="1" dirty="0" smtClean="0">
                <a:ln>
                  <a:solidFill>
                    <a:schemeClr val="accent2"/>
                  </a:solidFill>
                </a:ln>
                <a:latin typeface="+mn-lt"/>
                <a:hlinkClick r:id="rId2" action="ppaction://hlinkfile"/>
              </a:rPr>
              <a:t>What Color is the Sky_ </a:t>
            </a:r>
            <a:r>
              <a:rPr lang="en-US" sz="800" b="1" i="1" dirty="0" err="1" smtClean="0">
                <a:ln>
                  <a:solidFill>
                    <a:schemeClr val="accent2"/>
                  </a:solidFill>
                </a:ln>
                <a:latin typeface="+mn-lt"/>
                <a:hlinkClick r:id="rId2" action="ppaction://hlinkfile"/>
              </a:rPr>
              <a:t>children_s</a:t>
            </a:r>
            <a:r>
              <a:rPr lang="en-US" sz="800" b="1" i="1" dirty="0" smtClean="0">
                <a:ln>
                  <a:solidFill>
                    <a:schemeClr val="accent2"/>
                  </a:solidFill>
                </a:ln>
                <a:latin typeface="+mn-lt"/>
                <a:hlinkClick r:id="rId2" action="ppaction://hlinkfile"/>
              </a:rPr>
              <a:t> song </a:t>
            </a:r>
            <a:r>
              <a:rPr lang="ja-JP" altLang="en-US" sz="800" b="1" i="1" dirty="0" smtClean="0">
                <a:ln>
                  <a:solidFill>
                    <a:schemeClr val="accent2"/>
                  </a:solidFill>
                </a:ln>
                <a:latin typeface="+mn-lt"/>
                <a:hlinkClick r:id="rId2" action="ppaction://hlinkfile"/>
              </a:rPr>
              <a:t>空は何色？のうた</a:t>
            </a:r>
            <a:r>
              <a:rPr lang="en-US" altLang="ja-JP" sz="800" b="1" i="1" dirty="0" smtClean="0">
                <a:ln>
                  <a:solidFill>
                    <a:schemeClr val="accent2"/>
                  </a:solidFill>
                </a:ln>
                <a:latin typeface="+mn-lt"/>
                <a:hlinkClick r:id="rId2" action="ppaction://hlinkfile"/>
              </a:rPr>
              <a:t>.</a:t>
            </a:r>
            <a:r>
              <a:rPr lang="en-US" sz="800" b="1" i="1" dirty="0" smtClean="0">
                <a:ln>
                  <a:solidFill>
                    <a:schemeClr val="accent2"/>
                  </a:solidFill>
                </a:ln>
                <a:latin typeface="+mn-lt"/>
                <a:hlinkClick r:id="rId2" action="ppaction://hlinkfile"/>
              </a:rPr>
              <a:t>mp4</a:t>
            </a:r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476672"/>
            <a:ext cx="66967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</a:rPr>
              <a:t>What Color is the Sky</a:t>
            </a:r>
          </a:p>
          <a:p>
            <a:endParaRPr lang="en-US" sz="4800" dirty="0" smtClean="0">
              <a:ln>
                <a:solidFill>
                  <a:srgbClr val="FF0000"/>
                </a:solidFill>
              </a:ln>
              <a:solidFill>
                <a:srgbClr val="002060"/>
              </a:solidFill>
            </a:endParaRPr>
          </a:p>
          <a:p>
            <a:endParaRPr lang="ru-RU" sz="4800" dirty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10" name="Picture 4" descr="руки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1556792"/>
            <a:ext cx="3904456" cy="4067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HOMEWORK </a:t>
            </a:r>
            <a:b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EXERCISE 2 PAGE 28</a:t>
            </a:r>
            <a:b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READ AND ANSWER</a:t>
            </a:r>
            <a:endParaRPr lang="ru-RU" b="1" dirty="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4" name="Picture 2" descr="D:\ФОНЫ\79966779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636912"/>
            <a:ext cx="3271306" cy="31041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68" y="2966655"/>
            <a:ext cx="2946803" cy="3376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424936" cy="2880320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Топтық жұмыс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Постер қорғау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kk-K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“Ережені кім қалай түсіндіреді ?”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Picture 4" descr="F:\АНИМАЦИИ\Книги. Газеты\df6eb5a16f2dca616eea7c5fc527e19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3212976"/>
            <a:ext cx="2555776" cy="2555776"/>
          </a:xfrm>
          <a:prstGeom prst="rect">
            <a:avLst/>
          </a:prstGeom>
          <a:noFill/>
        </p:spPr>
      </p:pic>
      <p:pic>
        <p:nvPicPr>
          <p:cNvPr id="6" name="Picture 2" descr="G:\просто мария\all\ПРЕЗЕНТ арнаган суреттер директор,коуч,окушы,мұғал\minecraft-pocket-edition-skachat-android-35167-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645024"/>
            <a:ext cx="3744416" cy="3071496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>
                <a:ln>
                  <a:solidFill>
                    <a:srgbClr val="FF0000"/>
                  </a:solidFill>
                </a:ln>
              </a:rPr>
              <a:t>Graphic quiz.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616624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0070C0"/>
                  </a:solidFill>
                </a:ln>
                <a:latin typeface="Calibri" pitchFamily="34" charset="0"/>
                <a:cs typeface="Times New Roman" pitchFamily="18" charset="0"/>
              </a:rPr>
              <a:t>1.What is the name of the highest mountain  in Asia</a:t>
            </a:r>
            <a:r>
              <a:rPr lang="kk-KZ" b="1" dirty="0" smtClean="0">
                <a:ln>
                  <a:solidFill>
                    <a:srgbClr val="0070C0"/>
                  </a:solidFill>
                </a:ln>
                <a:latin typeface="Calibri" pitchFamily="34" charset="0"/>
                <a:cs typeface="Times New Roman" pitchFamily="18" charset="0"/>
              </a:rPr>
              <a:t>?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latin typeface="Calibri" pitchFamily="34" charset="0"/>
                <a:cs typeface="Times New Roman" pitchFamily="18" charset="0"/>
              </a:rPr>
              <a:t>                                                                                                      2.Dorothy is the youngest in your family.                                                              3.I met my best friend yesterday.                                                      4.My book is better than yours.           </a:t>
            </a:r>
            <a:r>
              <a:rPr lang="kk-KZ" b="1" dirty="0" smtClean="0">
                <a:ln>
                  <a:solidFill>
                    <a:srgbClr val="0070C0"/>
                  </a:solidFill>
                </a:ln>
                <a:latin typeface="Calibri" pitchFamily="34" charset="0"/>
                <a:cs typeface="Times New Roman" pitchFamily="18" charset="0"/>
              </a:rPr>
              <a:t>                      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latin typeface="Calibri" pitchFamily="34" charset="0"/>
                <a:cs typeface="Times New Roman" pitchFamily="18" charset="0"/>
              </a:rPr>
              <a:t>5.There are more books on the shelf.                                                              6. A ford is a good car.                                                                  7.Supermarkets are bigger than corner stores.                                          8.That is the best film  I have seen.</a:t>
            </a:r>
            <a:endParaRPr lang="ru-RU" dirty="0" smtClean="0">
              <a:ln>
                <a:solidFill>
                  <a:srgbClr val="0070C0"/>
                </a:solidFill>
              </a:ln>
              <a:latin typeface="Calibri" pitchFamily="34" charset="0"/>
              <a:cs typeface="Times New Roman" pitchFamily="18" charset="0"/>
            </a:endParaRPr>
          </a:p>
          <a:p>
            <a:r>
              <a:rPr lang="en-US" b="1" dirty="0" smtClean="0">
                <a:ln>
                  <a:solidFill>
                    <a:srgbClr val="0070C0"/>
                  </a:solidFill>
                </a:ln>
                <a:latin typeface="Calibri" pitchFamily="34" charset="0"/>
                <a:cs typeface="Times New Roman" pitchFamily="18" charset="0"/>
              </a:rPr>
              <a:t> 9.The damage  could be worse than we expect.                           10.Your work is the worst in class.</a:t>
            </a:r>
            <a:endParaRPr lang="ru-RU" dirty="0" smtClean="0">
              <a:ln>
                <a:solidFill>
                  <a:srgbClr val="0070C0"/>
                </a:solidFill>
              </a:ln>
              <a:latin typeface="Calibri" pitchFamily="34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8" descr="лестниц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1772816"/>
            <a:ext cx="1979712" cy="2889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MESSAGES 3,2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progr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700808"/>
            <a:ext cx="3200400" cy="3857625"/>
          </a:xfrm>
          <a:prstGeom prst="round2DiagRect">
            <a:avLst>
              <a:gd name="adj1" fmla="val 16667"/>
              <a:gd name="adj2" fmla="val 36037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C:\Users\Айгул\Desktop\АНИМАШКИ\АДАМДАР\БАЛАЛАР\addemoticons520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060848"/>
            <a:ext cx="1884852" cy="23910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1840" y="620688"/>
            <a:ext cx="37041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рефлексия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D:\ФОНЫ\41.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085184"/>
            <a:ext cx="1066800" cy="10001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ФОНЫ\School_University-150x1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219" y="439986"/>
            <a:ext cx="1428750" cy="1248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489" y="620688"/>
            <a:ext cx="1333351" cy="1067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8489" y="1916832"/>
            <a:ext cx="6494470" cy="47705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Бүгін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білдім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............. </a:t>
            </a:r>
            <a:endParaRPr lang="ru-RU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Маған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қызықты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..............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Қиын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.....................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түсіндім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...................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Енді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менің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қолымнан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.........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сезіндім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....................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үйрендім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..................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Мені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таң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қалдырды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.........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жасап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көремін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.........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Ашық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сабақ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маған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....................</a:t>
            </a:r>
          </a:p>
          <a:p>
            <a:endParaRPr lang="ru-RU" sz="2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875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708920"/>
            <a:ext cx="7704856" cy="144016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Dow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rgbClr val="FF33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b="1" cap="none" spc="0" dirty="0">
              <a:ln w="11430"/>
              <a:solidFill>
                <a:srgbClr val="FF33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052736"/>
            <a:ext cx="1905000" cy="2019300"/>
          </a:xfrm>
          <a:prstGeom prst="rect">
            <a:avLst/>
          </a:prstGeom>
        </p:spPr>
      </p:pic>
      <p:pic>
        <p:nvPicPr>
          <p:cNvPr id="5" name="Picture 4" descr="I:\анимация\115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0"/>
            <a:ext cx="9144000" cy="140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I:\анимация\115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-94630" y="5484643"/>
            <a:ext cx="9144000" cy="1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7">
            <a:hlinkClick r:id="rId4" action="ppaction://program"/>
          </p:cNvPr>
          <p:cNvSpPr txBox="1">
            <a:spLocks noChangeArrowheads="1"/>
          </p:cNvSpPr>
          <p:nvPr/>
        </p:nvSpPr>
        <p:spPr bwMode="auto">
          <a:xfrm>
            <a:off x="865820" y="2280100"/>
            <a:ext cx="7772400" cy="1862048"/>
          </a:xfrm>
          <a:prstGeom prst="rect">
            <a:avLst/>
          </a:prstGeom>
          <a:gradFill rotWithShape="1"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  <a:ln>
            <a:noFill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  <a:reflection blurRad="6350" stA="50000" endA="295" endPos="92000" dist="101600" dir="5400000" sy="-100000" algn="bl" rotWithShape="0"/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0" normalizeH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2">
                    <a:lumMod val="1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Good bye!</a:t>
            </a:r>
            <a:endParaRPr kumimoji="0" lang="kk-KZ" sz="11500" b="1" i="0" u="none" strike="noStrike" kern="1200" cap="none" spc="0" normalizeH="0" noProof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2">
                  <a:lumMod val="1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21132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257</Words>
  <Application>Microsoft Office PowerPoint</Application>
  <PresentationFormat>Экран (4:3)</PresentationFormat>
  <Paragraphs>39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</vt:lpstr>
      <vt:lpstr> </vt:lpstr>
      <vt:lpstr>  Ынтымақтастық жағымды ортаны орнату </vt:lpstr>
      <vt:lpstr>ТОПҚА БӨЛІНУ Топ ұстанымы </vt:lpstr>
      <vt:lpstr>)               What Color is the Sky_ children_s song 空は何色？のうた.mp4 </vt:lpstr>
      <vt:lpstr> HOMEWORK  EXERCISE 2 PAGE 28 READ AND ANSWER</vt:lpstr>
      <vt:lpstr>Топтық жұмыс   Постер қорғау  “Ережені кім қалай түсіндіреді ?”  </vt:lpstr>
      <vt:lpstr>Graphic quiz. </vt:lpstr>
      <vt:lpstr>MESSAGES 3,2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Марал</dc:creator>
  <cp:lastModifiedBy>hp</cp:lastModifiedBy>
  <cp:revision>26</cp:revision>
  <dcterms:created xsi:type="dcterms:W3CDTF">2011-12-05T12:42:45Z</dcterms:created>
  <dcterms:modified xsi:type="dcterms:W3CDTF">2017-02-05T14:23:55Z</dcterms:modified>
</cp:coreProperties>
</file>