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1" r:id="rId4"/>
    <p:sldId id="258" r:id="rId5"/>
    <p:sldId id="275" r:id="rId6"/>
    <p:sldId id="274" r:id="rId7"/>
    <p:sldId id="273" r:id="rId8"/>
    <p:sldId id="276" r:id="rId9"/>
    <p:sldId id="257" r:id="rId10"/>
    <p:sldId id="270" r:id="rId11"/>
    <p:sldId id="272" r:id="rId12"/>
    <p:sldId id="271" r:id="rId13"/>
    <p:sldId id="269" r:id="rId14"/>
    <p:sldId id="267" r:id="rId15"/>
    <p:sldId id="268" r:id="rId16"/>
    <p:sldId id="266" r:id="rId17"/>
    <p:sldId id="264" r:id="rId18"/>
    <p:sldId id="265" r:id="rId19"/>
    <p:sldId id="263" r:id="rId20"/>
    <p:sldId id="262" r:id="rId21"/>
    <p:sldId id="277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B440"/>
    <a:srgbClr val="D7A449"/>
    <a:srgbClr val="FFDA71"/>
    <a:srgbClr val="FFDE8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F657FFD-CB97-4C90-8936-5434955F51B0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3E6A73B-DBFB-4736-9A71-54003F1FB6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AF93FB0-7C0C-42BC-BFA2-7A28DEC5567F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3FB907-4E9E-4887-807E-2E8EE8EA9A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CEEBFD9-5970-4899-8F3E-4326C96449DD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6ED6DD7-C381-4A22-975F-F9D24A2DC4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40A72D9-D4AE-4EAF-933F-49765C67A635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A08552-DD17-44C6-A18E-6B1656D615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80DE50-E3DF-4FD2-B262-CE99F995682F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BBE6F02-4FB8-48FF-8520-F0AAC11CCE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7C965B-DD52-492C-AD6E-2D3C86793FE4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0F0007C-0357-4E05-A451-8D03405AC9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E1A351F-5D7D-4655-9CDE-F11389FB9D78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2148360-2DBB-4E6A-A4D1-D9120EBFD0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4F9D664-5F0F-4557-A4B0-86CB17C8AF53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740E0A6-D545-492A-BE4E-BF680373AA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D57213D-7446-4942-9DD9-83A5666F039D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515FB77-DB52-4439-934D-2BDAFB8D2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50FC57A-7487-4C8D-B3AB-1091A3F78934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23297C4-6855-4702-AE04-F4292A360D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5625B13-E0C8-4C39-B62A-EBD5B5E2E274}" type="datetimeFigureOut">
              <a:rPr lang="ru-RU"/>
              <a:pPr>
                <a:defRPr/>
              </a:pPr>
              <a:t>15.11.2015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B1CEE17-0C95-4588-8F04-0BD2D70AB4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0"/>
              </a:schemeClr>
            </a:gs>
            <a:gs pos="12000">
              <a:srgbClr val="E6D78A"/>
            </a:gs>
            <a:gs pos="12000">
              <a:schemeClr val="accent6">
                <a:lumMod val="50000"/>
              </a:schemeClr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C00000"/>
            </a:gs>
            <a:gs pos="100000">
              <a:schemeClr val="accent6">
                <a:lumMod val="50000"/>
              </a:schemeClr>
            </a:gs>
            <a:gs pos="100000">
              <a:schemeClr val="accent6">
                <a:lumMod val="5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800">
                <a:solidFill>
                  <a:srgbClr val="7F7F7F"/>
                </a:solidFill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sp>
        <p:nvSpPr>
          <p:cNvPr id="10" name="Блок-схема: документ 9"/>
          <p:cNvSpPr/>
          <p:nvPr/>
        </p:nvSpPr>
        <p:spPr>
          <a:xfrm>
            <a:off x="0" y="3429000"/>
            <a:ext cx="9144000" cy="3168650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1" name="Блок-схема: документ 10"/>
          <p:cNvSpPr/>
          <p:nvPr/>
        </p:nvSpPr>
        <p:spPr>
          <a:xfrm rot="10800000">
            <a:off x="0" y="188913"/>
            <a:ext cx="9144000" cy="3240087"/>
          </a:xfrm>
          <a:prstGeom prst="flowChartDocument">
            <a:avLst/>
          </a:prstGeom>
          <a:gradFill flip="none" rotWithShape="1">
            <a:gsLst>
              <a:gs pos="0">
                <a:srgbClr val="FFDA71">
                  <a:tint val="66000"/>
                  <a:satMod val="160000"/>
                </a:srgbClr>
              </a:gs>
              <a:gs pos="50000">
                <a:srgbClr val="FFDA71">
                  <a:tint val="44500"/>
                  <a:satMod val="160000"/>
                </a:srgbClr>
              </a:gs>
              <a:gs pos="100000">
                <a:srgbClr val="FFDA71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2" name="Рисунок 11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5400000">
            <a:off x="43831" y="-34666"/>
            <a:ext cx="768034" cy="791208"/>
          </a:xfrm>
          <a:prstGeom prst="rect">
            <a:avLst/>
          </a:prstGeom>
        </p:spPr>
      </p:pic>
      <p:pic>
        <p:nvPicPr>
          <p:cNvPr id="13" name="Рисунок 12" descr="63794594_023338097.png"/>
          <p:cNvPicPr>
            <a:picLocks noChangeAspect="1"/>
          </p:cNvPicPr>
          <p:nvPr/>
        </p:nvPicPr>
        <p:blipFill>
          <a:blip r:embed="rId13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5840720">
            <a:off x="8326477" y="6039205"/>
            <a:ext cx="768034" cy="79120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85800" y="119697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6000" b="1" smtClean="0"/>
              <a:t>Тема урока: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1371600" y="2924175"/>
            <a:ext cx="6800850" cy="27146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0" indent="0" algn="ctr">
              <a:buFont typeface="Arial" charset="0"/>
              <a:buNone/>
            </a:pPr>
            <a:r>
              <a:rPr lang="ru-RU" sz="4800" b="1" smtClean="0">
                <a:latin typeface="Times New Roman" pitchFamily="18" charset="0"/>
              </a:rPr>
              <a:t>« Крестьянские восстание во Франции и в Англии»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250825" y="115888"/>
            <a:ext cx="8713788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История Средних веков 6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ru-RU" sz="3600" b="1" smtClean="0">
                <a:latin typeface="Times New Roman" pitchFamily="18" charset="0"/>
              </a:rPr>
              <a:t>Что подтолкнула французских и английских крестьян к восстанию;</a:t>
            </a:r>
          </a:p>
          <a:p>
            <a:r>
              <a:rPr lang="ru-RU" sz="3600" b="1" smtClean="0">
                <a:latin typeface="Times New Roman" pitchFamily="18" charset="0"/>
              </a:rPr>
              <a:t>Какие требования они предъявляли правительству;</a:t>
            </a:r>
          </a:p>
          <a:p>
            <a:r>
              <a:rPr lang="ru-RU" sz="3600" b="1" smtClean="0">
                <a:latin typeface="Times New Roman" pitchFamily="18" charset="0"/>
              </a:rPr>
              <a:t>Как оно проходило;</a:t>
            </a:r>
          </a:p>
          <a:p>
            <a:r>
              <a:rPr lang="ru-RU" sz="3600" b="1" smtClean="0">
                <a:latin typeface="Times New Roman" pitchFamily="18" charset="0"/>
              </a:rPr>
              <a:t>Каковы итоги этих восстаний</a:t>
            </a:r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>
            <a:off x="214313" y="115888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/>
              <a:t>Сегодня вы узнаете: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0200"/>
            <a:ext cx="8435975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1. Бедствия французского народа.</a:t>
            </a:r>
          </a:p>
          <a:p>
            <a:pPr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2. Жакерия во Франции.</a:t>
            </a:r>
          </a:p>
          <a:p>
            <a:pPr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3. Почему восстали английские крестьяне.</a:t>
            </a:r>
          </a:p>
          <a:p>
            <a:pPr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4. Начало восстания Уота Тайлера.</a:t>
            </a:r>
          </a:p>
          <a:p>
            <a:pPr>
              <a:buFont typeface="Arial" charset="0"/>
              <a:buNone/>
            </a:pPr>
            <a:r>
              <a:rPr lang="ru-RU" sz="4000" b="1" smtClean="0">
                <a:latin typeface="Times New Roman" pitchFamily="18" charset="0"/>
              </a:rPr>
              <a:t>5. Восстание в Лондоне.</a:t>
            </a:r>
          </a:p>
          <a:p>
            <a:pPr>
              <a:buFont typeface="Arial" charset="0"/>
              <a:buNone/>
            </a:pPr>
            <a:endParaRPr lang="ru-RU" sz="4000" b="1" smtClean="0">
              <a:latin typeface="Times New Roman" pitchFamily="18" charset="0"/>
            </a:endParaRPr>
          </a:p>
          <a:p>
            <a:pPr>
              <a:buFont typeface="Arial" charset="0"/>
              <a:buNone/>
            </a:pPr>
            <a:endParaRPr lang="ru-RU" b="1" smtClean="0">
              <a:latin typeface="Times New Roman" pitchFamily="18" charset="0"/>
            </a:endParaRPr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214313" y="115888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/>
              <a:t>Работаем по плану: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/>
              <a:t>Задание на урок: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468313" y="2060575"/>
            <a:ext cx="8351837" cy="44640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bg1"/>
              </a:gs>
              <a:gs pos="50000">
                <a:srgbClr val="D4B440"/>
              </a:gs>
              <a:gs pos="100000">
                <a:schemeClr val="bg1"/>
              </a:gs>
            </a:gsLst>
            <a:lin ang="5400000" scaled="1"/>
          </a:gradFill>
          <a:ln w="349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/>
              <a:t>Что общего и различного </a:t>
            </a:r>
          </a:p>
          <a:p>
            <a:pPr algn="ctr"/>
            <a:r>
              <a:rPr lang="ru-RU" sz="4800" b="1"/>
              <a:t>в восстании крестьян </a:t>
            </a:r>
          </a:p>
          <a:p>
            <a:pPr algn="ctr"/>
            <a:r>
              <a:rPr lang="ru-RU" sz="4800" b="1"/>
              <a:t>во Франции и в Англии?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211638" y="1484313"/>
            <a:ext cx="4681537" cy="51133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В 1348 году на Европу обрушилась эпидемия чумы, которую в Средние века называли     « чёрной смертью». Она унесла от трети до половины населения: вымирали целые города, в городах не хватало кладбищ, чтобы хоронить умерших.</a:t>
            </a:r>
          </a:p>
        </p:txBody>
      </p:sp>
      <p:sp>
        <p:nvSpPr>
          <p:cNvPr id="46085" name="AutoShape 5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Бедствия французского народа:</a:t>
            </a:r>
          </a:p>
        </p:txBody>
      </p:sp>
      <p:pic>
        <p:nvPicPr>
          <p:cNvPr id="46087" name="Picture 7" descr="File:Smallpox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989138"/>
            <a:ext cx="4392612" cy="3294062"/>
          </a:xfrm>
          <a:prstGeom prst="rect">
            <a:avLst/>
          </a:prstGeom>
          <a:noFill/>
        </p:spPr>
      </p:pic>
      <p:sp>
        <p:nvSpPr>
          <p:cNvPr id="46088" name="Rectangle 8"/>
          <p:cNvSpPr>
            <a:spLocks noChangeArrowheads="1"/>
          </p:cNvSpPr>
          <p:nvPr/>
        </p:nvSpPr>
        <p:spPr bwMode="auto">
          <a:xfrm>
            <a:off x="179388" y="5084763"/>
            <a:ext cx="4248150" cy="576262"/>
          </a:xfrm>
          <a:prstGeom prst="rect">
            <a:avLst/>
          </a:prstGeom>
          <a:solidFill>
            <a:srgbClr val="D7A449"/>
          </a:soli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« Чёрная смерть»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600200"/>
            <a:ext cx="4316413" cy="47085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Столетняя война принесла людям новые бедствия: рост налогов, опустошение страны. Хронист писал: 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« Виноградники не возделываются, поля не вспахиваются, быки и овцы не ходят по пастбищам…»</a:t>
            </a:r>
          </a:p>
        </p:txBody>
      </p:sp>
      <p:sp>
        <p:nvSpPr>
          <p:cNvPr id="45061" name="AutoShape 5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Бедствия французского народа:</a:t>
            </a:r>
          </a:p>
        </p:txBody>
      </p:sp>
      <p:pic>
        <p:nvPicPr>
          <p:cNvPr id="45063" name="Picture 7" descr="59602161_Jacqueri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84313"/>
            <a:ext cx="4335462" cy="48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140200" y="1628775"/>
            <a:ext cx="4546600" cy="4497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А господа требовали от крестьян новых платежей: начался сбор налога для выкупа короля и знатных сеньоров, попавших в плен в битве при Пуатье.</a:t>
            </a:r>
          </a:p>
        </p:txBody>
      </p:sp>
      <p:sp>
        <p:nvSpPr>
          <p:cNvPr id="44037" name="AutoShape 5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Бедствия французского народа:</a:t>
            </a:r>
          </a:p>
        </p:txBody>
      </p:sp>
      <p:pic>
        <p:nvPicPr>
          <p:cNvPr id="44039" name="Picture 7" descr="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557338"/>
            <a:ext cx="3551238" cy="48244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0" name="AutoShape 4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Бедствия французского народа:</a:t>
            </a:r>
          </a:p>
        </p:txBody>
      </p:sp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4356100" y="1341438"/>
            <a:ext cx="4608513" cy="792162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Эпидемия чумы</a:t>
            </a: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4356100" y="2276475"/>
            <a:ext cx="4608513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Рост налогов</a:t>
            </a:r>
          </a:p>
        </p:txBody>
      </p:sp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4356100" y="3213100"/>
            <a:ext cx="4679950" cy="793750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Опустошение и разорение </a:t>
            </a:r>
          </a:p>
          <a:p>
            <a:pPr algn="ctr"/>
            <a:r>
              <a:rPr lang="ru-RU" sz="2400" b="1"/>
              <a:t>земель</a:t>
            </a:r>
          </a:p>
        </p:txBody>
      </p:sp>
      <p:sp>
        <p:nvSpPr>
          <p:cNvPr id="50184" name="Rectangle 8"/>
          <p:cNvSpPr>
            <a:spLocks noChangeArrowheads="1"/>
          </p:cNvSpPr>
          <p:nvPr/>
        </p:nvSpPr>
        <p:spPr bwMode="auto">
          <a:xfrm>
            <a:off x="4356100" y="4149725"/>
            <a:ext cx="4608513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Упадок хозяйства</a:t>
            </a:r>
          </a:p>
        </p:txBody>
      </p:sp>
      <p:sp>
        <p:nvSpPr>
          <p:cNvPr id="50185" name="Rectangle 9"/>
          <p:cNvSpPr>
            <a:spLocks noChangeArrowheads="1"/>
          </p:cNvSpPr>
          <p:nvPr/>
        </p:nvSpPr>
        <p:spPr bwMode="auto">
          <a:xfrm>
            <a:off x="4356100" y="5084763"/>
            <a:ext cx="4608513" cy="792162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254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Новый налог для выкупа</a:t>
            </a:r>
          </a:p>
          <a:p>
            <a:pPr algn="ctr"/>
            <a:r>
              <a:rPr lang="ru-RU" sz="2400" b="1"/>
              <a:t>короля</a:t>
            </a:r>
          </a:p>
        </p:txBody>
      </p:sp>
      <p:sp>
        <p:nvSpPr>
          <p:cNvPr id="50187" name="AutoShape 11"/>
          <p:cNvSpPr>
            <a:spLocks/>
          </p:cNvSpPr>
          <p:nvPr/>
        </p:nvSpPr>
        <p:spPr bwMode="auto">
          <a:xfrm>
            <a:off x="3419475" y="1341438"/>
            <a:ext cx="792163" cy="4608512"/>
          </a:xfrm>
          <a:prstGeom prst="leftBrace">
            <a:avLst>
              <a:gd name="adj1" fmla="val 48480"/>
              <a:gd name="adj2" fmla="val 50000"/>
            </a:avLst>
          </a:prstGeom>
          <a:noFill/>
          <a:ln w="952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188" name="Oval 12"/>
          <p:cNvSpPr>
            <a:spLocks noChangeArrowheads="1"/>
          </p:cNvSpPr>
          <p:nvPr/>
        </p:nvSpPr>
        <p:spPr bwMode="auto">
          <a:xfrm>
            <a:off x="179388" y="2971800"/>
            <a:ext cx="3097212" cy="1681163"/>
          </a:xfrm>
          <a:prstGeom prst="ellipse">
            <a:avLst/>
          </a:prstGeom>
          <a:solidFill>
            <a:srgbClr val="FFDA7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Причины</a:t>
            </a:r>
          </a:p>
          <a:p>
            <a:pPr algn="ctr"/>
            <a:r>
              <a:rPr lang="ru-RU" sz="2400" b="1"/>
              <a:t>восстания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0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1" grpId="0" animBg="1"/>
      <p:bldP spid="50182" grpId="0" animBg="1"/>
      <p:bldP spid="50183" grpId="0" animBg="1"/>
      <p:bldP spid="50184" grpId="0" animBg="1"/>
      <p:bldP spid="50185" grpId="0" animBg="1"/>
      <p:bldP spid="50187" grpId="0" animBg="1"/>
      <p:bldP spid="5018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7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484313"/>
            <a:ext cx="4316413" cy="504031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В </a:t>
            </a:r>
            <a:r>
              <a:rPr lang="ru-RU" sz="2800" b="1" u="sng" smtClean="0">
                <a:solidFill>
                  <a:schemeClr val="accent2"/>
                </a:solidFill>
                <a:latin typeface="Times New Roman" pitchFamily="18" charset="0"/>
              </a:rPr>
              <a:t>мае 1358 года</a:t>
            </a:r>
            <a:r>
              <a:rPr lang="ru-RU" sz="2800" b="1" smtClean="0">
                <a:latin typeface="Times New Roman" pitchFamily="18" charset="0"/>
              </a:rPr>
              <a:t> на северо-востоке Франции вспыхнуло восстание крестьян Жакерия. Оно началось без всякой подготовки. Крестьяне одной деревни отбили нападение отряда наёмников-грабителей.</a:t>
            </a: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Жакерия во Франции:</a:t>
            </a:r>
          </a:p>
        </p:txBody>
      </p:sp>
      <p:pic>
        <p:nvPicPr>
          <p:cNvPr id="14346" name="Picture 10" descr="File:Jacquerie meau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133600"/>
            <a:ext cx="4681537" cy="38925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600200"/>
            <a:ext cx="4316413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Предводителем самого многочисленного отряда стал крестьянин Гильом Каль. Это был                    « видавший виды, хороший говорун, статного телосложения и красивый лицом…»</a:t>
            </a:r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800" b="1"/>
              <a:t>Задание на урок:</a:t>
            </a:r>
          </a:p>
        </p:txBody>
      </p:sp>
      <p:pic>
        <p:nvPicPr>
          <p:cNvPr id="40967" name="Picture 7" descr="pic2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950" y="1484313"/>
            <a:ext cx="4451350" cy="4824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600200"/>
            <a:ext cx="4038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Восстание была охвачена обширная область с десятками городов. Бедняки некоторых городов открывали « жакам» ворота, в остальных их не пускали, боясь грабежа и разорения.</a:t>
            </a:r>
          </a:p>
        </p:txBody>
      </p:sp>
      <p:pic>
        <p:nvPicPr>
          <p:cNvPr id="43014" name="Picture 6" descr="3d5d2c658c1e859037c3db0572dc8c60_ful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916113"/>
            <a:ext cx="4392612" cy="4027487"/>
          </a:xfrm>
          <a:prstGeom prst="rect">
            <a:avLst/>
          </a:prstGeom>
          <a:noFill/>
        </p:spPr>
      </p:pic>
      <p:sp>
        <p:nvSpPr>
          <p:cNvPr id="43015" name="AutoShape 7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Жакерия во Франции: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ru-RU" smtClean="0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572000" y="1412875"/>
            <a:ext cx="4572000" cy="49974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Дворяне решились на обман: они заключили перемирие с « жаками» и пригласили их предводителя во дворец на переговоры. Но коварно схватили Гильома, заковали его в цепи и надели ему на голову раскаленный докрасна железный треножник.</a:t>
            </a: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Жакерия во Франции:</a:t>
            </a:r>
          </a:p>
        </p:txBody>
      </p:sp>
      <p:pic>
        <p:nvPicPr>
          <p:cNvPr id="41991" name="Picture 7" descr="1510-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12875"/>
            <a:ext cx="4392612" cy="2509838"/>
          </a:xfrm>
          <a:prstGeom prst="rect">
            <a:avLst/>
          </a:prstGeom>
          <a:noFill/>
        </p:spPr>
      </p:pic>
      <p:sp>
        <p:nvSpPr>
          <p:cNvPr id="41993" name="AutoShape 9" descr="10_clip_image02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sp>
        <p:nvSpPr>
          <p:cNvPr id="41995" name="AutoShape 11" descr="10_clip_image020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</p:spPr>
        <p:txBody>
          <a:bodyPr/>
          <a:lstStyle/>
          <a:p>
            <a:endParaRPr lang="ru-RU"/>
          </a:p>
        </p:txBody>
      </p:sp>
      <p:pic>
        <p:nvPicPr>
          <p:cNvPr id="41997" name="Picture 13" descr="Violence_against_French_%20nobility1370-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0113" y="3992563"/>
            <a:ext cx="2719387" cy="28654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AutoShape 6"/>
          <p:cNvSpPr>
            <a:spLocks noChangeArrowheads="1"/>
          </p:cNvSpPr>
          <p:nvPr/>
        </p:nvSpPr>
        <p:spPr bwMode="auto">
          <a:xfrm>
            <a:off x="214313" y="188913"/>
            <a:ext cx="8713787" cy="11525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4000" b="1"/>
              <a:t>Каковы причины поражения?</a:t>
            </a:r>
          </a:p>
        </p:txBody>
      </p:sp>
      <p:sp>
        <p:nvSpPr>
          <p:cNvPr id="39946" name="Rectangle 10"/>
          <p:cNvSpPr>
            <a:spLocks noChangeArrowheads="1"/>
          </p:cNvSpPr>
          <p:nvPr/>
        </p:nvSpPr>
        <p:spPr bwMode="auto">
          <a:xfrm>
            <a:off x="214313" y="1412875"/>
            <a:ext cx="8713787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Стихийность и неорганизованность</a:t>
            </a:r>
          </a:p>
        </p:txBody>
      </p:sp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214313" y="2349500"/>
            <a:ext cx="8713787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Доверчивость к врагам</a:t>
            </a:r>
          </a:p>
        </p:txBody>
      </p:sp>
      <p:sp>
        <p:nvSpPr>
          <p:cNvPr id="39948" name="Rectangle 12"/>
          <p:cNvSpPr>
            <a:spLocks noChangeArrowheads="1"/>
          </p:cNvSpPr>
          <p:nvPr/>
        </p:nvSpPr>
        <p:spPr bwMode="auto">
          <a:xfrm>
            <a:off x="214313" y="3284538"/>
            <a:ext cx="8713787" cy="792162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Разрозненность отрядов</a:t>
            </a:r>
          </a:p>
        </p:txBody>
      </p:sp>
      <p:sp>
        <p:nvSpPr>
          <p:cNvPr id="39949" name="Rectangle 13"/>
          <p:cNvSpPr>
            <a:spLocks noChangeArrowheads="1"/>
          </p:cNvSpPr>
          <p:nvPr/>
        </p:nvSpPr>
        <p:spPr bwMode="auto">
          <a:xfrm>
            <a:off x="214313" y="4076700"/>
            <a:ext cx="8713787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Плохое вооружение крестьян</a:t>
            </a:r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214313" y="5013325"/>
            <a:ext cx="8713787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Отсутствие поддержки со стороны горожан</a:t>
            </a:r>
          </a:p>
        </p:txBody>
      </p:sp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214313" y="5876925"/>
            <a:ext cx="8713787" cy="792163"/>
          </a:xfrm>
          <a:prstGeom prst="rect">
            <a:avLst/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800" b="1"/>
              <a:t>Отсутствие единого плана действий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99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9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9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9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6" grpId="0" animBg="1"/>
      <p:bldP spid="39947" grpId="0" animBg="1"/>
      <p:bldP spid="39948" grpId="0" animBg="1"/>
      <p:bldP spid="39949" grpId="0" animBg="1"/>
      <p:bldP spid="39950" grpId="0" animBg="1"/>
      <p:bldP spid="399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3" name="AutoShape 5"/>
          <p:cNvSpPr>
            <a:spLocks noChangeArrowheads="1"/>
          </p:cNvSpPr>
          <p:nvPr/>
        </p:nvSpPr>
        <p:spPr bwMode="auto">
          <a:xfrm>
            <a:off x="125413" y="115888"/>
            <a:ext cx="8893175" cy="13684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Итоги восстания:</a:t>
            </a:r>
          </a:p>
        </p:txBody>
      </p:sp>
      <p:sp>
        <p:nvSpPr>
          <p:cNvPr id="37895" name="AutoShape 7"/>
          <p:cNvSpPr>
            <a:spLocks noChangeArrowheads="1"/>
          </p:cNvSpPr>
          <p:nvPr/>
        </p:nvSpPr>
        <p:spPr bwMode="auto">
          <a:xfrm>
            <a:off x="538163" y="1628775"/>
            <a:ext cx="8066087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99">
                  <a:gamma/>
                  <a:shade val="46275"/>
                  <a:invGamma/>
                </a:srgbClr>
              </a:gs>
              <a:gs pos="100000">
                <a:srgbClr val="FFCC99"/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Возникновение страха у крестьян перед силой </a:t>
            </a:r>
          </a:p>
          <a:p>
            <a:pPr algn="ctr"/>
            <a:r>
              <a:rPr lang="ru-RU" sz="2400" b="1">
                <a:solidFill>
                  <a:schemeClr val="bg1"/>
                </a:solidFill>
              </a:rPr>
              <a:t>и могуществом феодалов</a:t>
            </a:r>
          </a:p>
        </p:txBody>
      </p:sp>
      <p:sp>
        <p:nvSpPr>
          <p:cNvPr id="37896" name="AutoShape 8"/>
          <p:cNvSpPr>
            <a:spLocks noChangeArrowheads="1"/>
          </p:cNvSpPr>
          <p:nvPr/>
        </p:nvSpPr>
        <p:spPr bwMode="auto">
          <a:xfrm>
            <a:off x="538163" y="3213100"/>
            <a:ext cx="8066087" cy="12239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99">
                  <a:gamma/>
                  <a:shade val="46275"/>
                  <a:invGamma/>
                </a:srgbClr>
              </a:gs>
              <a:gs pos="100000">
                <a:srgbClr val="FFCC99"/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Ускорился процесс освобождения крестьян </a:t>
            </a:r>
          </a:p>
          <a:p>
            <a:pPr algn="ctr"/>
            <a:r>
              <a:rPr lang="ru-RU" sz="2400" b="1">
                <a:solidFill>
                  <a:schemeClr val="bg1"/>
                </a:solidFill>
              </a:rPr>
              <a:t>от личной зависимости</a:t>
            </a:r>
          </a:p>
        </p:txBody>
      </p:sp>
      <p:sp>
        <p:nvSpPr>
          <p:cNvPr id="37897" name="AutoShape 9"/>
          <p:cNvSpPr>
            <a:spLocks noChangeArrowheads="1"/>
          </p:cNvSpPr>
          <p:nvPr/>
        </p:nvSpPr>
        <p:spPr bwMode="auto">
          <a:xfrm>
            <a:off x="538163" y="4652963"/>
            <a:ext cx="8066087" cy="12239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C99">
                  <a:gamma/>
                  <a:shade val="46275"/>
                  <a:invGamma/>
                </a:srgbClr>
              </a:gs>
              <a:gs pos="100000">
                <a:srgbClr val="FFCC99"/>
              </a:gs>
            </a:gsLst>
            <a:lin ang="5400000" scaled="1"/>
          </a:gradFill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Начался процесс падения барщинной системы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5" grpId="0" animBg="1"/>
      <p:bldP spid="37896" grpId="0" animBg="1"/>
      <p:bldP spid="3789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9" name="AutoShape 7"/>
          <p:cNvSpPr>
            <a:spLocks noChangeArrowheads="1"/>
          </p:cNvSpPr>
          <p:nvPr/>
        </p:nvSpPr>
        <p:spPr bwMode="auto">
          <a:xfrm>
            <a:off x="125413" y="115888"/>
            <a:ext cx="8893175" cy="13684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Почему восстали английские</a:t>
            </a:r>
          </a:p>
          <a:p>
            <a:pPr algn="ctr"/>
            <a:r>
              <a:rPr lang="ru-RU" sz="3600" b="1"/>
              <a:t> крестьяне?</a:t>
            </a:r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323850" y="2514600"/>
            <a:ext cx="2519363" cy="2138363"/>
          </a:xfrm>
          <a:prstGeom prst="ellipse">
            <a:avLst/>
          </a:prstGeom>
          <a:solidFill>
            <a:srgbClr val="FFDA71"/>
          </a:solidFill>
          <a:ln w="317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Причины </a:t>
            </a:r>
          </a:p>
          <a:p>
            <a:pPr algn="ctr"/>
            <a:r>
              <a:rPr lang="ru-RU" sz="2400" b="1"/>
              <a:t>восстания</a:t>
            </a:r>
          </a:p>
        </p:txBody>
      </p:sp>
      <p:sp>
        <p:nvSpPr>
          <p:cNvPr id="38921" name="AutoShape 9"/>
          <p:cNvSpPr>
            <a:spLocks/>
          </p:cNvSpPr>
          <p:nvPr/>
        </p:nvSpPr>
        <p:spPr bwMode="auto">
          <a:xfrm>
            <a:off x="2987675" y="1628775"/>
            <a:ext cx="647700" cy="4679950"/>
          </a:xfrm>
          <a:prstGeom prst="leftBrace">
            <a:avLst>
              <a:gd name="adj1" fmla="val 60212"/>
              <a:gd name="adj2" fmla="val 50000"/>
            </a:avLst>
          </a:prstGeom>
          <a:noFill/>
          <a:ln w="412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8922" name="AutoShape 10"/>
          <p:cNvSpPr>
            <a:spLocks noChangeArrowheads="1"/>
          </p:cNvSpPr>
          <p:nvPr/>
        </p:nvSpPr>
        <p:spPr bwMode="auto">
          <a:xfrm>
            <a:off x="3563938" y="1700213"/>
            <a:ext cx="5113337" cy="12239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Введение новых налогов</a:t>
            </a:r>
          </a:p>
        </p:txBody>
      </p: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3563938" y="3284538"/>
            <a:ext cx="5113337" cy="12239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Стремление феодалов</a:t>
            </a:r>
          </a:p>
          <a:p>
            <a:pPr algn="ctr"/>
            <a:r>
              <a:rPr lang="ru-RU" sz="2400" b="1"/>
              <a:t>Увеличить свои доходы</a:t>
            </a: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3635375" y="4941888"/>
            <a:ext cx="5113338" cy="1223962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100000">
                <a:schemeClr val="bg1"/>
              </a:gs>
            </a:gsLst>
            <a:lin ang="5400000" scaled="1"/>
          </a:gradFill>
          <a:ln w="349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Усиление эксплуатации </a:t>
            </a:r>
          </a:p>
          <a:p>
            <a:pPr algn="ctr"/>
            <a:r>
              <a:rPr lang="ru-RU" sz="2400" b="1"/>
              <a:t>крестьян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9" name="AutoShape 5"/>
          <p:cNvSpPr>
            <a:spLocks noChangeArrowheads="1"/>
          </p:cNvSpPr>
          <p:nvPr/>
        </p:nvSpPr>
        <p:spPr bwMode="auto">
          <a:xfrm>
            <a:off x="125413" y="115888"/>
            <a:ext cx="8893175" cy="13684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Почему восстали английские</a:t>
            </a:r>
          </a:p>
          <a:p>
            <a:pPr algn="ctr"/>
            <a:r>
              <a:rPr lang="ru-RU" sz="3600" b="1"/>
              <a:t> крестьяне?</a:t>
            </a:r>
          </a:p>
        </p:txBody>
      </p:sp>
      <p:pic>
        <p:nvPicPr>
          <p:cNvPr id="36871" name="Picture 7" descr="20229_john-ball-rebel-1_bi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075" y="1628775"/>
            <a:ext cx="4352925" cy="4857750"/>
          </a:xfrm>
          <a:prstGeom prst="rect">
            <a:avLst/>
          </a:prstGeom>
          <a:noFill/>
        </p:spPr>
      </p:pic>
      <p:sp>
        <p:nvSpPr>
          <p:cNvPr id="36872" name="AutoShape 8"/>
          <p:cNvSpPr>
            <a:spLocks noChangeArrowheads="1"/>
          </p:cNvSpPr>
          <p:nvPr/>
        </p:nvSpPr>
        <p:spPr bwMode="auto">
          <a:xfrm>
            <a:off x="4572000" y="1628775"/>
            <a:ext cx="4321175" cy="2879725"/>
          </a:xfrm>
          <a:prstGeom prst="wedgeEllipseCallout">
            <a:avLst>
              <a:gd name="adj1" fmla="val -97023"/>
              <a:gd name="adj2" fmla="val -24972"/>
            </a:avLst>
          </a:prstGeom>
          <a:solidFill>
            <a:srgbClr val="FFFFFF"/>
          </a:solidFill>
          <a:ln w="222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ru-RU" sz="2400" b="1"/>
              <a:t>« Когда Адам пахал, а Ева пряла, кто тогда был дворянином?»</a:t>
            </a: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250825" y="6165850"/>
            <a:ext cx="4321175" cy="692150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Джон Болл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600200"/>
            <a:ext cx="4316413" cy="47815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В </a:t>
            </a:r>
            <a:r>
              <a:rPr lang="ru-RU" sz="2800" b="1" u="sng" smtClean="0">
                <a:solidFill>
                  <a:schemeClr val="accent2"/>
                </a:solidFill>
                <a:latin typeface="Times New Roman" pitchFamily="18" charset="0"/>
              </a:rPr>
              <a:t>мае 1381 года</a:t>
            </a:r>
            <a:r>
              <a:rPr lang="ru-RU" sz="2800" b="1" smtClean="0">
                <a:latin typeface="Times New Roman" pitchFamily="18" charset="0"/>
              </a:rPr>
              <a:t> крестьяне нескольких деревень вблизи Лондона прогнали сборщиков налогов и расправились с королевскими чиновниками. Вскоре восстание распространилось по всей стране.</a:t>
            </a:r>
          </a:p>
        </p:txBody>
      </p:sp>
      <p:pic>
        <p:nvPicPr>
          <p:cNvPr id="34822" name="Picture 6" descr="0_7e378_f861cac6_XX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2133600"/>
            <a:ext cx="4752975" cy="3706813"/>
          </a:xfrm>
          <a:prstGeom prst="rect">
            <a:avLst/>
          </a:prstGeom>
          <a:noFill/>
        </p:spPr>
      </p:pic>
      <p:sp>
        <p:nvSpPr>
          <p:cNvPr id="34825" name="AutoShape 9"/>
          <p:cNvSpPr>
            <a:spLocks noChangeArrowheads="1"/>
          </p:cNvSpPr>
          <p:nvPr/>
        </p:nvSpPr>
        <p:spPr bwMode="auto">
          <a:xfrm>
            <a:off x="125413" y="188913"/>
            <a:ext cx="8893175" cy="13684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Начало восстания Уота Тайлера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859338" y="1628775"/>
            <a:ext cx="4038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Предводителем восстания стал сельский ремесленник Уот Тайлер, который хорошо знал военное дело, старался ввести в своих отрядах порядок и дисциплину.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125413" y="115888"/>
            <a:ext cx="8893175" cy="13684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Начало восстания Уота Тайлера</a:t>
            </a:r>
          </a:p>
        </p:txBody>
      </p:sp>
      <p:pic>
        <p:nvPicPr>
          <p:cNvPr id="35847" name="Picture 7" descr="B0021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700213"/>
            <a:ext cx="4681538" cy="467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648200" y="1600200"/>
            <a:ext cx="4316413" cy="49244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marL="533400" indent="-533400">
              <a:buFont typeface="Arial" charset="0"/>
              <a:buNone/>
            </a:pPr>
            <a:r>
              <a:rPr lang="ru-RU" sz="3600" b="1" u="sng" smtClean="0"/>
              <a:t>Восставшие требовали:</a:t>
            </a:r>
          </a:p>
          <a:p>
            <a:pPr marL="533400" indent="-533400">
              <a:buFont typeface="Arial" charset="0"/>
              <a:buAutoNum type="arabicParenR"/>
            </a:pPr>
            <a:r>
              <a:rPr lang="ru-RU" sz="2800" b="1" smtClean="0"/>
              <a:t>Отменить личную зависимость от феодалов</a:t>
            </a:r>
          </a:p>
          <a:p>
            <a:pPr marL="533400" indent="-533400">
              <a:buFont typeface="Arial" charset="0"/>
              <a:buAutoNum type="arabicParenR"/>
            </a:pPr>
            <a:r>
              <a:rPr lang="ru-RU" sz="2800" b="1" smtClean="0"/>
              <a:t>Вносить невысокую плату за землю</a:t>
            </a:r>
          </a:p>
          <a:p>
            <a:pPr marL="533400" indent="-533400">
              <a:buFont typeface="Arial" charset="0"/>
              <a:buAutoNum type="arabicParenR"/>
            </a:pPr>
            <a:r>
              <a:rPr lang="ru-RU" sz="2800" b="1" smtClean="0"/>
              <a:t>Отменить барщину</a:t>
            </a:r>
          </a:p>
        </p:txBody>
      </p:sp>
      <p:pic>
        <p:nvPicPr>
          <p:cNvPr id="33797" name="Picture 5" descr="40005376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388" y="2133600"/>
            <a:ext cx="4392612" cy="354965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125413" y="188913"/>
            <a:ext cx="8893175" cy="1368425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Начало восстания Уота Тайлера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4572000" y="1412875"/>
            <a:ext cx="4248150" cy="51117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ru-RU" sz="2800" b="1" smtClean="0">
                <a:latin typeface="Times New Roman" pitchFamily="18" charset="0"/>
              </a:rPr>
              <a:t>Ричард </a:t>
            </a:r>
            <a:r>
              <a:rPr lang="en-US" sz="2800" b="1" smtClean="0">
                <a:latin typeface="Times New Roman" pitchFamily="18" charset="0"/>
              </a:rPr>
              <a:t>II</a:t>
            </a:r>
            <a:r>
              <a:rPr lang="ru-RU" sz="2800" b="1" smtClean="0">
                <a:latin typeface="Times New Roman" pitchFamily="18" charset="0"/>
              </a:rPr>
              <a:t> согласился встретиться с крестьянами. Во время переговоров крестьяне вручили ему свои требования. Пока шли переговоры, большая группа восставших захватила Тауэр и расправилась с многими королевскими чиновниками.</a:t>
            </a:r>
          </a:p>
        </p:txBody>
      </p:sp>
      <p:pic>
        <p:nvPicPr>
          <p:cNvPr id="32774" name="Picture 6" descr="Ричард I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557338"/>
            <a:ext cx="3605213" cy="4751387"/>
          </a:xfrm>
          <a:prstGeom prst="rect">
            <a:avLst/>
          </a:prstGeom>
          <a:noFill/>
        </p:spPr>
      </p:pic>
      <p:sp>
        <p:nvSpPr>
          <p:cNvPr id="32775" name="Rectangle 7"/>
          <p:cNvSpPr>
            <a:spLocks noChangeArrowheads="1"/>
          </p:cNvSpPr>
          <p:nvPr/>
        </p:nvSpPr>
        <p:spPr bwMode="auto">
          <a:xfrm>
            <a:off x="539750" y="6021388"/>
            <a:ext cx="3600450" cy="647700"/>
          </a:xfrm>
          <a:prstGeom prst="rect">
            <a:avLst/>
          </a:prstGeom>
          <a:solidFill>
            <a:srgbClr val="FFCC99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b="1"/>
              <a:t>Ричард </a:t>
            </a:r>
            <a:r>
              <a:rPr lang="en-US" sz="2400" b="1"/>
              <a:t>II</a:t>
            </a:r>
            <a:endParaRPr lang="ru-RU" sz="2400" b="1"/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>
            <a:off x="323850" y="188913"/>
            <a:ext cx="8640763" cy="10795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Начало восстания Уота Тайлера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31" name="AutoShape 7"/>
          <p:cNvSpPr>
            <a:spLocks noChangeArrowheads="1"/>
          </p:cNvSpPr>
          <p:nvPr/>
        </p:nvSpPr>
        <p:spPr bwMode="auto">
          <a:xfrm>
            <a:off x="323850" y="188913"/>
            <a:ext cx="8640763" cy="1079500"/>
          </a:xfrm>
          <a:prstGeom prst="bevel">
            <a:avLst>
              <a:gd name="adj" fmla="val 12500"/>
            </a:avLst>
          </a:prstGeom>
          <a:gradFill rotWithShape="1">
            <a:gsLst>
              <a:gs pos="0">
                <a:srgbClr val="D7A449"/>
              </a:gs>
              <a:gs pos="50000">
                <a:schemeClr val="bg1"/>
              </a:gs>
              <a:gs pos="100000">
                <a:srgbClr val="D7A449"/>
              </a:gs>
            </a:gsLst>
            <a:lin ang="5400000" scaled="1"/>
          </a:gradFill>
          <a:ln w="317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/>
              <a:t>Начало восстания Уота Тайлера</a:t>
            </a:r>
          </a:p>
        </p:txBody>
      </p:sp>
      <p:pic>
        <p:nvPicPr>
          <p:cNvPr id="52233" name="Picture 9" descr="Unreal0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341438"/>
            <a:ext cx="8280400" cy="5268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Фокина Л. П. Шаблон ОСЕННИЙ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Фокина Л. П. Шаблон ОСЕННИЙ</Template>
  <TotalTime>171</TotalTime>
  <Words>574</Words>
  <Application>Microsoft Office PowerPoint</Application>
  <PresentationFormat>Экран (4:3)</PresentationFormat>
  <Paragraphs>83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Monotype Corsiva</vt:lpstr>
      <vt:lpstr>Фокина Л. П. Шаблон ОСЕННИЙ</vt:lpstr>
      <vt:lpstr>Тема урока: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3</cp:revision>
  <dcterms:created xsi:type="dcterms:W3CDTF">2012-11-06T14:48:15Z</dcterms:created>
  <dcterms:modified xsi:type="dcterms:W3CDTF">2015-11-15T14:16:36Z</dcterms:modified>
</cp:coreProperties>
</file>