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17" r:id="rId2"/>
    <p:sldId id="316" r:id="rId3"/>
    <p:sldId id="303" r:id="rId4"/>
    <p:sldId id="304" r:id="rId5"/>
    <p:sldId id="315" r:id="rId6"/>
    <p:sldId id="319" r:id="rId7"/>
    <p:sldId id="322" r:id="rId8"/>
    <p:sldId id="312" r:id="rId9"/>
    <p:sldId id="310" r:id="rId10"/>
    <p:sldId id="320" r:id="rId11"/>
    <p:sldId id="321" r:id="rId12"/>
    <p:sldId id="311" r:id="rId13"/>
    <p:sldId id="301" r:id="rId14"/>
    <p:sldId id="324" r:id="rId15"/>
    <p:sldId id="323" r:id="rId16"/>
    <p:sldId id="327" r:id="rId17"/>
    <p:sldId id="328" r:id="rId18"/>
  </p:sldIdLst>
  <p:sldSz cx="9144000" cy="6858000" type="screen4x3"/>
  <p:notesSz cx="6742113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348" autoAdjust="0"/>
    <p:restoredTop sz="99120" autoAdjust="0"/>
  </p:normalViewPr>
  <p:slideViewPr>
    <p:cSldViewPr>
      <p:cViewPr>
        <p:scale>
          <a:sx n="37" d="100"/>
          <a:sy n="37" d="100"/>
        </p:scale>
        <p:origin x="-2082" y="-8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600377-6AA7-42AA-BB04-63310BD518B9}" type="doc">
      <dgm:prSet loTypeId="urn:microsoft.com/office/officeart/2005/8/layout/radial4" loCatId="relationship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00FB99AA-AAFC-49A3-99FA-419CEF8DCFF4}">
      <dgm:prSet phldrT="[Текст]" custT="1"/>
      <dgm:spPr/>
      <dgm:t>
        <a:bodyPr/>
        <a:lstStyle/>
        <a:p>
          <a:r>
            <a:rPr lang="kk-KZ" sz="1800" b="1" smtClean="0">
              <a:latin typeface="Times New Roman" pitchFamily="18" charset="0"/>
              <a:cs typeface="Times New Roman" pitchFamily="18" charset="0"/>
            </a:rPr>
            <a:t>Сын есім дегеніміз не?</a:t>
          </a:r>
        </a:p>
        <a:p>
          <a:r>
            <a:rPr lang="kk-KZ" sz="1800" b="1" smtClean="0">
              <a:latin typeface="Times New Roman" pitchFamily="18" charset="0"/>
              <a:cs typeface="Times New Roman" pitchFamily="18" charset="0"/>
            </a:rPr>
            <a:t>Сұрақтары , мысалдар 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50DFC131-9460-483C-872F-79915DA442F9}" type="parTrans" cxnId="{628E49AB-AFF0-48A4-9701-B3733E33F88B}">
      <dgm:prSet/>
      <dgm:spPr/>
      <dgm:t>
        <a:bodyPr/>
        <a:lstStyle/>
        <a:p>
          <a:endParaRPr lang="ru-RU"/>
        </a:p>
      </dgm:t>
    </dgm:pt>
    <dgm:pt modelId="{20FB4C2E-F38B-4751-8127-337A5BD3EB3E}" type="sibTrans" cxnId="{628E49AB-AFF0-48A4-9701-B3733E33F88B}">
      <dgm:prSet/>
      <dgm:spPr/>
      <dgm:t>
        <a:bodyPr/>
        <a:lstStyle/>
        <a:p>
          <a:endParaRPr lang="ru-RU"/>
        </a:p>
      </dgm:t>
    </dgm:pt>
    <dgm:pt modelId="{9ACB8CB8-68D8-44C3-AAFC-155047C247B4}">
      <dgm:prSet phldrT="[Текст]" custT="1"/>
      <dgm:spPr/>
      <dgm:t>
        <a:bodyPr/>
        <a:lstStyle/>
        <a:p>
          <a:r>
            <a:rPr lang="ru-RU" sz="2000" b="1" smtClean="0">
              <a:latin typeface="Times New Roman" pitchFamily="18" charset="0"/>
              <a:cs typeface="Times New Roman" pitchFamily="18" charset="0"/>
            </a:rPr>
            <a:t>Құрамына қарай ?</a:t>
          </a:r>
        </a:p>
        <a:p>
          <a:r>
            <a:rPr lang="kk-KZ" sz="2000" b="1" smtClean="0">
              <a:latin typeface="Times New Roman" pitchFamily="18" charset="0"/>
              <a:cs typeface="Times New Roman" pitchFamily="18" charset="0"/>
            </a:rPr>
            <a:t>Ережесі ,мысалы?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C679D23-A14E-47B0-A7F0-B7772B7CE315}" type="parTrans" cxnId="{50B370FA-717C-408D-8815-8C1A80C78AEA}">
      <dgm:prSet/>
      <dgm:spPr/>
      <dgm:t>
        <a:bodyPr/>
        <a:lstStyle/>
        <a:p>
          <a:endParaRPr lang="ru-RU"/>
        </a:p>
      </dgm:t>
    </dgm:pt>
    <dgm:pt modelId="{A471CAF3-C61B-4B9A-821D-3D8FF34AFFC8}" type="sibTrans" cxnId="{50B370FA-717C-408D-8815-8C1A80C78AEA}">
      <dgm:prSet/>
      <dgm:spPr/>
      <dgm:t>
        <a:bodyPr/>
        <a:lstStyle/>
        <a:p>
          <a:endParaRPr lang="ru-RU"/>
        </a:p>
      </dgm:t>
    </dgm:pt>
    <dgm:pt modelId="{5DD70978-603A-4FF1-AFE3-CCFCC83E8A32}">
      <dgm:prSet phldrT="[Текст]" custT="1"/>
      <dgm:spPr/>
      <dgm:t>
        <a:bodyPr/>
        <a:lstStyle/>
        <a:p>
          <a:r>
            <a:rPr lang="ru-RU" sz="2000" b="1" dirty="0" err="1" smtClean="0">
              <a:latin typeface="Times New Roman" pitchFamily="18" charset="0"/>
              <a:cs typeface="Times New Roman" pitchFamily="18" charset="0"/>
            </a:rPr>
            <a:t>Тұлғасына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 smtClean="0">
              <a:latin typeface="Times New Roman" pitchFamily="18" charset="0"/>
              <a:cs typeface="Times New Roman" pitchFamily="18" charset="0"/>
            </a:rPr>
            <a:t>қарай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?</a:t>
          </a:r>
        </a:p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Ережесі ,мысалы? 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68908F1-EB6B-4146-966D-E1471E27F24D}" type="parTrans" cxnId="{ECDE1A1F-2A2A-4B6A-A350-DE93A82578B1}">
      <dgm:prSet/>
      <dgm:spPr/>
      <dgm:t>
        <a:bodyPr/>
        <a:lstStyle/>
        <a:p>
          <a:endParaRPr lang="ru-RU"/>
        </a:p>
      </dgm:t>
    </dgm:pt>
    <dgm:pt modelId="{AEE22220-2416-410D-8915-C523881A81F1}" type="sibTrans" cxnId="{ECDE1A1F-2A2A-4B6A-A350-DE93A82578B1}">
      <dgm:prSet/>
      <dgm:spPr/>
      <dgm:t>
        <a:bodyPr/>
        <a:lstStyle/>
        <a:p>
          <a:endParaRPr lang="ru-RU"/>
        </a:p>
      </dgm:t>
    </dgm:pt>
    <dgm:pt modelId="{43AE4226-944C-4384-8578-7D6ABD5480C7}" type="pres">
      <dgm:prSet presAssocID="{82600377-6AA7-42AA-BB04-63310BD518B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F847F1-E95C-4C40-861E-03E9AA6B9A1A}" type="pres">
      <dgm:prSet presAssocID="{00FB99AA-AAFC-49A3-99FA-419CEF8DCFF4}" presName="centerShape" presStyleLbl="node0" presStyleIdx="0" presStyleCnt="1" custScaleX="205125" custScaleY="53995" custLinFactNeighborX="-1233" custLinFactNeighborY="-641"/>
      <dgm:spPr/>
      <dgm:t>
        <a:bodyPr/>
        <a:lstStyle/>
        <a:p>
          <a:endParaRPr lang="ru-RU"/>
        </a:p>
      </dgm:t>
    </dgm:pt>
    <dgm:pt modelId="{D60BC734-EFC3-40E1-BC94-8EACCEE63986}" type="pres">
      <dgm:prSet presAssocID="{EC679D23-A14E-47B0-A7F0-B7772B7CE315}" presName="parTrans" presStyleLbl="bgSibTrans2D1" presStyleIdx="0" presStyleCnt="2" custScaleX="64702" custLinFactNeighborX="39728" custLinFactNeighborY="69263"/>
      <dgm:spPr/>
      <dgm:t>
        <a:bodyPr/>
        <a:lstStyle/>
        <a:p>
          <a:endParaRPr lang="ru-RU"/>
        </a:p>
      </dgm:t>
    </dgm:pt>
    <dgm:pt modelId="{9E302F3A-9937-4A3A-B0E2-F30D6B8F32DB}" type="pres">
      <dgm:prSet presAssocID="{9ACB8CB8-68D8-44C3-AAFC-155047C247B4}" presName="node" presStyleLbl="node1" presStyleIdx="0" presStyleCnt="2" custScaleX="149257" custRadScaleRad="85567" custRadScaleInc="1143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555060-1714-4D4E-916B-273DAAE00A2E}" type="pres">
      <dgm:prSet presAssocID="{768908F1-EB6B-4146-966D-E1471E27F24D}" presName="parTrans" presStyleLbl="bgSibTrans2D1" presStyleIdx="1" presStyleCnt="2" custScaleX="58862" custLinFactNeighborX="-34890" custLinFactNeighborY="72186"/>
      <dgm:spPr/>
      <dgm:t>
        <a:bodyPr/>
        <a:lstStyle/>
        <a:p>
          <a:endParaRPr lang="ru-RU"/>
        </a:p>
      </dgm:t>
    </dgm:pt>
    <dgm:pt modelId="{2691017C-F98F-4CD8-912B-5DB4B16D5276}" type="pres">
      <dgm:prSet presAssocID="{5DD70978-603A-4FF1-AFE3-CCFCC83E8A32}" presName="node" presStyleLbl="node1" presStyleIdx="1" presStyleCnt="2" custScaleX="149385" custRadScaleRad="89777" custRadScaleInc="-1169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A2AD1F-7619-47D4-B977-5F1EF4DF4D1A}" type="presOf" srcId="{9ACB8CB8-68D8-44C3-AAFC-155047C247B4}" destId="{9E302F3A-9937-4A3A-B0E2-F30D6B8F32DB}" srcOrd="0" destOrd="0" presId="urn:microsoft.com/office/officeart/2005/8/layout/radial4"/>
    <dgm:cxn modelId="{628E49AB-AFF0-48A4-9701-B3733E33F88B}" srcId="{82600377-6AA7-42AA-BB04-63310BD518B9}" destId="{00FB99AA-AAFC-49A3-99FA-419CEF8DCFF4}" srcOrd="0" destOrd="0" parTransId="{50DFC131-9460-483C-872F-79915DA442F9}" sibTransId="{20FB4C2E-F38B-4751-8127-337A5BD3EB3E}"/>
    <dgm:cxn modelId="{823066AA-BC46-459E-9E15-6FABEEC8FFA2}" type="presOf" srcId="{EC679D23-A14E-47B0-A7F0-B7772B7CE315}" destId="{D60BC734-EFC3-40E1-BC94-8EACCEE63986}" srcOrd="0" destOrd="0" presId="urn:microsoft.com/office/officeart/2005/8/layout/radial4"/>
    <dgm:cxn modelId="{455DFBC7-C967-464C-8B17-643508C05167}" type="presOf" srcId="{82600377-6AA7-42AA-BB04-63310BD518B9}" destId="{43AE4226-944C-4384-8578-7D6ABD5480C7}" srcOrd="0" destOrd="0" presId="urn:microsoft.com/office/officeart/2005/8/layout/radial4"/>
    <dgm:cxn modelId="{F9403A67-ED68-425C-A36A-5CC3E6EA5F7A}" type="presOf" srcId="{5DD70978-603A-4FF1-AFE3-CCFCC83E8A32}" destId="{2691017C-F98F-4CD8-912B-5DB4B16D5276}" srcOrd="0" destOrd="0" presId="urn:microsoft.com/office/officeart/2005/8/layout/radial4"/>
    <dgm:cxn modelId="{22A158DC-1DC4-461B-A1CD-1DD2290CDC38}" type="presOf" srcId="{768908F1-EB6B-4146-966D-E1471E27F24D}" destId="{9E555060-1714-4D4E-916B-273DAAE00A2E}" srcOrd="0" destOrd="0" presId="urn:microsoft.com/office/officeart/2005/8/layout/radial4"/>
    <dgm:cxn modelId="{ECDE1A1F-2A2A-4B6A-A350-DE93A82578B1}" srcId="{00FB99AA-AAFC-49A3-99FA-419CEF8DCFF4}" destId="{5DD70978-603A-4FF1-AFE3-CCFCC83E8A32}" srcOrd="1" destOrd="0" parTransId="{768908F1-EB6B-4146-966D-E1471E27F24D}" sibTransId="{AEE22220-2416-410D-8915-C523881A81F1}"/>
    <dgm:cxn modelId="{D187C2DF-602E-473E-8100-16E08354AD7C}" type="presOf" srcId="{00FB99AA-AAFC-49A3-99FA-419CEF8DCFF4}" destId="{8CF847F1-E95C-4C40-861E-03E9AA6B9A1A}" srcOrd="0" destOrd="0" presId="urn:microsoft.com/office/officeart/2005/8/layout/radial4"/>
    <dgm:cxn modelId="{50B370FA-717C-408D-8815-8C1A80C78AEA}" srcId="{00FB99AA-AAFC-49A3-99FA-419CEF8DCFF4}" destId="{9ACB8CB8-68D8-44C3-AAFC-155047C247B4}" srcOrd="0" destOrd="0" parTransId="{EC679D23-A14E-47B0-A7F0-B7772B7CE315}" sibTransId="{A471CAF3-C61B-4B9A-821D-3D8FF34AFFC8}"/>
    <dgm:cxn modelId="{6517B03B-109F-48E5-A255-F2854857BDFD}" type="presParOf" srcId="{43AE4226-944C-4384-8578-7D6ABD5480C7}" destId="{8CF847F1-E95C-4C40-861E-03E9AA6B9A1A}" srcOrd="0" destOrd="0" presId="urn:microsoft.com/office/officeart/2005/8/layout/radial4"/>
    <dgm:cxn modelId="{0EED6B0F-9DB0-49A0-A95C-1C6A5E4C59EA}" type="presParOf" srcId="{43AE4226-944C-4384-8578-7D6ABD5480C7}" destId="{D60BC734-EFC3-40E1-BC94-8EACCEE63986}" srcOrd="1" destOrd="0" presId="urn:microsoft.com/office/officeart/2005/8/layout/radial4"/>
    <dgm:cxn modelId="{9FF42181-A4EB-4D2C-9DD5-6C3DB2C23C0C}" type="presParOf" srcId="{43AE4226-944C-4384-8578-7D6ABD5480C7}" destId="{9E302F3A-9937-4A3A-B0E2-F30D6B8F32DB}" srcOrd="2" destOrd="0" presId="urn:microsoft.com/office/officeart/2005/8/layout/radial4"/>
    <dgm:cxn modelId="{C627AE8D-257E-41B0-91E4-D0B4397A9420}" type="presParOf" srcId="{43AE4226-944C-4384-8578-7D6ABD5480C7}" destId="{9E555060-1714-4D4E-916B-273DAAE00A2E}" srcOrd="3" destOrd="0" presId="urn:microsoft.com/office/officeart/2005/8/layout/radial4"/>
    <dgm:cxn modelId="{A4F4B9E6-03CE-4E79-9625-7A0A66FA93D6}" type="presParOf" srcId="{43AE4226-944C-4384-8578-7D6ABD5480C7}" destId="{2691017C-F98F-4CD8-912B-5DB4B16D5276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F847F1-E95C-4C40-861E-03E9AA6B9A1A}">
      <dsp:nvSpPr>
        <dsp:cNvPr id="0" name=""/>
        <dsp:cNvSpPr/>
      </dsp:nvSpPr>
      <dsp:spPr>
        <a:xfrm>
          <a:off x="1579852" y="2563578"/>
          <a:ext cx="5020227" cy="132147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smtClean="0">
              <a:latin typeface="Times New Roman" pitchFamily="18" charset="0"/>
              <a:cs typeface="Times New Roman" pitchFamily="18" charset="0"/>
            </a:rPr>
            <a:t>Сын есім дегеніміз не?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smtClean="0">
              <a:latin typeface="Times New Roman" pitchFamily="18" charset="0"/>
              <a:cs typeface="Times New Roman" pitchFamily="18" charset="0"/>
            </a:rPr>
            <a:t>Сұрақтары , мысалдар 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315047" y="2757103"/>
        <a:ext cx="3549837" cy="934423"/>
      </dsp:txXfrm>
    </dsp:sp>
    <dsp:sp modelId="{D60BC734-EFC3-40E1-BC94-8EACCEE63986}">
      <dsp:nvSpPr>
        <dsp:cNvPr id="0" name=""/>
        <dsp:cNvSpPr/>
      </dsp:nvSpPr>
      <dsp:spPr>
        <a:xfrm rot="19176456">
          <a:off x="5836035" y="1999387"/>
          <a:ext cx="1302304" cy="69750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E302F3A-9937-4A3A-B0E2-F30D6B8F32DB}">
      <dsp:nvSpPr>
        <dsp:cNvPr id="0" name=""/>
        <dsp:cNvSpPr/>
      </dsp:nvSpPr>
      <dsp:spPr>
        <a:xfrm>
          <a:off x="4718907" y="282857"/>
          <a:ext cx="3470268" cy="18600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>
              <a:latin typeface="Times New Roman" pitchFamily="18" charset="0"/>
              <a:cs typeface="Times New Roman" pitchFamily="18" charset="0"/>
            </a:rPr>
            <a:t>Құрамына қарай ?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smtClean="0">
              <a:latin typeface="Times New Roman" pitchFamily="18" charset="0"/>
              <a:cs typeface="Times New Roman" pitchFamily="18" charset="0"/>
            </a:rPr>
            <a:t>Ережесі ,мысалы?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773385" y="337335"/>
        <a:ext cx="3361312" cy="1751067"/>
      </dsp:txXfrm>
    </dsp:sp>
    <dsp:sp modelId="{9E555060-1714-4D4E-916B-273DAAE00A2E}">
      <dsp:nvSpPr>
        <dsp:cNvPr id="0" name=""/>
        <dsp:cNvSpPr/>
      </dsp:nvSpPr>
      <dsp:spPr>
        <a:xfrm rot="13231266">
          <a:off x="1208497" y="2019658"/>
          <a:ext cx="1181426" cy="69750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691017C-F98F-4CD8-912B-5DB4B16D5276}">
      <dsp:nvSpPr>
        <dsp:cNvPr id="0" name=""/>
        <dsp:cNvSpPr/>
      </dsp:nvSpPr>
      <dsp:spPr>
        <a:xfrm>
          <a:off x="0" y="282859"/>
          <a:ext cx="3473244" cy="18600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latin typeface="Times New Roman" pitchFamily="18" charset="0"/>
              <a:cs typeface="Times New Roman" pitchFamily="18" charset="0"/>
            </a:rPr>
            <a:t>Тұлғасына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err="1" smtClean="0">
              <a:latin typeface="Times New Roman" pitchFamily="18" charset="0"/>
              <a:cs typeface="Times New Roman" pitchFamily="18" charset="0"/>
            </a:rPr>
            <a:t>қарай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 ?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Ережесі ,мысалы? 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478" y="337337"/>
        <a:ext cx="3364288" cy="17510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481137-35A8-4767-B96A-5D166FF0D8DA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EBE761-5872-456E-9083-4A4EE2D11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061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&#1072;&#1096;&#1099;&#1082;%20&#1089;&#1072;&#1073;&#1072;&#1082;5.ppt#-1,13,&#1057;&#1083;&#1072;&#1081;&#1076; 13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нутый угол 3"/>
          <p:cNvSpPr/>
          <p:nvPr/>
        </p:nvSpPr>
        <p:spPr>
          <a:xfrm>
            <a:off x="395536" y="198208"/>
            <a:ext cx="8496944" cy="6471152"/>
          </a:xfrm>
          <a:prstGeom prst="foldedCorne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dirty="0" smtClean="0"/>
          </a:p>
          <a:p>
            <a:pPr algn="ctr"/>
            <a:endParaRPr lang="kk-KZ" dirty="0"/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Батыс  Қазақстан  облысы </a:t>
            </a:r>
          </a:p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Теректі  ауданы </a:t>
            </a:r>
          </a:p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Шаған  жалпы  орта білім  беретін мектебі </a:t>
            </a:r>
          </a:p>
          <a:p>
            <a:pPr algn="ctr"/>
            <a:endParaRPr lang="kk-KZ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Сабақтың тақырыбы: </a:t>
            </a:r>
          </a:p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«Сын есімнің мағыналық  түрлері.Сапалық,қатыстық сын есім»</a:t>
            </a:r>
          </a:p>
          <a:p>
            <a:pPr algn="ctr"/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(6 «а» , «ә» сынып) </a:t>
            </a:r>
          </a:p>
          <a:p>
            <a:pPr algn="ctr"/>
            <a:endParaRPr lang="kk-KZ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Пән мұғалімі: Ханов Ш.У </a:t>
            </a:r>
          </a:p>
          <a:p>
            <a:pPr algn="ctr"/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16.11.2016 </a:t>
            </a:r>
          </a:p>
          <a:p>
            <a:pPr algn="ctr"/>
            <a:endParaRPr lang="kk-KZ" dirty="0"/>
          </a:p>
          <a:p>
            <a:pPr algn="ctr"/>
            <a:endParaRPr lang="kk-KZ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197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332656"/>
            <a:ext cx="820891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16.11.2016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Сабақтың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тақырыбы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Сын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есімнің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мағыналық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түрлері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Сапалық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сын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есім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қатыстық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сын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есім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Сабақтың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білімділік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сын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есімнің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мағыналық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түрлерінің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ережесін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меңгерту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мысалдармен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дәлелдеп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ажырата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алуға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үйрету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ә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дамытушылық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оқушылардың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бетінше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істеу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есте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қабілеттерін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тіл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байлығын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сөздік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қорын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молайту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б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тәрбиелік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оқушыларды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өзара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сыйластыққа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басқаның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көзқарасын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тыңдай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білуге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тәрбиелеу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Сабақтың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типі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тақырыпты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меңгерту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Сабақтың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өтілу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әдісі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топтау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тірек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сызба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топтық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жұмыс,ыстық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орындық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әдісі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ойын,венн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диаграммасы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Көрнекілігі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Слайд,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кеспе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қағаздары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плакаттар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Пәнаралық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әдебиет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72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28794" y="285728"/>
            <a:ext cx="56781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І.Ұйымдастыру кезеңі </a:t>
            </a:r>
            <a:endParaRPr lang="ru-RU" sz="32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878" y="928670"/>
            <a:ext cx="8105586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000"/>
              </a:spcAft>
            </a:pPr>
            <a:r>
              <a:rPr lang="kk-KZ" sz="2800" b="1" dirty="0" smtClean="0">
                <a:latin typeface="Times New Roman"/>
                <a:ea typeface="Calibri"/>
                <a:cs typeface="Times New Roman"/>
              </a:rPr>
              <a:t>1.Оқушылармен амандасу.  </a:t>
            </a:r>
          </a:p>
          <a:p>
            <a:pPr lvl="0">
              <a:spcAft>
                <a:spcPts val="1000"/>
              </a:spcAft>
            </a:pPr>
            <a:r>
              <a:rPr lang="kk-KZ" sz="2800" b="1" dirty="0" smtClean="0">
                <a:latin typeface="Times New Roman"/>
                <a:ea typeface="Calibri"/>
                <a:cs typeface="Times New Roman"/>
              </a:rPr>
              <a:t>2.Сыныпты түгелдеу.</a:t>
            </a:r>
            <a:r>
              <a:rPr lang="ru-RU" sz="2800" b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>
                <a:latin typeface="Times New Roman"/>
                <a:ea typeface="Calibri"/>
                <a:cs typeface="Times New Roman"/>
              </a:rPr>
              <a:t> </a:t>
            </a:r>
            <a:endParaRPr lang="ru-RU" sz="2800" b="1" dirty="0" smtClean="0">
              <a:latin typeface="Times New Roman"/>
              <a:ea typeface="Calibri"/>
              <a:cs typeface="Times New Roman"/>
            </a:endParaRPr>
          </a:p>
          <a:p>
            <a:pPr lvl="0">
              <a:spcAft>
                <a:spcPts val="1000"/>
              </a:spcAft>
            </a:pPr>
            <a:r>
              <a:rPr lang="kk-KZ" sz="2800" b="1" dirty="0" smtClean="0">
                <a:latin typeface="Times New Roman"/>
                <a:ea typeface="Calibri"/>
                <a:cs typeface="Times New Roman"/>
              </a:rPr>
              <a:t>3.Оқушыларды  топқа бөлу. </a:t>
            </a:r>
          </a:p>
          <a:p>
            <a:pPr lvl="0">
              <a:spcAft>
                <a:spcPts val="1000"/>
              </a:spcAft>
            </a:pPr>
            <a:r>
              <a:rPr lang="kk-KZ" sz="2800" b="1" dirty="0" smtClean="0">
                <a:latin typeface="Times New Roman"/>
                <a:ea typeface="Times New Roman"/>
                <a:cs typeface="Times New Roman"/>
              </a:rPr>
              <a:t>4.Оқушыларды ІІІ топқа бөлу. </a:t>
            </a:r>
          </a:p>
          <a:p>
            <a:pPr lvl="8">
              <a:spcAft>
                <a:spcPts val="1000"/>
              </a:spcAft>
            </a:pPr>
            <a:r>
              <a:rPr lang="kk-KZ" sz="2800" b="1" dirty="0" smtClean="0">
                <a:latin typeface="Times New Roman"/>
                <a:ea typeface="Times New Roman"/>
                <a:cs typeface="Times New Roman"/>
              </a:rPr>
              <a:t>І топ «Сары», </a:t>
            </a:r>
          </a:p>
          <a:p>
            <a:pPr lvl="8">
              <a:spcAft>
                <a:spcPts val="1000"/>
              </a:spcAft>
            </a:pPr>
            <a:r>
              <a:rPr lang="kk-KZ" sz="2800" b="1" dirty="0" smtClean="0">
                <a:latin typeface="Times New Roman"/>
                <a:ea typeface="Times New Roman"/>
                <a:cs typeface="Times New Roman"/>
              </a:rPr>
              <a:t>ІІ топ: «Көк», </a:t>
            </a:r>
          </a:p>
          <a:p>
            <a:pPr lvl="8">
              <a:spcAft>
                <a:spcPts val="1000"/>
              </a:spcAft>
            </a:pPr>
            <a:r>
              <a:rPr lang="kk-KZ" sz="2800" b="1" dirty="0" smtClean="0">
                <a:latin typeface="Times New Roman"/>
                <a:ea typeface="Times New Roman"/>
                <a:cs typeface="Times New Roman"/>
              </a:rPr>
              <a:t>ІІІ топ: «Ақ»</a:t>
            </a:r>
            <a:endParaRPr lang="ru-RU" sz="2800" dirty="0" smtClean="0">
              <a:ea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96908"/>
          </a:xfrm>
        </p:spPr>
        <p:txBody>
          <a:bodyPr>
            <a:normAutofit/>
          </a:bodyPr>
          <a:lstStyle/>
          <a:p>
            <a:r>
              <a:rPr lang="kk-KZ" sz="32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ІІ.Үй  тапсырмасын   сұрау</a:t>
            </a:r>
            <a:endParaRPr lang="ru-RU" sz="32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85795"/>
            <a:ext cx="8536462" cy="857255"/>
          </a:xfrm>
        </p:spPr>
        <p:txBody>
          <a:bodyPr>
            <a:normAutofit fontScale="62500" lnSpcReduction="20000"/>
          </a:bodyPr>
          <a:lstStyle/>
          <a:p>
            <a:r>
              <a:rPr lang="ru-RU" sz="3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121 –</a:t>
            </a:r>
            <a:r>
              <a:rPr lang="ru-RU" sz="30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жатты</a:t>
            </a:r>
            <a:r>
              <a:rPr lang="kk-KZ" sz="3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ғу. Жұрнақтарға мысалдар тауып жазу.</a:t>
            </a:r>
          </a:p>
          <a:p>
            <a:r>
              <a:rPr lang="kk-KZ" sz="3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89-жаттығу. Негізгі сын есімді бір бөлек, туынды сын есімді бір бөлек жазу  </a:t>
            </a:r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321638603"/>
              </p:ext>
            </p:extLst>
          </p:nvPr>
        </p:nvGraphicFramePr>
        <p:xfrm>
          <a:off x="357158" y="2143116"/>
          <a:ext cx="8358246" cy="421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47664" y="1571612"/>
            <a:ext cx="56917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Сын есімнің жасалуы 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20688"/>
          </a:xfrm>
        </p:spPr>
        <p:txBody>
          <a:bodyPr>
            <a:normAutofit/>
          </a:bodyPr>
          <a:lstStyle/>
          <a:p>
            <a:pPr algn="l"/>
            <a:r>
              <a:rPr lang="kk-KZ" sz="18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ІІІ.Жаңа  тақырып </a:t>
            </a:r>
            <a:endParaRPr lang="ru-RU" sz="18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4767" y="486743"/>
            <a:ext cx="7326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Сын есімнің мағыналық түрлері.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1074" y="1071518"/>
            <a:ext cx="8594136" cy="79208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Сын есімдер мағынасына қарай: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нутый угол 8"/>
          <p:cNvSpPr/>
          <p:nvPr/>
        </p:nvSpPr>
        <p:spPr>
          <a:xfrm>
            <a:off x="217005" y="3356992"/>
            <a:ext cx="4201616" cy="2592288"/>
          </a:xfrm>
          <a:prstGeom prst="foldedCorne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k-KZ" sz="24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r>
              <a:rPr lang="kk-KZ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Негізгі  түбір  сын  есімнің өзінен болып , заттың  сынын,түр-түсін  тікелей  анықтайтын  сын есім –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сапалық  сын есім. </a:t>
            </a:r>
          </a:p>
          <a:p>
            <a:r>
              <a:rPr lang="kk-KZ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Мысалы: </a:t>
            </a:r>
            <a:r>
              <a:rPr lang="kk-KZ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жасыл (ағаш), қызғылт (көйлек), ыстық (нан) , әдемі (зат),</a:t>
            </a:r>
          </a:p>
          <a:p>
            <a:endParaRPr lang="kk-KZ" sz="2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2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нутый угол 9"/>
          <p:cNvSpPr/>
          <p:nvPr/>
        </p:nvSpPr>
        <p:spPr>
          <a:xfrm>
            <a:off x="4668142" y="3356992"/>
            <a:ext cx="4201616" cy="3024336"/>
          </a:xfrm>
          <a:prstGeom prst="foldedCorne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r>
              <a:rPr lang="kk-KZ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Заттың  сын –сипатын басқа сөз  табының (зат есім, есімдік, етістік, үстеулерге жұрнақ жалғанып жасалған  туынды сын есім) қатысы арқылы білдіретін  сын есім –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қатыстық  сын есім. </a:t>
            </a:r>
          </a:p>
          <a:p>
            <a:r>
              <a:rPr lang="kk-KZ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Мысалы:  </a:t>
            </a:r>
            <a:r>
              <a:rPr lang="kk-KZ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Темірдей (тәртіп), сусыз (жер), мейірімді (жан), кестелі (орамал) </a:t>
            </a:r>
            <a:endParaRPr lang="ru-RU" sz="2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Загнутый угол 10"/>
          <p:cNvSpPr/>
          <p:nvPr/>
        </p:nvSpPr>
        <p:spPr>
          <a:xfrm>
            <a:off x="217005" y="2492896"/>
            <a:ext cx="4138971" cy="648072"/>
          </a:xfrm>
          <a:prstGeom prst="foldedCorne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Сапалық сын есім </a:t>
            </a:r>
            <a:endParaRPr lang="ru-RU" sz="28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Загнутый угол 11"/>
          <p:cNvSpPr/>
          <p:nvPr/>
        </p:nvSpPr>
        <p:spPr>
          <a:xfrm>
            <a:off x="4668142" y="2492896"/>
            <a:ext cx="4201616" cy="648072"/>
          </a:xfrm>
          <a:prstGeom prst="foldedCorne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Қатыстық  сын есім </a:t>
            </a:r>
            <a:endParaRPr lang="ru-RU" sz="28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1751112" y="1983812"/>
            <a:ext cx="1008112" cy="365067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6264894" y="1983811"/>
            <a:ext cx="1008112" cy="365067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98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8">
            <a:hlinkClick r:id="rId2" action="ppaction://hlinkpres?slideindex=13&amp;slidetitle=Слайд 13"/>
          </p:cNvPr>
          <p:cNvSpPr>
            <a:spLocks noChangeArrowheads="1"/>
          </p:cNvSpPr>
          <p:nvPr/>
        </p:nvSpPr>
        <p:spPr bwMode="auto">
          <a:xfrm>
            <a:off x="3110254" y="1743147"/>
            <a:ext cx="3335420" cy="1864447"/>
          </a:xfrm>
          <a:prstGeom prst="star24">
            <a:avLst>
              <a:gd name="adj" fmla="val 46889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" name="AutoShape 18">
            <a:hlinkClick r:id="rId2" action="ppaction://hlinkpres?slideindex=13&amp;slidetitle=Слайд 13"/>
          </p:cNvPr>
          <p:cNvSpPr>
            <a:spLocks noChangeArrowheads="1"/>
          </p:cNvSpPr>
          <p:nvPr/>
        </p:nvSpPr>
        <p:spPr bwMode="auto">
          <a:xfrm>
            <a:off x="5715008" y="3000372"/>
            <a:ext cx="3238501" cy="1643074"/>
          </a:xfrm>
          <a:prstGeom prst="star24">
            <a:avLst>
              <a:gd name="adj" fmla="val 46889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4" name="AutoShape 18">
            <a:hlinkClick r:id="rId2" action="ppaction://hlinkpres?slideindex=13&amp;slidetitle=Слайд 13"/>
          </p:cNvPr>
          <p:cNvSpPr>
            <a:spLocks noChangeArrowheads="1"/>
          </p:cNvSpPr>
          <p:nvPr/>
        </p:nvSpPr>
        <p:spPr bwMode="auto">
          <a:xfrm>
            <a:off x="214282" y="2643182"/>
            <a:ext cx="3214710" cy="1928826"/>
          </a:xfrm>
          <a:prstGeom prst="star24">
            <a:avLst>
              <a:gd name="adj" fmla="val 46889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5" name="AutoShape 18">
            <a:hlinkClick r:id="rId2" action="ppaction://hlinkpres?slideindex=13&amp;slidetitle=Слайд 13"/>
          </p:cNvPr>
          <p:cNvSpPr>
            <a:spLocks noChangeArrowheads="1"/>
          </p:cNvSpPr>
          <p:nvPr/>
        </p:nvSpPr>
        <p:spPr bwMode="auto">
          <a:xfrm>
            <a:off x="5572132" y="285728"/>
            <a:ext cx="3357554" cy="1714512"/>
          </a:xfrm>
          <a:prstGeom prst="star24">
            <a:avLst>
              <a:gd name="adj" fmla="val 46889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6" name="AutoShape 18">
            <a:hlinkClick r:id="rId2" action="ppaction://hlinkpres?slideindex=13&amp;slidetitle=Слайд 13"/>
          </p:cNvPr>
          <p:cNvSpPr>
            <a:spLocks noChangeArrowheads="1"/>
          </p:cNvSpPr>
          <p:nvPr/>
        </p:nvSpPr>
        <p:spPr bwMode="auto">
          <a:xfrm>
            <a:off x="0" y="285728"/>
            <a:ext cx="3851920" cy="1919136"/>
          </a:xfrm>
          <a:prstGeom prst="star24">
            <a:avLst>
              <a:gd name="adj" fmla="val 46889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7" name="AutoShape 18">
            <a:hlinkClick r:id="rId2" action="ppaction://hlinkpres?slideindex=13&amp;slidetitle=Слайд 13"/>
          </p:cNvPr>
          <p:cNvSpPr>
            <a:spLocks noChangeArrowheads="1"/>
          </p:cNvSpPr>
          <p:nvPr/>
        </p:nvSpPr>
        <p:spPr bwMode="auto">
          <a:xfrm>
            <a:off x="2736400" y="4828071"/>
            <a:ext cx="3309939" cy="1714512"/>
          </a:xfrm>
          <a:prstGeom prst="star24">
            <a:avLst>
              <a:gd name="adj" fmla="val 46889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" action="ppaction://noaction"/>
          </p:cNvPr>
          <p:cNvSpPr/>
          <p:nvPr/>
        </p:nvSpPr>
        <p:spPr>
          <a:xfrm>
            <a:off x="500034" y="565974"/>
            <a:ext cx="292895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Сапалық сын есім 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75729" y="690246"/>
            <a:ext cx="29354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Көк шөп</a:t>
            </a:r>
            <a:endParaRPr lang="ru-RU" sz="5400" b="1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71802" y="1743148"/>
            <a:ext cx="337387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Орманды </a:t>
            </a:r>
          </a:p>
          <a:p>
            <a:pPr algn="ctr"/>
            <a:r>
              <a:rPr lang="kk-KZ" sz="54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алқап </a:t>
            </a:r>
            <a:endParaRPr lang="ru-RU" sz="5400" b="1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7981" y="2701286"/>
            <a:ext cx="308180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100" dirty="0" smtClean="0">
                <a:ln w="18000">
                  <a:solidFill>
                    <a:srgbClr val="FF0000"/>
                  </a:solidFill>
                  <a:prstDash val="solid"/>
                </a:ln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Тәртіпті </a:t>
            </a:r>
          </a:p>
          <a:p>
            <a:pPr algn="ctr"/>
            <a:r>
              <a:rPr lang="kk-KZ" sz="5400" b="1" cap="none" spc="100" dirty="0" smtClean="0">
                <a:ln w="18000">
                  <a:solidFill>
                    <a:srgbClr val="FF0000"/>
                  </a:solidFill>
                  <a:prstDash val="solid"/>
                </a:ln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оқушы </a:t>
            </a:r>
            <a:endParaRPr lang="ru-RU" sz="5400" b="1" cap="none" spc="100" dirty="0">
              <a:ln w="18000">
                <a:solidFill>
                  <a:srgbClr val="FF0000"/>
                </a:solidFill>
                <a:prstDash val="solid"/>
              </a:ln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67427" y="288975"/>
            <a:ext cx="255108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Өнерлі </a:t>
            </a:r>
          </a:p>
          <a:p>
            <a:pPr algn="ctr"/>
            <a:r>
              <a:rPr lang="kk-KZ" sz="54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жігіт </a:t>
            </a:r>
            <a:endParaRPr lang="ru-RU" sz="5400" b="1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926399" y="3360244"/>
            <a:ext cx="32116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100" dirty="0" smtClean="0">
                <a:ln w="18000">
                  <a:solidFill>
                    <a:srgbClr val="FF0000"/>
                  </a:solidFill>
                  <a:prstDash val="solid"/>
                </a:ln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Тұщы су </a:t>
            </a:r>
            <a:endParaRPr lang="ru-RU" sz="5400" b="1" cap="none" spc="100" dirty="0">
              <a:ln w="18000">
                <a:solidFill>
                  <a:srgbClr val="FF0000"/>
                </a:solidFill>
                <a:prstDash val="solid"/>
              </a:ln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937180" y="5075321"/>
            <a:ext cx="314015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000" b="1" cap="none" spc="100" dirty="0" smtClean="0">
                <a:ln w="18000">
                  <a:solidFill>
                    <a:srgbClr val="FF0000"/>
                  </a:solidFill>
                  <a:prstDash val="solid"/>
                </a:ln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Қызыл бояу</a:t>
            </a:r>
            <a:endParaRPr lang="ru-RU" sz="4000" b="1" cap="none" spc="100" dirty="0">
              <a:ln w="18000">
                <a:solidFill>
                  <a:srgbClr val="FF0000"/>
                </a:solidFill>
                <a:prstDash val="solid"/>
              </a:ln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926399" y="542819"/>
            <a:ext cx="311925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Қатыстық </a:t>
            </a:r>
          </a:p>
          <a:p>
            <a:pPr algn="ctr"/>
            <a:r>
              <a:rPr lang="kk-KZ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сын есім 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937180" y="1762630"/>
            <a:ext cx="344177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Қатыстық </a:t>
            </a:r>
          </a:p>
          <a:p>
            <a:pPr algn="ctr"/>
            <a:r>
              <a:rPr lang="kk-KZ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сын есім 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62011" y="2965484"/>
            <a:ext cx="311925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Қатыстық </a:t>
            </a:r>
          </a:p>
          <a:p>
            <a:pPr algn="ctr"/>
            <a:r>
              <a:rPr lang="kk-KZ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сын есім 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861075" y="3086069"/>
            <a:ext cx="311014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Сапалық </a:t>
            </a:r>
          </a:p>
          <a:p>
            <a:pPr algn="ctr"/>
            <a:r>
              <a:rPr lang="kk-KZ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сын есім 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974111" y="5075321"/>
            <a:ext cx="293381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Сапалық </a:t>
            </a:r>
          </a:p>
          <a:p>
            <a:pPr algn="ctr"/>
            <a:r>
              <a:rPr lang="kk-KZ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сын  есім 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49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3" dur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56" dur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79" dur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02" dur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25" dur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2" grpId="0"/>
      <p:bldP spid="13" grpId="0"/>
      <p:bldP spid="14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793680"/>
              </p:ext>
            </p:extLst>
          </p:nvPr>
        </p:nvGraphicFramePr>
        <p:xfrm>
          <a:off x="899592" y="620688"/>
          <a:ext cx="7848872" cy="3413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24436"/>
                <a:gridCol w="392443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4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Сапалық сын есім </a:t>
                      </a:r>
                      <a:endParaRPr lang="ru-RU" sz="4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4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Қатыстық сын есім</a:t>
                      </a:r>
                      <a:r>
                        <a:rPr lang="kk-KZ" sz="4000" b="1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4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40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Көк шөп</a:t>
                      </a:r>
                      <a:endParaRPr lang="ru-RU" sz="4000" dirty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40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Өнерлі жігіт </a:t>
                      </a:r>
                      <a:endParaRPr lang="ru-RU" sz="4000" dirty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40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Тұщы су </a:t>
                      </a:r>
                      <a:endParaRPr lang="ru-RU" sz="4000" dirty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40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Орманды алқап </a:t>
                      </a:r>
                      <a:endParaRPr lang="ru-RU" sz="4000" dirty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40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Қызыл бояу </a:t>
                      </a:r>
                      <a:endParaRPr lang="ru-RU" sz="4000" dirty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40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Тәртіпті оқушы </a:t>
                      </a:r>
                      <a:endParaRPr lang="ru-RU" sz="4000" dirty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109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/>
          <a:lstStyle/>
          <a:p>
            <a:r>
              <a:rPr lang="kk-KZ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Оқулықпен жұмыс 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836712"/>
            <a:ext cx="8964488" cy="4525963"/>
          </a:xfrm>
        </p:spPr>
        <p:txBody>
          <a:bodyPr>
            <a:noAutofit/>
          </a:bodyPr>
          <a:lstStyle/>
          <a:p>
            <a:r>
              <a:rPr lang="kk-KZ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 топ: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122-жаттығу. </a:t>
            </a:r>
            <a:r>
              <a:rPr lang="kk-KZ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Қарамен берілген  сөздерді  қатыстық сын есімдерге айналдырып жазыңдар.</a:t>
            </a:r>
          </a:p>
          <a:p>
            <a:pPr marL="0" indent="0">
              <a:buNone/>
            </a:pPr>
            <a:r>
              <a:rPr lang="kk-KZ" sz="28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Үлгі: бала-сыз үй....... </a:t>
            </a:r>
            <a:endParaRPr lang="ru-RU" sz="2800" b="1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 топ: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123-жаттығу. </a:t>
            </a:r>
            <a:r>
              <a:rPr lang="kk-KZ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Сын есімдерді тауып, сапалық және қатыстық сын есімдерді  топтап жазыңдар </a:t>
            </a:r>
          </a:p>
          <a:p>
            <a:r>
              <a:rPr lang="kk-KZ" sz="28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Үлгі: </a:t>
            </a:r>
          </a:p>
          <a:p>
            <a:pPr marL="0" indent="0">
              <a:buNone/>
            </a:pPr>
            <a:endParaRPr lang="kk-KZ" sz="28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8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ІІІ топ: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124-жаттығу. </a:t>
            </a:r>
            <a:r>
              <a:rPr lang="kk-KZ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Сөздер мен сөз тіркестерін қатыстыра отырып, сөйлем құраңдар. Сыныптастарыңа сипаттама беріңдер. </a:t>
            </a:r>
            <a:endParaRPr lang="ru-RU" sz="28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389163"/>
              </p:ext>
            </p:extLst>
          </p:nvPr>
        </p:nvGraphicFramePr>
        <p:xfrm>
          <a:off x="323528" y="3789040"/>
          <a:ext cx="8352928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76464"/>
                <a:gridCol w="4176464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Сапалық сын есім 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Қатыстық сын есім 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400" b="1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жақсы,....</a:t>
                      </a:r>
                      <a:endParaRPr lang="ru-RU" sz="2400" b="1" dirty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b="1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Дарын-ды...</a:t>
                      </a:r>
                      <a:endParaRPr lang="ru-RU" sz="2400" b="1" dirty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64704"/>
          </a:xfrm>
        </p:spPr>
        <p:txBody>
          <a:bodyPr>
            <a:normAutofit/>
          </a:bodyPr>
          <a:lstStyle/>
          <a:p>
            <a:r>
              <a:rPr lang="kk-KZ" sz="40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Есте сақтап айту </a:t>
            </a:r>
            <a:endParaRPr lang="ru-RU" sz="40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628321"/>
              </p:ext>
            </p:extLst>
          </p:nvPr>
        </p:nvGraphicFramePr>
        <p:xfrm>
          <a:off x="251520" y="862774"/>
          <a:ext cx="8429685" cy="5723098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809895"/>
                <a:gridCol w="2809895"/>
                <a:gridCol w="2809895"/>
              </a:tblGrid>
              <a:tr h="46529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 топ: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ІІ топ: 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ІІІ топ: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118274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Таулы</a:t>
                      </a: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Тасты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Ұйқышыл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Сөзшең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Киімшең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Арыстандай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Тершең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Ұрыншақ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Түлкідей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Сыршыл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Табыскер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Білгіш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Шайқор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Өнерпаз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Үйдей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Ақ </a:t>
                      </a:r>
                    </a:p>
                    <a:p>
                      <a:pPr marL="457200" indent="-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Сарғылт </a:t>
                      </a:r>
                    </a:p>
                    <a:p>
                      <a:pPr marL="457200" indent="-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Үлкен </a:t>
                      </a:r>
                    </a:p>
                    <a:p>
                      <a:pPr marL="457200" indent="-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Ауыр </a:t>
                      </a:r>
                    </a:p>
                    <a:p>
                      <a:pPr marL="457200" indent="-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Ұзын </a:t>
                      </a:r>
                    </a:p>
                    <a:p>
                      <a:pPr marL="457200" indent="-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Тәтті </a:t>
                      </a:r>
                    </a:p>
                    <a:p>
                      <a:pPr marL="457200" indent="-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Әдемі </a:t>
                      </a:r>
                    </a:p>
                    <a:p>
                      <a:pPr marL="457200" indent="-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Тұщы </a:t>
                      </a:r>
                    </a:p>
                    <a:p>
                      <a:pPr marL="457200" indent="-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Қышқыл </a:t>
                      </a:r>
                    </a:p>
                    <a:p>
                      <a:pPr marL="457200" indent="-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Қатты </a:t>
                      </a:r>
                    </a:p>
                    <a:p>
                      <a:pPr marL="457200" indent="-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Қымбат </a:t>
                      </a:r>
                    </a:p>
                    <a:p>
                      <a:pPr marL="457200" indent="-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Арзан </a:t>
                      </a:r>
                    </a:p>
                    <a:p>
                      <a:pPr marL="457200" indent="-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Жұмсақ </a:t>
                      </a:r>
                    </a:p>
                    <a:p>
                      <a:pPr marL="457200" indent="-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Жаман </a:t>
                      </a:r>
                    </a:p>
                    <a:p>
                      <a:pPr marL="457200" indent="-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Сұлу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Биік</a:t>
                      </a: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Тар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Сұр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Жеңіл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Алғыр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Жалқау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Білімді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Сусыз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Қысқы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Аспалы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Үлкен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Дәмді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Сәнді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Жарық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0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Көрікті </a:t>
                      </a:r>
                      <a:endParaRPr lang="ru-RU" sz="2000" b="1" dirty="0">
                        <a:solidFill>
                          <a:srgbClr val="0000CC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rum.na-svyazi.ru/uploads/201507/post-184364-1438265866-214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7" r="22055"/>
          <a:stretch/>
        </p:blipFill>
        <p:spPr bwMode="auto">
          <a:xfrm>
            <a:off x="2197768" y="2276872"/>
            <a:ext cx="4668253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17094" y="764704"/>
            <a:ext cx="8229600" cy="764704"/>
          </a:xfrm>
        </p:spPr>
        <p:txBody>
          <a:bodyPr>
            <a:normAutofit fontScale="90000"/>
          </a:bodyPr>
          <a:lstStyle/>
          <a:p>
            <a:r>
              <a:rPr lang="kk-KZ" sz="40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Сабақты бекіту </a:t>
            </a:r>
            <a:br>
              <a:rPr lang="kk-KZ" sz="40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«ыстық орындық» әдісі 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32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01815" y="456433"/>
            <a:ext cx="8229057" cy="1143240"/>
          </a:xfrm>
        </p:spPr>
        <p:txBody>
          <a:bodyPr/>
          <a:lstStyle/>
          <a:p>
            <a:r>
              <a:rPr lang="kk-KZ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“Венн  диаграммасы”</a:t>
            </a:r>
            <a:endParaRPr lang="ru-RU" b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251519" y="1844825"/>
            <a:ext cx="4300504" cy="2808312"/>
          </a:xfrm>
          <a:prstGeom prst="ellipse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80147" tIns="40074" rIns="80147" bIns="40074" anchor="ctr"/>
          <a:lstStyle/>
          <a:p>
            <a:pPr>
              <a:defRPr/>
            </a:pPr>
            <a:r>
              <a:rPr lang="kk-KZ" sz="35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kk-KZ" sz="35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апалық </a:t>
            </a:r>
          </a:p>
          <a:p>
            <a:pPr>
              <a:defRPr/>
            </a:pPr>
            <a:r>
              <a:rPr lang="kk-KZ" sz="35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сын есім </a:t>
            </a:r>
            <a:endParaRPr lang="ru-RU" sz="35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995936" y="1715034"/>
            <a:ext cx="4626299" cy="2938103"/>
          </a:xfrm>
          <a:prstGeom prst="ellipse">
            <a:avLst/>
          </a:prstGeom>
          <a:solidFill>
            <a:schemeClr val="bg1"/>
          </a:solidFill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r>
              <a:rPr lang="kk-KZ" sz="35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Қ</a:t>
            </a:r>
            <a:r>
              <a:rPr lang="kk-KZ" sz="35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атыстық </a:t>
            </a:r>
          </a:p>
          <a:p>
            <a:pPr algn="ctr">
              <a:defRPr/>
            </a:pPr>
            <a:r>
              <a:rPr lang="kk-KZ" sz="35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сын есім </a:t>
            </a:r>
            <a:r>
              <a:rPr lang="kk-KZ" sz="35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5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1" name="TextBox 4"/>
          <p:cNvSpPr txBox="1">
            <a:spLocks noChangeArrowheads="1"/>
          </p:cNvSpPr>
          <p:nvPr/>
        </p:nvSpPr>
        <p:spPr bwMode="auto">
          <a:xfrm>
            <a:off x="2665072" y="4638636"/>
            <a:ext cx="3352413" cy="1558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47" tIns="40074" rIns="80147" bIns="4007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Ұқсастығы  </a:t>
            </a:r>
          </a:p>
          <a:p>
            <a:pPr algn="ctr" eaLnBrk="1" hangingPunct="1"/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мен </a:t>
            </a:r>
          </a:p>
          <a:p>
            <a:pPr algn="ctr" eaLnBrk="1" hangingPunct="1"/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айырмашылығы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9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previews.123rf.com/images/andreykuzmin/andreykuzmin1302/andreykuzmin130200108/18068965-tall-empty-half-and-full-glass-of-water-isolated-on-white-with-clipping-path-included-Stock-Phot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14422"/>
            <a:ext cx="8286807" cy="4357718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14282" y="142852"/>
            <a:ext cx="3979807" cy="76944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kk-KZ" sz="4400" b="1" u="sng" cap="all" dirty="0" smtClean="0">
                <a:ln w="9000" cmpd="sng">
                  <a:solidFill>
                    <a:srgbClr val="0000CC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Рефлекция </a:t>
            </a:r>
            <a:endParaRPr lang="ru-RU" sz="4400" b="1" u="sng" cap="all" dirty="0">
              <a:ln w="9000" cmpd="sng">
                <a:solidFill>
                  <a:srgbClr val="0000CC"/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5572140"/>
            <a:ext cx="83582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/>
              <a:t>              </a:t>
            </a:r>
            <a:r>
              <a:rPr lang="kk-KZ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Білмедім</a:t>
            </a:r>
            <a:r>
              <a:rPr lang="kk-KZ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kk-KZ" sz="3200" b="1" u="sng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kk-KZ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kk-KZ" sz="3200" b="1" u="sng" dirty="0" smtClean="0">
                <a:latin typeface="Times New Roman" pitchFamily="18" charset="0"/>
                <a:cs typeface="Times New Roman" pitchFamily="18" charset="0"/>
              </a:rPr>
              <a:t>Білдім </a:t>
            </a:r>
            <a:endParaRPr lang="ru-RU" sz="32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628" y="285728"/>
            <a:ext cx="50006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Оқушылар  бүгінгі тақырыптан білім нәрінің  </a:t>
            </a:r>
          </a:p>
          <a:p>
            <a:r>
              <a:rPr lang="kk-KZ" sz="1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суын қаншалықты қанып іштіңдер</a:t>
            </a:r>
            <a:endParaRPr lang="ru-RU" sz="1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142852"/>
            <a:ext cx="618635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800" b="1" u="sng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Үйге тапсырма</a:t>
            </a:r>
            <a:endParaRPr lang="ru-RU" sz="4800" b="1" u="sng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6098" y="973849"/>
            <a:ext cx="892971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125--жаттығу.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Сапалық және қатыстық сын есімдерді қайталау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60263" y="2020383"/>
            <a:ext cx="6355009" cy="622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kk-KZ" sz="32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Calibri"/>
                <a:cs typeface="Times New Roman"/>
              </a:rPr>
              <a:t>Үздік көшбасшыны кім?. </a:t>
            </a:r>
            <a:endParaRPr lang="ru-RU" sz="32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ea typeface="Times New Roman"/>
              <a:cs typeface="Times New Roman"/>
            </a:endParaRPr>
          </a:p>
        </p:txBody>
      </p:sp>
      <p:pic>
        <p:nvPicPr>
          <p:cNvPr id="6" name="Рисунок 5" descr="http://f.electronic-supply.dk/2ntzt8eguy9cipab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2780928"/>
            <a:ext cx="6072230" cy="30718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7156241" y="6021288"/>
            <a:ext cx="1118062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0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Бағалау</a:t>
            </a:r>
            <a:endParaRPr lang="ru-RU" sz="2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D:\Мектеп\2016- 2017 календарный план\қазақ тілі апталығы 6 сынып\IMG-20161116-WA01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-35877"/>
            <a:ext cx="2583160" cy="23847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D:\Мектеп\2016- 2017 календарный план\қазақ тілі апталығы 6 сынып\IMG-20161116-WA01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960" y="2459216"/>
            <a:ext cx="3008040" cy="18338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3" descr="D:\Мектеп\2016- 2017 календарный план\қазақ тілі апталығы 6 сынып\IMG-20161116-WA01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960" y="-35877"/>
            <a:ext cx="3008040" cy="23847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:\Мектеп\2016- 2017 календарный план\қазақ тілі апталығы 6 сынып\IMG-20161116-WA012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877"/>
            <a:ext cx="3314802" cy="23847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9" descr="D:\Мектеп\2016- 2017 календарный план\қазақ тілі апталығы 6 сынып\IMG-20161116-WA012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424646"/>
            <a:ext cx="2583160" cy="24333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2" descr="D:\Мектеп\2016- 2017 календарный план\қазақ тілі апталығы 6 сынып\IMG-20161116-WA013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960" y="4424646"/>
            <a:ext cx="3008040" cy="24333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6" descr="D:\Мектеп\2016- 2017 календарный план\қазақ тілі апталығы 6 сынып\IMG-20161116-WA013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24646"/>
            <a:ext cx="3314802" cy="24333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7" descr="D:\Мектеп\2016- 2017 календарный план\қазақ тілі апталығы 6 сынып\IMG-20161116-WA0137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" y="2466252"/>
            <a:ext cx="3314802" cy="18268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блако 10"/>
          <p:cNvSpPr/>
          <p:nvPr/>
        </p:nvSpPr>
        <p:spPr>
          <a:xfrm>
            <a:off x="3437348" y="2466252"/>
            <a:ext cx="2574812" cy="1826844"/>
          </a:xfrm>
          <a:prstGeom prst="cloud">
            <a:avLst/>
          </a:prstGeom>
          <a:ln>
            <a:solidFill>
              <a:srgbClr val="0000CC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kk-KZ" sz="1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«ә» сынып </a:t>
            </a:r>
          </a:p>
          <a:p>
            <a:pPr algn="ctr"/>
            <a:r>
              <a:rPr lang="kk-KZ" sz="1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Ашық сабақтан көрініс </a:t>
            </a:r>
            <a:endParaRPr lang="ru-RU" sz="16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932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ектеп\2016- 2017 календарный план\қазақ тілі апталығы 6 сынып\IMG-20161116-WA01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3131840" cy="2420888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Мектеп\2016- 2017 календарный план\қазақ тілі апталығы 6 сынып\IMG-20161116-WA00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437113"/>
            <a:ext cx="2818576" cy="2450300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Мектеп\2016- 2017 календарный план\қазақ тілі апталығы 6 сынып\IMG-20161116-WA00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437112"/>
            <a:ext cx="2880320" cy="2420888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Мектеп\2016- 2017 календарный план\қазақ тілі апталығы 6 сынып\IMG-20161116-WA004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358" y="34854"/>
            <a:ext cx="2874818" cy="2017564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:\Мектеп\2016- 2017 календарный план\қазақ тілі апталығы 6 сынып\IMG-20161116-WA012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4864"/>
            <a:ext cx="3131840" cy="2112272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D:\Мектеп\2016- 2017 календарный план\қазақ тілі апталығы 6 сынып\IMG-20161116-WA013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0"/>
            <a:ext cx="2870056" cy="2069751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D:\Мектеп\2016- 2017 календарный план\қазақ тілі апталығы 6 сынып\IMG-20161116-WA013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204864"/>
            <a:ext cx="2843808" cy="2024442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D:\Мектеп\2016- 2017 календарный план\қазақ тілі апталығы 6 сынып\IMG-20161116-WA013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204864"/>
            <a:ext cx="2880320" cy="2060085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D:\Мектеп\2016- 2017 календарный план\қазақ тілі апталығы 6 сынып\IMG-20161116-WA0135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131840" cy="2069751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49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ектеп\2016- 2017 календарный план\қазақ тілі апталығы 6 сынып\IMG-20161116-WA00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816" y="2348880"/>
            <a:ext cx="2691680" cy="2088232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Мектеп\2016- 2017 календарный план\қазақ тілі апталығы 6 сынып\IMG-20161116-WA00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48880"/>
            <a:ext cx="2760320" cy="2088232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D:\Мектеп\2016- 2017 календарный план\қазақ тілі апталығы 6 сынып\IMG-20161116-WA00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816" y="4581128"/>
            <a:ext cx="2691680" cy="2160240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D:\Мектеп\2016- 2017 календарный план\қазақ тілі апталығы 6 сынып\IMG-20161116-WA005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81128"/>
            <a:ext cx="2808312" cy="2160240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D:\Мектеп\2016- 2017 календарный план\қазақ тілі апталығы 6 сынып\IMG-20161116-WA006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136" y="4581128"/>
            <a:ext cx="3240360" cy="2160240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30" descr="D:\Мектеп\2016- 2017 календарный план\қазақ тілі апталығы 6 сынып\IMG-20161116-WA007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224" y="116632"/>
            <a:ext cx="3250272" cy="2081808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3" name="Picture 31" descr="D:\Мектеп\2016- 2017 календарный план\қазақ тілі апталығы 6 сынып\IMG-20161116-WA007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120" y="116632"/>
            <a:ext cx="2681376" cy="2088232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1" name="Picture 39" descr="D:\Мектеп\2016- 2017 календарный план\қазақ тілі апталығы 6 сынып\IMG-20161116-WA008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94" y="116632"/>
            <a:ext cx="2736230" cy="2088232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Облако 62"/>
          <p:cNvSpPr/>
          <p:nvPr/>
        </p:nvSpPr>
        <p:spPr>
          <a:xfrm>
            <a:off x="3437348" y="2466252"/>
            <a:ext cx="2574812" cy="1826844"/>
          </a:xfrm>
          <a:prstGeom prst="cloud">
            <a:avLst/>
          </a:prstGeom>
          <a:ln>
            <a:solidFill>
              <a:srgbClr val="0000CC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kk-KZ" sz="1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«а» сынып </a:t>
            </a:r>
          </a:p>
          <a:p>
            <a:pPr algn="ctr"/>
            <a:r>
              <a:rPr lang="kk-KZ" sz="1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Ашық сабақтан көрініс </a:t>
            </a:r>
            <a:endParaRPr lang="ru-RU" sz="16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804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D:\Мектеп\2016- 2017 календарный план\қазақ тілі апталығы 6 сынып\IMG-20161116-WA00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864" y="4717440"/>
            <a:ext cx="2448272" cy="2116832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D:\Мектеп\2016- 2017 календарный план\қазақ тілі апталығы 6 сынып\IMG-20161116-WA00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0" y="2332685"/>
            <a:ext cx="3004612" cy="2176435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D:\Мектеп\2016- 2017 календарный план\қазақ тілі апталығы 6 сынып\IMG-20161116-WA00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864" y="0"/>
            <a:ext cx="2393936" cy="2179972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 descr="D:\Мектеп\2016- 2017 календарный план\қазақ тілі апталығы 6 сынып\IMG-20161116-WA006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728" y="2332685"/>
            <a:ext cx="2462408" cy="2176436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D:\Мектеп\2016- 2017 календарный план\қазақ тілі апталығы 6 сынып\IMG-20161116-WA006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0" y="4717440"/>
            <a:ext cx="3004612" cy="2140560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3" descr="D:\Мектеп\2016- 2017 календарный план\қазақ тілі апталығы 6 сынып\IMG-20161116-WA007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0" y="0"/>
            <a:ext cx="2949149" cy="2179972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5" descr="D:\Мектеп\2016- 2017 календарный план\қазақ тілі апталығы 6 сынып\IMG-20161116-WA0080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"/>
            <a:ext cx="3203848" cy="2179972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7" descr="D:\Мектеп\2016- 2017 календарный план\қазақ тілі апталығы 6 сынып\IMG-20161116-WA008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717440"/>
            <a:ext cx="3217984" cy="2140560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8" descr="D:\Мектеп\2016- 2017 календарный план\қазақ тілі апталығы 6 сынып\IMG-20161116-WA0083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332684"/>
            <a:ext cx="3203848" cy="2176436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9234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</TotalTime>
  <Words>491</Words>
  <Application>Microsoft Office PowerPoint</Application>
  <PresentationFormat>Экран (4:3)</PresentationFormat>
  <Paragraphs>178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ІІ.Үй  тапсырмасын   сұрау</vt:lpstr>
      <vt:lpstr>ІІІ.Жаңа  тақырып </vt:lpstr>
      <vt:lpstr>Презентация PowerPoint</vt:lpstr>
      <vt:lpstr>Презентация PowerPoint</vt:lpstr>
      <vt:lpstr>Оқулықпен жұмыс </vt:lpstr>
      <vt:lpstr>Есте сақтап айту </vt:lpstr>
      <vt:lpstr>Сабақты бекіту  «ыстық орындық» әдісі </vt:lpstr>
      <vt:lpstr>“Венн  диаграммасы”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11</dc:creator>
  <cp:lastModifiedBy>User</cp:lastModifiedBy>
  <cp:revision>80</cp:revision>
  <dcterms:created xsi:type="dcterms:W3CDTF">2013-12-17T18:05:25Z</dcterms:created>
  <dcterms:modified xsi:type="dcterms:W3CDTF">2016-11-16T16:37:49Z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453787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D5.0.5</vt:lpwstr>
  </property>
</Properties>
</file>