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0" r:id="rId8"/>
    <p:sldId id="264" r:id="rId9"/>
    <p:sldId id="265" r:id="rId10"/>
    <p:sldId id="266" r:id="rId11"/>
    <p:sldId id="267" r:id="rId12"/>
    <p:sldId id="279" r:id="rId13"/>
    <p:sldId id="268" r:id="rId14"/>
    <p:sldId id="269" r:id="rId15"/>
    <p:sldId id="270" r:id="rId16"/>
    <p:sldId id="271" r:id="rId17"/>
    <p:sldId id="274" r:id="rId18"/>
    <p:sldId id="281" r:id="rId19"/>
    <p:sldId id="272" r:id="rId20"/>
    <p:sldId id="273" r:id="rId21"/>
    <p:sldId id="276" r:id="rId22"/>
    <p:sldId id="275" r:id="rId23"/>
    <p:sldId id="277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119" autoAdjust="0"/>
    <p:restoredTop sz="94660"/>
  </p:normalViewPr>
  <p:slideViewPr>
    <p:cSldViewPr>
      <p:cViewPr>
        <p:scale>
          <a:sx n="94" d="100"/>
          <a:sy n="94" d="100"/>
        </p:scale>
        <p:origin x="-1308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2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Прямоугольник 23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Прямоугольник 24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оугольник 25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Прямоугольник 26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11" name="Скругленный прямоугольник 29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12" name="Скругленный прямоугольник 30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Прямоугольник 6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Прямоугольник 9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Прямоугольник 10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Прямоугольник 18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36EC3-1EDB-43F5-91A1-BEE48EC47D26}" type="datetimeFigureOut">
              <a:rPr lang="ru-RU"/>
              <a:pPr>
                <a:defRPr/>
              </a:pPr>
              <a:t>13.10.2016</a:t>
            </a:fld>
            <a:endParaRPr lang="ru-RU" dirty="0"/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E036577-06A8-4AD2-814E-E8C13386ABA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EBC61-F0A6-412A-9D8C-01CBAB000574}" type="datetimeFigureOut">
              <a:rPr lang="ru-RU"/>
              <a:pPr>
                <a:defRPr/>
              </a:pPr>
              <a:t>13.10.2016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205A1-2EB0-4F4B-BD67-65278AA293B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00BD2-EA3D-4F0C-9A5B-145B497418E9}" type="datetimeFigureOut">
              <a:rPr lang="ru-RU"/>
              <a:pPr>
                <a:defRPr/>
              </a:pPr>
              <a:t>13.10.2016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77C8E-8CD1-4E5A-805A-76870AE1B3B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D9A25-5832-4E74-9507-AD1581281F4D}" type="datetimeFigureOut">
              <a:rPr lang="ru-RU"/>
              <a:pPr>
                <a:defRPr/>
              </a:pPr>
              <a:t>13.10.2016</a:t>
            </a:fld>
            <a:endParaRPr lang="ru-RU" dirty="0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87E86-938A-4426-BDB4-EBC5CA4DFC9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15AF92F-05A1-4E63-9844-BA32ACBF41E0}" type="datetimeFigureOut">
              <a:rPr lang="ru-RU"/>
              <a:pPr>
                <a:defRPr/>
              </a:pPr>
              <a:t>13.10.2016</a:t>
            </a:fld>
            <a:endParaRPr lang="ru-RU" dirty="0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D774AF4-6CB1-4358-A3E8-9A9AF00AE01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7990C-1402-42AD-BE62-F4D2F7F64B76}" type="datetimeFigureOut">
              <a:rPr lang="ru-RU"/>
              <a:pPr>
                <a:defRPr/>
              </a:pPr>
              <a:t>13.10.2016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F6468-F5EA-4CCD-9944-0A095F00159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E0E24-1489-411E-9A2B-A40CA869A364}" type="datetimeFigureOut">
              <a:rPr lang="ru-RU"/>
              <a:pPr>
                <a:defRPr/>
              </a:pPr>
              <a:t>13.10.2016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33A01-4029-4D78-9C1A-567D4D829D1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FC9D1-D30F-4E40-A76C-60C08C813840}" type="datetimeFigureOut">
              <a:rPr lang="ru-RU"/>
              <a:pPr>
                <a:defRPr/>
              </a:pPr>
              <a:t>13.10.2016</a:t>
            </a:fld>
            <a:endParaRPr lang="ru-RU" dirty="0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83B97-CF8C-429C-8070-CB155679DE8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3ACC6-FC77-4A26-B941-DF04FFD03901}" type="datetimeFigureOut">
              <a:rPr lang="ru-RU"/>
              <a:pPr>
                <a:defRPr/>
              </a:pPr>
              <a:t>13.10.2016</a:t>
            </a:fld>
            <a:endParaRPr lang="ru-RU" dirty="0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F636C-C74C-43AA-BC30-88090CDBE66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F191E-738F-4444-82D6-0C25A3BF9EC3}" type="datetimeFigureOut">
              <a:rPr lang="ru-RU"/>
              <a:pPr>
                <a:defRPr/>
              </a:pPr>
              <a:t>13.10.2016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2E051-F3DB-4898-888E-4BEAE74B9DD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BFEA0-BD9A-4012-8779-451CEA1E4714}" type="datetimeFigureOut">
              <a:rPr lang="ru-RU"/>
              <a:pPr>
                <a:defRPr/>
              </a:pPr>
              <a:t>13.10.2016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908CD-9902-40AC-B124-EE43ACCF3A1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4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 smtClean="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fld id="{FF4EDF5B-73CA-4026-BFBC-6807C9713CE5}" type="datetimeFigureOut">
              <a:rPr lang="ru-RU"/>
              <a:pPr>
                <a:defRPr/>
              </a:pPr>
              <a:t>13.10.2016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 dirty="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800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1973DA9B-8C61-49D8-8A9D-E941247BCA1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7" r:id="rId2"/>
    <p:sldLayoutId id="2147483766" r:id="rId3"/>
    <p:sldLayoutId id="2147483765" r:id="rId4"/>
    <p:sldLayoutId id="2147483769" r:id="rId5"/>
    <p:sldLayoutId id="2147483770" r:id="rId6"/>
    <p:sldLayoutId id="2147483764" r:id="rId7"/>
    <p:sldLayoutId id="2147483763" r:id="rId8"/>
    <p:sldLayoutId id="2147483762" r:id="rId9"/>
    <p:sldLayoutId id="2147483761" r:id="rId10"/>
    <p:sldLayoutId id="21474837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fontAlgn="base">
        <a:spcBef>
          <a:spcPts val="300"/>
        </a:spcBef>
        <a:spcAft>
          <a:spcPct val="0"/>
        </a:spcAft>
        <a:buClr>
          <a:srgbClr val="E7BC29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ts val="300"/>
        </a:spcBef>
        <a:spcAft>
          <a:spcPct val="0"/>
        </a:spcAft>
        <a:buClr>
          <a:srgbClr val="E7BC29"/>
        </a:buClr>
        <a:buFont typeface="Georgia" pitchFamily="18" charset="0"/>
        <a:buChar char="▫"/>
        <a:defRPr sz="2000" kern="1200">
          <a:solidFill>
            <a:srgbClr val="E7BC29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G:\&#1064;&#1050;&#1054;&#1051;&#1040;%20&#1048;&#1056;&#1040;\9%20%20%20-12-&#1088;&#1110;&#1095;&#1082;&#1072;\&#1075;&#1086;&#1083;&#1086;&#1074;&#1085;&#1086;&#1081;%20&#1084;&#1086;&#1079;&#1075;\24.02.2010%2022-01-20.avi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4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853952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Строение и функции </a:t>
            </a:r>
            <a:b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</a:br>
            <a:r>
              <a:rPr lang="ru-RU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anose="03090702030407020403" pitchFamily="66" charset="0"/>
              </a:rPr>
              <a:t>головного мозга</a:t>
            </a:r>
            <a:endParaRPr lang="ru-RU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anose="03090702030407020403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714500"/>
          </a:xfrm>
        </p:spPr>
        <p:txBody>
          <a:bodyPr/>
          <a:lstStyle/>
          <a:p>
            <a:pPr algn="ctr"/>
            <a:r>
              <a:rPr lang="ru-RU" smtClean="0"/>
              <a:t>Пусть думает тот, у кого голова больше!</a:t>
            </a:r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357188" y="3786188"/>
            <a:ext cx="8229600" cy="1785937"/>
          </a:xfrm>
        </p:spPr>
        <p:txBody>
          <a:bodyPr/>
          <a:lstStyle/>
          <a:p>
            <a:pPr algn="ctr">
              <a:buFont typeface="Georgia" pitchFamily="18" charset="0"/>
              <a:buNone/>
            </a:pPr>
            <a:r>
              <a:rPr lang="ru-RU" i="1" smtClean="0"/>
              <a:t>Чем больше голова (мозг), тем разумнее организм?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50" y="4000500"/>
            <a:ext cx="2405063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57250"/>
            <a:ext cx="3167063" cy="284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6000750" y="857250"/>
            <a:ext cx="2682875" cy="2840038"/>
          </a:xfrm>
        </p:spPr>
      </p:pic>
      <p:pic>
        <p:nvPicPr>
          <p:cNvPr id="1536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14750" y="1214438"/>
            <a:ext cx="2159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38" y="4143375"/>
            <a:ext cx="2454275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TextBox 12"/>
          <p:cNvSpPr txBox="1">
            <a:spLocks noChangeArrowheads="1"/>
          </p:cNvSpPr>
          <p:nvPr/>
        </p:nvSpPr>
        <p:spPr bwMode="auto">
          <a:xfrm>
            <a:off x="428625" y="357188"/>
            <a:ext cx="8715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Georgia" pitchFamily="18" charset="0"/>
              </a:rPr>
              <a:t>Масса головного мозга разных организмов</a:t>
            </a:r>
          </a:p>
        </p:txBody>
      </p:sp>
      <p:sp>
        <p:nvSpPr>
          <p:cNvPr id="15367" name="TextBox 16"/>
          <p:cNvSpPr txBox="1">
            <a:spLocks noChangeArrowheads="1"/>
          </p:cNvSpPr>
          <p:nvPr/>
        </p:nvSpPr>
        <p:spPr bwMode="auto">
          <a:xfrm>
            <a:off x="1285875" y="3500438"/>
            <a:ext cx="1428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Georgia" pitchFamily="18" charset="0"/>
              </a:rPr>
              <a:t>4700 г.</a:t>
            </a:r>
          </a:p>
        </p:txBody>
      </p:sp>
      <p:sp>
        <p:nvSpPr>
          <p:cNvPr id="15368" name="TextBox 17"/>
          <p:cNvSpPr txBox="1">
            <a:spLocks noChangeArrowheads="1"/>
          </p:cNvSpPr>
          <p:nvPr/>
        </p:nvSpPr>
        <p:spPr bwMode="auto">
          <a:xfrm>
            <a:off x="4000500" y="3571875"/>
            <a:ext cx="1285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Georgia" pitchFamily="18" charset="0"/>
              </a:rPr>
              <a:t>355  г.</a:t>
            </a:r>
          </a:p>
        </p:txBody>
      </p:sp>
      <p:sp>
        <p:nvSpPr>
          <p:cNvPr id="15369" name="TextBox 18"/>
          <p:cNvSpPr txBox="1">
            <a:spLocks noChangeArrowheads="1"/>
          </p:cNvSpPr>
          <p:nvPr/>
        </p:nvSpPr>
        <p:spPr bwMode="auto">
          <a:xfrm>
            <a:off x="6858000" y="3643313"/>
            <a:ext cx="13573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1400 г.</a:t>
            </a:r>
          </a:p>
        </p:txBody>
      </p:sp>
      <p:sp>
        <p:nvSpPr>
          <p:cNvPr id="15370" name="TextBox 19"/>
          <p:cNvSpPr txBox="1">
            <a:spLocks noChangeArrowheads="1"/>
          </p:cNvSpPr>
          <p:nvPr/>
        </p:nvSpPr>
        <p:spPr bwMode="auto">
          <a:xfrm>
            <a:off x="1000125" y="5715000"/>
            <a:ext cx="157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Georgia" pitchFamily="18" charset="0"/>
              </a:rPr>
              <a:t>1,6 г.</a:t>
            </a:r>
          </a:p>
        </p:txBody>
      </p:sp>
      <p:pic>
        <p:nvPicPr>
          <p:cNvPr id="15371" name="Picture 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43313" y="4286250"/>
            <a:ext cx="19050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2" name="TextBox 23"/>
          <p:cNvSpPr txBox="1">
            <a:spLocks noChangeArrowheads="1"/>
          </p:cNvSpPr>
          <p:nvPr/>
        </p:nvSpPr>
        <p:spPr bwMode="auto">
          <a:xfrm>
            <a:off x="6715125" y="6143625"/>
            <a:ext cx="1643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1700 г.</a:t>
            </a:r>
          </a:p>
        </p:txBody>
      </p:sp>
      <p:sp>
        <p:nvSpPr>
          <p:cNvPr id="15373" name="TextBox 24"/>
          <p:cNvSpPr txBox="1">
            <a:spLocks noChangeArrowheads="1"/>
          </p:cNvSpPr>
          <p:nvPr/>
        </p:nvSpPr>
        <p:spPr bwMode="auto">
          <a:xfrm>
            <a:off x="4286250" y="5643563"/>
            <a:ext cx="1071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0,02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88" y="3286125"/>
            <a:ext cx="2682875" cy="284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xfrm>
            <a:off x="428625" y="714375"/>
            <a:ext cx="8186738" cy="4324350"/>
          </a:xfrm>
        </p:spPr>
        <p:txBody>
          <a:bodyPr/>
          <a:lstStyle/>
          <a:p>
            <a:pPr algn="just">
              <a:buFont typeface="Georgia" pitchFamily="18" charset="0"/>
              <a:buNone/>
            </a:pPr>
            <a:r>
              <a:rPr lang="ru-RU" smtClean="0"/>
              <a:t>  У слона самый большой мозг, но он не самое умное животное, так как важно соотношение веса мозга к весу тела. У слона оно невысокое, а у дельфина – выше, чем у человека. Но ведь человек держит рыбку, а дельфин за ней прыгает, а не наоборот. Почему?</a:t>
            </a:r>
          </a:p>
        </p:txBody>
      </p:sp>
      <p:pic>
        <p:nvPicPr>
          <p:cNvPr id="16387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0" y="3929063"/>
            <a:ext cx="2405063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5" y="4071938"/>
            <a:ext cx="19050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3" descr="06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25" y="1643063"/>
            <a:ext cx="2427288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extBox 4"/>
          <p:cNvSpPr txBox="1">
            <a:spLocks noChangeArrowheads="1"/>
          </p:cNvSpPr>
          <p:nvPr/>
        </p:nvSpPr>
        <p:spPr bwMode="auto">
          <a:xfrm>
            <a:off x="1714500" y="4714875"/>
            <a:ext cx="22145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Georgia" pitchFamily="18" charset="0"/>
              </a:rPr>
              <a:t>И.С. Тургенева вес мозга - 2012 г.</a:t>
            </a:r>
          </a:p>
          <a:p>
            <a:pPr algn="ctr"/>
            <a:r>
              <a:rPr lang="ru-RU">
                <a:latin typeface="Georgia" pitchFamily="18" charset="0"/>
              </a:rPr>
              <a:t>Великий писатель</a:t>
            </a:r>
          </a:p>
        </p:txBody>
      </p:sp>
      <p:pic>
        <p:nvPicPr>
          <p:cNvPr id="17411" name="Рисунок 5" descr="sto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38" y="1643063"/>
            <a:ext cx="2720975" cy="297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Box 6"/>
          <p:cNvSpPr txBox="1">
            <a:spLocks noChangeArrowheads="1"/>
          </p:cNvSpPr>
          <p:nvPr/>
        </p:nvSpPr>
        <p:spPr bwMode="auto">
          <a:xfrm>
            <a:off x="5076825" y="4714875"/>
            <a:ext cx="28082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Georgia" pitchFamily="18" charset="0"/>
              </a:rPr>
              <a:t>В.И. Ленин вес мозга - 1340 г.</a:t>
            </a:r>
          </a:p>
          <a:p>
            <a:pPr algn="ctr"/>
            <a:r>
              <a:rPr lang="ru-RU">
                <a:latin typeface="Georgia" pitchFamily="18" charset="0"/>
              </a:rPr>
              <a:t>Известный политик</a:t>
            </a:r>
          </a:p>
        </p:txBody>
      </p:sp>
      <p:sp>
        <p:nvSpPr>
          <p:cNvPr id="17413" name="TextBox 8"/>
          <p:cNvSpPr txBox="1">
            <a:spLocks noChangeArrowheads="1"/>
          </p:cNvSpPr>
          <p:nvPr/>
        </p:nvSpPr>
        <p:spPr bwMode="auto">
          <a:xfrm>
            <a:off x="1071563" y="642938"/>
            <a:ext cx="657225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Georgia" pitchFamily="18" charset="0"/>
              </a:rPr>
              <a:t>Многие думают, что чем больше мозг, тем умнее человек.</a:t>
            </a:r>
          </a:p>
        </p:txBody>
      </p:sp>
      <p:sp>
        <p:nvSpPr>
          <p:cNvPr id="17414" name="TextBox 12"/>
          <p:cNvSpPr txBox="1">
            <a:spLocks noChangeArrowheads="1"/>
          </p:cNvSpPr>
          <p:nvPr/>
        </p:nvSpPr>
        <p:spPr bwMode="auto">
          <a:xfrm>
            <a:off x="857250" y="5572125"/>
            <a:ext cx="77152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Georgia" pitchFamily="18" charset="0"/>
              </a:rPr>
              <a:t>Самый  большой мозг  2850 г. принадлежал пациенту психиатрической лечебницы.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643063"/>
          </a:xfrm>
        </p:spPr>
        <p:txBody>
          <a:bodyPr/>
          <a:lstStyle/>
          <a:p>
            <a:pPr algn="ctr"/>
            <a:r>
              <a:rPr lang="ru-RU" smtClean="0"/>
              <a:t>Значит дело не в массе мозга, а в чем то другом…</a:t>
            </a:r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>
          <a:xfrm>
            <a:off x="642938" y="3571875"/>
            <a:ext cx="8229600" cy="1608138"/>
          </a:xfrm>
        </p:spPr>
        <p:txBody>
          <a:bodyPr/>
          <a:lstStyle/>
          <a:p>
            <a:pPr algn="ctr">
              <a:buFont typeface="Georgia" pitchFamily="18" charset="0"/>
              <a:buNone/>
            </a:pPr>
            <a:r>
              <a:rPr lang="ru-RU" sz="5400" smtClean="0"/>
              <a:t>Строении ????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24.02.2010 22-01-20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lum bright="4000" contrast="24000"/>
          </a:blip>
          <a:srcRect/>
          <a:stretch>
            <a:fillRect/>
          </a:stretch>
        </p:blipFill>
        <p:spPr bwMode="auto">
          <a:xfrm>
            <a:off x="2143125" y="1857375"/>
            <a:ext cx="4465638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1357313"/>
            <a:ext cx="8229600" cy="4071937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Составляет около </a:t>
            </a:r>
            <a:r>
              <a:rPr lang="ru-RU" dirty="0" smtClean="0">
                <a:solidFill>
                  <a:srgbClr val="FF0000"/>
                </a:solidFill>
              </a:rPr>
              <a:t>2% </a:t>
            </a:r>
            <a:r>
              <a:rPr lang="ru-RU" dirty="0" smtClean="0"/>
              <a:t> от общего веса тела, </a:t>
            </a:r>
            <a:br>
              <a:rPr lang="ru-RU" dirty="0" smtClean="0"/>
            </a:br>
            <a:r>
              <a:rPr lang="ru-RU" dirty="0" smtClean="0"/>
              <a:t>но он использует более </a:t>
            </a:r>
            <a:r>
              <a:rPr lang="ru-RU" dirty="0" smtClean="0">
                <a:solidFill>
                  <a:srgbClr val="FF0000"/>
                </a:solidFill>
              </a:rPr>
              <a:t>20% энергии</a:t>
            </a:r>
            <a:r>
              <a:rPr lang="ru-RU" dirty="0" smtClean="0"/>
              <a:t> организма и </a:t>
            </a:r>
            <a:r>
              <a:rPr lang="ru-RU" dirty="0" smtClean="0">
                <a:solidFill>
                  <a:srgbClr val="FF0000"/>
                </a:solidFill>
              </a:rPr>
              <a:t>20% </a:t>
            </a:r>
            <a:r>
              <a:rPr lang="ru-RU" dirty="0" smtClean="0"/>
              <a:t>потребляемого </a:t>
            </a:r>
            <a:r>
              <a:rPr lang="ru-RU" dirty="0" smtClean="0">
                <a:solidFill>
                  <a:srgbClr val="FF0000"/>
                </a:solidFill>
              </a:rPr>
              <a:t>кислорода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357313" y="642938"/>
            <a:ext cx="614362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atin typeface="+mn-lt"/>
              </a:rPr>
              <a:t>Головной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600" dirty="0">
                <a:latin typeface="+mn-lt"/>
              </a:rPr>
              <a:t>мозг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600" dirty="0">
                <a:latin typeface="+mn-lt"/>
              </a:rPr>
              <a:t>человека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75" y="3571875"/>
            <a:ext cx="357187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Содержимое 2"/>
          <p:cNvSpPr>
            <a:spLocks noGrp="1"/>
          </p:cNvSpPr>
          <p:nvPr>
            <p:ph idx="1"/>
          </p:nvPr>
        </p:nvSpPr>
        <p:spPr>
          <a:xfrm>
            <a:off x="500063" y="857250"/>
            <a:ext cx="8286750" cy="4324350"/>
          </a:xfrm>
        </p:spPr>
        <p:txBody>
          <a:bodyPr/>
          <a:lstStyle/>
          <a:p>
            <a:pPr algn="just">
              <a:buFont typeface="Georgia" pitchFamily="18" charset="0"/>
              <a:buNone/>
            </a:pPr>
            <a:r>
              <a:rPr lang="ru-RU" dirty="0" smtClean="0"/>
              <a:t>Головной мозг - передний отдел центральной нервной системы позвоночных животных и человека. Он находится в мозговом отделе черепа, который защищает его от механических повреждений. Снаружи мозг покрыт тремя мозговыми оболочками. </a:t>
            </a:r>
            <a:r>
              <a:rPr lang="ru-RU" dirty="0" smtClean="0">
                <a:solidFill>
                  <a:srgbClr val="FF0000"/>
                </a:solidFill>
              </a:rPr>
              <a:t>Масса мозга</a:t>
            </a:r>
            <a:r>
              <a:rPr lang="ru-RU" dirty="0" smtClean="0"/>
              <a:t> у взрослого человека обычно составляет около </a:t>
            </a:r>
            <a:r>
              <a:rPr lang="ru-RU" dirty="0" smtClean="0">
                <a:solidFill>
                  <a:srgbClr val="FF0000"/>
                </a:solidFill>
              </a:rPr>
              <a:t>1400—1600 г</a:t>
            </a:r>
            <a:r>
              <a:rPr lang="ru-RU" dirty="0" smtClean="0"/>
              <a:t>. От головного мозга отходят </a:t>
            </a:r>
            <a:r>
              <a:rPr lang="ru-RU" dirty="0" smtClean="0">
                <a:solidFill>
                  <a:srgbClr val="FF0000"/>
                </a:solidFill>
              </a:rPr>
              <a:t>12 пар</a:t>
            </a:r>
          </a:p>
          <a:p>
            <a:pPr algn="just">
              <a:buFont typeface="Georgia" pitchFamily="18" charset="0"/>
              <a:buNone/>
            </a:pP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  черепно-мозговых нервов.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2">
            <a:lum bright="40000"/>
          </a:blip>
          <a:srcRect/>
          <a:stretch>
            <a:fillRect/>
          </a:stretch>
        </p:blipFill>
        <p:spPr bwMode="auto">
          <a:xfrm>
            <a:off x="3000375" y="4214813"/>
            <a:ext cx="296545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357188" y="571500"/>
            <a:ext cx="8229600" cy="1066800"/>
          </a:xfrm>
        </p:spPr>
        <p:txBody>
          <a:bodyPr/>
          <a:lstStyle/>
          <a:p>
            <a:pPr algn="ctr"/>
            <a:r>
              <a:rPr lang="ru-RU" smtClean="0"/>
              <a:t>Клетки мозга</a:t>
            </a: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428625" y="1500188"/>
            <a:ext cx="8229600" cy="4324350"/>
          </a:xfrm>
        </p:spPr>
        <p:txBody>
          <a:bodyPr/>
          <a:lstStyle/>
          <a:p>
            <a:pPr algn="just">
              <a:buFont typeface="Georgia" pitchFamily="18" charset="0"/>
              <a:buNone/>
            </a:pPr>
            <a:r>
              <a:rPr lang="ru-RU" smtClean="0"/>
              <a:t>  Клетки мозга включают нейроны и глиальные клетки, выполняющие важные дополнительные функции. Нейроны делятся на  возбуждающие (то есть активирующие разряды других нейронов) и тормозные (препятствующие возбуждению других нейронов).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3" descr="Cerveau_WMV V9[(001971)19-27-29]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38" y="4000500"/>
            <a:ext cx="3117850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428625" y="428625"/>
            <a:ext cx="8229600" cy="1066800"/>
          </a:xfrm>
        </p:spPr>
        <p:txBody>
          <a:bodyPr/>
          <a:lstStyle/>
          <a:p>
            <a:pPr algn="ctr"/>
            <a:r>
              <a:rPr lang="ru-RU" smtClean="0"/>
              <a:t>Строение головного мозга</a:t>
            </a:r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>
          <a:xfrm>
            <a:off x="285750" y="1285875"/>
            <a:ext cx="8643938" cy="5145088"/>
          </a:xfrm>
        </p:spPr>
        <p:txBody>
          <a:bodyPr/>
          <a:lstStyle/>
          <a:p>
            <a:pPr algn="ctr">
              <a:buFont typeface="Georgia" pitchFamily="18" charset="0"/>
              <a:buNone/>
            </a:pPr>
            <a:r>
              <a:rPr lang="ru-RU" sz="2400" b="1" smtClean="0">
                <a:solidFill>
                  <a:srgbClr val="FF0000"/>
                </a:solidFill>
              </a:rPr>
              <a:t>Белое и серое вещество головного мозга составляет основу его функционирования.</a:t>
            </a:r>
          </a:p>
          <a:p>
            <a:pPr algn="just">
              <a:buFont typeface="Georgia" pitchFamily="18" charset="0"/>
              <a:buNone/>
            </a:pPr>
            <a:r>
              <a:rPr lang="ru-RU" smtClean="0">
                <a:solidFill>
                  <a:srgbClr val="0070C0"/>
                </a:solidFill>
              </a:rPr>
              <a:t> </a:t>
            </a:r>
          </a:p>
          <a:p>
            <a:pPr algn="just">
              <a:buFont typeface="Georgia" pitchFamily="18" charset="0"/>
              <a:buNone/>
            </a:pPr>
            <a:r>
              <a:rPr lang="ru-RU" smtClean="0">
                <a:solidFill>
                  <a:srgbClr val="0070C0"/>
                </a:solidFill>
              </a:rPr>
              <a:t> Белое вещество </a:t>
            </a:r>
            <a:r>
              <a:rPr lang="ru-RU" smtClean="0"/>
              <a:t>образует </a:t>
            </a:r>
            <a:r>
              <a:rPr lang="ru-RU" smtClean="0">
                <a:solidFill>
                  <a:srgbClr val="0070C0"/>
                </a:solidFill>
              </a:rPr>
              <a:t>проводящие пути. </a:t>
            </a:r>
            <a:r>
              <a:rPr lang="ru-RU" smtClean="0"/>
              <a:t>Они связывают головной мозг со спинным, а также части головного мозга между собой.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3" descr="Cerveau_WMV V9[(001971)19-27-29].JPG"/>
          <p:cNvPicPr>
            <a:picLocks noChangeAspect="1"/>
          </p:cNvPicPr>
          <p:nvPr/>
        </p:nvPicPr>
        <p:blipFill>
          <a:blip r:embed="rId2">
            <a:lum contrast="-2000"/>
          </a:blip>
          <a:srcRect/>
          <a:stretch>
            <a:fillRect/>
          </a:stretch>
        </p:blipFill>
        <p:spPr bwMode="auto">
          <a:xfrm>
            <a:off x="3000375" y="4071938"/>
            <a:ext cx="3241675" cy="259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8" y="1000125"/>
            <a:ext cx="7972425" cy="5359400"/>
          </a:xfrm>
        </p:spPr>
        <p:txBody>
          <a:bodyPr>
            <a:normAutofit/>
          </a:bodyPr>
          <a:lstStyle/>
          <a:p>
            <a:pPr marL="365760" indent="-256032" algn="just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Серое вещество </a:t>
            </a:r>
            <a:r>
              <a:rPr lang="ru-RU" dirty="0" smtClean="0"/>
              <a:t>в виде отдельных скоплений –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ядер </a:t>
            </a:r>
            <a:r>
              <a:rPr lang="ru-RU" dirty="0" smtClean="0"/>
              <a:t>- располагается внутри белого вещества. Серое вещество образует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кору</a:t>
            </a:r>
            <a:r>
              <a:rPr lang="ru-RU" dirty="0" smtClean="0"/>
              <a:t> головного мозга, на поверхности головного мозга. От скоплений серого вещества разных отделов головного мозга отходит 12 пар черепно-мозговых нервов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Оболочки головного мозга и желудочки</a:t>
            </a:r>
            <a:endParaRPr lang="ru-RU" dirty="0"/>
          </a:p>
        </p:txBody>
      </p:sp>
      <p:pic>
        <p:nvPicPr>
          <p:cNvPr id="3074" name="Picture 2" descr="C:\Users\Андрей\Desktop\vchd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732691"/>
            <a:ext cx="4223792" cy="376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Андрей\Desktop\dis0062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03088"/>
            <a:ext cx="3600400" cy="4363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179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357188" y="500063"/>
            <a:ext cx="8229600" cy="928687"/>
          </a:xfrm>
        </p:spPr>
        <p:txBody>
          <a:bodyPr/>
          <a:lstStyle/>
          <a:p>
            <a:pPr algn="ctr"/>
            <a:r>
              <a:rPr lang="ru-RU" smtClean="0"/>
              <a:t>Головной мозг</a:t>
            </a:r>
          </a:p>
        </p:txBody>
      </p:sp>
      <p:sp>
        <p:nvSpPr>
          <p:cNvPr id="4" name="Стрелка вправо 3"/>
          <p:cNvSpPr/>
          <p:nvPr/>
        </p:nvSpPr>
        <p:spPr>
          <a:xfrm rot="8218272">
            <a:off x="1785938" y="1306513"/>
            <a:ext cx="915987" cy="571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 rot="5400000">
            <a:off x="2643188" y="2786063"/>
            <a:ext cx="3429000" cy="571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 rot="2529567">
            <a:off x="6078538" y="1365250"/>
            <a:ext cx="882650" cy="571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581" name="TextBox 6"/>
          <p:cNvSpPr txBox="1">
            <a:spLocks noChangeArrowheads="1"/>
          </p:cNvSpPr>
          <p:nvPr/>
        </p:nvSpPr>
        <p:spPr bwMode="auto">
          <a:xfrm>
            <a:off x="571500" y="1928813"/>
            <a:ext cx="1857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Georgia" pitchFamily="18" charset="0"/>
              </a:rPr>
              <a:t>Задний</a:t>
            </a:r>
          </a:p>
        </p:txBody>
      </p:sp>
      <p:sp>
        <p:nvSpPr>
          <p:cNvPr id="24582" name="TextBox 7"/>
          <p:cNvSpPr txBox="1">
            <a:spLocks noChangeArrowheads="1"/>
          </p:cNvSpPr>
          <p:nvPr/>
        </p:nvSpPr>
        <p:spPr bwMode="auto">
          <a:xfrm>
            <a:off x="3429000" y="4786313"/>
            <a:ext cx="1857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  <a:latin typeface="Georgia" pitchFamily="18" charset="0"/>
              </a:rPr>
              <a:t>Средний</a:t>
            </a:r>
          </a:p>
        </p:txBody>
      </p:sp>
      <p:sp>
        <p:nvSpPr>
          <p:cNvPr id="24583" name="TextBox 8"/>
          <p:cNvSpPr txBox="1">
            <a:spLocks noChangeArrowheads="1"/>
          </p:cNvSpPr>
          <p:nvPr/>
        </p:nvSpPr>
        <p:spPr bwMode="auto">
          <a:xfrm>
            <a:off x="6000750" y="2143125"/>
            <a:ext cx="2143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0000"/>
                </a:solidFill>
                <a:latin typeface="Georgia" pitchFamily="18" charset="0"/>
              </a:rPr>
              <a:t>Передний</a:t>
            </a:r>
          </a:p>
        </p:txBody>
      </p:sp>
      <p:sp>
        <p:nvSpPr>
          <p:cNvPr id="24584" name="TextBox 9"/>
          <p:cNvSpPr txBox="1">
            <a:spLocks noChangeArrowheads="1"/>
          </p:cNvSpPr>
          <p:nvPr/>
        </p:nvSpPr>
        <p:spPr bwMode="auto">
          <a:xfrm>
            <a:off x="214313" y="3000375"/>
            <a:ext cx="3214687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2800" dirty="0">
                <a:latin typeface="Georgia" pitchFamily="18" charset="0"/>
              </a:rPr>
              <a:t>Продолговатый</a:t>
            </a:r>
          </a:p>
          <a:p>
            <a:pPr>
              <a:buFont typeface="Arial" charset="0"/>
              <a:buChar char="•"/>
            </a:pPr>
            <a:endParaRPr lang="ru-RU" sz="2800" dirty="0">
              <a:latin typeface="Georgia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2800" dirty="0">
                <a:latin typeface="Georgia" pitchFamily="18" charset="0"/>
              </a:rPr>
              <a:t>Мост</a:t>
            </a:r>
          </a:p>
          <a:p>
            <a:pPr>
              <a:buFont typeface="Arial" charset="0"/>
              <a:buChar char="•"/>
            </a:pPr>
            <a:endParaRPr lang="ru-RU" sz="2800" dirty="0">
              <a:latin typeface="Georgia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2800" dirty="0">
                <a:latin typeface="Georgia" pitchFamily="18" charset="0"/>
              </a:rPr>
              <a:t>Мозжечка</a:t>
            </a:r>
          </a:p>
        </p:txBody>
      </p:sp>
      <p:sp>
        <p:nvSpPr>
          <p:cNvPr id="24585" name="TextBox 10"/>
          <p:cNvSpPr txBox="1">
            <a:spLocks noChangeArrowheads="1"/>
          </p:cNvSpPr>
          <p:nvPr/>
        </p:nvSpPr>
        <p:spPr bwMode="auto">
          <a:xfrm>
            <a:off x="5572125" y="2714625"/>
            <a:ext cx="321468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2800">
                <a:latin typeface="Georgia" pitchFamily="18" charset="0"/>
              </a:rPr>
              <a:t>Промежуточный </a:t>
            </a:r>
          </a:p>
          <a:p>
            <a:pPr>
              <a:buFont typeface="Arial" charset="0"/>
              <a:buChar char="•"/>
            </a:pPr>
            <a:endParaRPr lang="ru-RU" sz="2800">
              <a:latin typeface="Georgia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2800">
                <a:latin typeface="Georgia" pitchFamily="18" charset="0"/>
              </a:rPr>
              <a:t>Большие полушария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87624" y="548680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Отделы головного мозга</a:t>
            </a:r>
            <a:endParaRPr lang="ru-RU" sz="400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2"/>
          <a:srcRect r="12413"/>
          <a:stretch>
            <a:fillRect/>
          </a:stretch>
        </p:blipFill>
        <p:spPr bwMode="auto">
          <a:xfrm>
            <a:off x="0" y="1428750"/>
            <a:ext cx="3214688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571500" y="285750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Продолговатый мозг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86063" y="1143000"/>
            <a:ext cx="5900737" cy="5430838"/>
          </a:xfrm>
        </p:spPr>
        <p:txBody>
          <a:bodyPr>
            <a:normAutofit fontScale="92500" lnSpcReduction="10000"/>
          </a:bodyPr>
          <a:lstStyle/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   Продолговатый мозг - жизненно важный отдел ЦНС, представляющий собой продолжение спинного </a:t>
            </a:r>
            <a:r>
              <a:rPr lang="ru-RU" dirty="0"/>
              <a:t>мозга, имеет длину 2,5—3 </a:t>
            </a:r>
            <a:r>
              <a:rPr lang="ru-RU" dirty="0" smtClean="0"/>
              <a:t>см. Продолговатый мозг выполняет </a:t>
            </a:r>
            <a:r>
              <a:rPr lang="ru-RU" dirty="0" smtClean="0">
                <a:solidFill>
                  <a:srgbClr val="FF0000"/>
                </a:solidFill>
              </a:rPr>
              <a:t>рефлекторную и проводниковую </a:t>
            </a:r>
            <a:r>
              <a:rPr lang="ru-RU" dirty="0" smtClean="0"/>
              <a:t>функции: регулирует пищеварение, дыхание, сердечнососудистую деятельность, жевание, глотание, а также такие защитные рефлексы, как кашель, чихание, рвота.</a:t>
            </a:r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1607345" y="1166912"/>
            <a:ext cx="5700960" cy="4896544"/>
            <a:chOff x="1607345" y="1196752"/>
            <a:chExt cx="5700960" cy="489654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7345" y="1196752"/>
              <a:ext cx="5700960" cy="4662006"/>
            </a:xfrm>
            <a:prstGeom prst="rect">
              <a:avLst/>
            </a:prstGeom>
            <a:noFill/>
            <a:ln w="28575" cmpd="thinThick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4" name="Прямая со стрелкой 3"/>
            <p:cNvCxnSpPr/>
            <p:nvPr/>
          </p:nvCxnSpPr>
          <p:spPr>
            <a:xfrm flipV="1">
              <a:off x="2699792" y="5368418"/>
              <a:ext cx="1993016" cy="724878"/>
            </a:xfrm>
            <a:prstGeom prst="straightConnector1">
              <a:avLst/>
            </a:prstGeom>
            <a:ln w="28575" cmpd="thinThick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810112" y="6177190"/>
            <a:ext cx="238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Продолговатый мозг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Рисунок 3" descr="Копия view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32313" y="1268413"/>
            <a:ext cx="4611687" cy="452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1066800"/>
          </a:xfrm>
        </p:spPr>
        <p:txBody>
          <a:bodyPr/>
          <a:lstStyle/>
          <a:p>
            <a:pPr algn="ctr"/>
            <a:r>
              <a:rPr lang="ru-RU" dirty="0" err="1" smtClean="0"/>
              <a:t>Варолиев</a:t>
            </a:r>
            <a:r>
              <a:rPr lang="ru-RU" dirty="0"/>
              <a:t> </a:t>
            </a:r>
            <a:r>
              <a:rPr lang="ru-RU" dirty="0" smtClean="0"/>
              <a:t>мост </a:t>
            </a:r>
            <a:r>
              <a:rPr lang="ru-RU" sz="2400" dirty="0" smtClean="0"/>
              <a:t>(</a:t>
            </a:r>
            <a:r>
              <a:rPr lang="ru-RU" sz="2400" dirty="0"/>
              <a:t>от имени </a:t>
            </a:r>
            <a:r>
              <a:rPr lang="ru-RU" sz="2400" dirty="0" err="1"/>
              <a:t>Констанзо</a:t>
            </a:r>
            <a:r>
              <a:rPr lang="ru-RU" sz="2400" dirty="0"/>
              <a:t> </a:t>
            </a:r>
            <a:r>
              <a:rPr lang="ru-RU" sz="2400" dirty="0" err="1"/>
              <a:t>Варолия</a:t>
            </a:r>
            <a:r>
              <a:rPr lang="ru-RU" sz="2400" dirty="0" smtClean="0"/>
              <a:t>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1214438"/>
            <a:ext cx="4714875" cy="4895850"/>
          </a:xfrm>
        </p:spPr>
        <p:txBody>
          <a:bodyPr>
            <a:normAutofit fontScale="92500" lnSpcReduction="10000"/>
          </a:bodyPr>
          <a:lstStyle/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    </a:t>
            </a:r>
            <a:r>
              <a:rPr lang="ru-RU" dirty="0"/>
              <a:t>Связывает продолговатый и средний мозг с другими отделами головного мозга, </a:t>
            </a:r>
            <a:r>
              <a:rPr lang="ru-RU" dirty="0" smtClean="0"/>
              <a:t>через </a:t>
            </a:r>
            <a:r>
              <a:rPr lang="ru-RU" dirty="0"/>
              <a:t>него проходят сигналы от слуховых рецепторов и от органов равновесия, т. е. мост выполняет проводниковую функцию.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Здесь же находятся центры, связанные с мимикой, жевательными функциями.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>
          <a:xfrm>
            <a:off x="357188" y="357188"/>
            <a:ext cx="8229600" cy="1066800"/>
          </a:xfrm>
        </p:spPr>
        <p:txBody>
          <a:bodyPr/>
          <a:lstStyle/>
          <a:p>
            <a:pPr algn="ctr"/>
            <a:r>
              <a:rPr lang="ru-RU" smtClean="0"/>
              <a:t>Мозжечок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071562"/>
            <a:ext cx="4507359" cy="5597797"/>
          </a:xfrm>
        </p:spPr>
        <p:txBody>
          <a:bodyPr lIns="72000" tIns="36000" rIns="72000" bIns="36000">
            <a:noAutofit/>
          </a:bodyPr>
          <a:lstStyle/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  </a:t>
            </a:r>
            <a:r>
              <a:rPr lang="ru-RU" sz="1800" kern="0" dirty="0"/>
              <a:t>Мозжечок напоминает мозг в миниатюре, так как он также поделен на два покрытые извилинами полушария, имеющие тот же цвет, что и большой мозг. Кстати, по-латыни он называется </a:t>
            </a:r>
            <a:r>
              <a:rPr lang="ru-RU" sz="1800" kern="0" dirty="0" err="1"/>
              <a:t>cerebellum</a:t>
            </a:r>
            <a:r>
              <a:rPr lang="ru-RU" sz="1800" kern="0" dirty="0"/>
              <a:t>, что значит «маленький мозг». Он расположен в задней части мозга. Мозжечок получает информацию как от тела, так и от полушарий. </a:t>
            </a:r>
            <a:r>
              <a:rPr lang="ru-RU" sz="1800" kern="0" dirty="0" smtClean="0"/>
              <a:t>Мозжечок принимает участие в координации движений, делает их точными, целенаправленными. 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1800" kern="0" dirty="0" smtClean="0"/>
              <a:t>При повреждении мозжечка движения человека нарушены, ему трудно удержать равновесие, его походка напоминает походку потерявшего ориентацию человека.</a:t>
            </a:r>
          </a:p>
          <a:p>
            <a:pPr marL="365760" indent="-256032" algn="just" fontAlgn="auto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sz="1800" dirty="0"/>
          </a:p>
        </p:txBody>
      </p:sp>
      <p:pic>
        <p:nvPicPr>
          <p:cNvPr id="28675" name="Рисунок 3" descr="Копия view.jpg"/>
          <p:cNvPicPr>
            <a:picLocks noChangeAspect="1"/>
          </p:cNvPicPr>
          <p:nvPr/>
        </p:nvPicPr>
        <p:blipFill>
          <a:blip r:embed="rId2"/>
          <a:srcRect l="7509"/>
          <a:stretch>
            <a:fillRect/>
          </a:stretch>
        </p:blipFill>
        <p:spPr bwMode="auto">
          <a:xfrm>
            <a:off x="4745038" y="1143000"/>
            <a:ext cx="4398962" cy="467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6228184" y="4365104"/>
            <a:ext cx="1296144" cy="134989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7" name="TextBox 6"/>
          <p:cNvSpPr txBox="1">
            <a:spLocks noChangeArrowheads="1"/>
          </p:cNvSpPr>
          <p:nvPr/>
        </p:nvSpPr>
        <p:spPr bwMode="auto">
          <a:xfrm>
            <a:off x="5643563" y="5715000"/>
            <a:ext cx="157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мозжечок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0728"/>
            <a:ext cx="4627563" cy="319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77072"/>
            <a:ext cx="4176713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29120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Рисунок 3" descr="Копия view.jpg"/>
          <p:cNvPicPr>
            <a:picLocks noChangeAspect="1"/>
          </p:cNvPicPr>
          <p:nvPr/>
        </p:nvPicPr>
        <p:blipFill>
          <a:blip r:embed="rId2"/>
          <a:srcRect l="7509"/>
          <a:stretch>
            <a:fillRect/>
          </a:stretch>
        </p:blipFill>
        <p:spPr bwMode="auto">
          <a:xfrm>
            <a:off x="142875" y="1285875"/>
            <a:ext cx="4398963" cy="467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28625" y="357188"/>
            <a:ext cx="8229600" cy="1066800"/>
          </a:xfrm>
        </p:spPr>
        <p:txBody>
          <a:bodyPr/>
          <a:lstStyle/>
          <a:p>
            <a:pPr algn="ctr"/>
            <a:r>
              <a:rPr lang="ru-RU" smtClean="0"/>
              <a:t>Средний мозг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1281430"/>
            <a:ext cx="4829175" cy="5216525"/>
          </a:xfrm>
        </p:spPr>
        <p:txBody>
          <a:bodyPr>
            <a:normAutofit fontScale="70000" lnSpcReduction="20000"/>
          </a:bodyPr>
          <a:lstStyle/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    Средний мозг – участвует в рефлекторной регуляции различного рода движений,  возникающих под влиянием зрительных и слуховых импульсов. </a:t>
            </a:r>
            <a:r>
              <a:rPr lang="ru-RU" dirty="0"/>
              <a:t>Состоит из ножек мозга (белое вещество) и «четверохолмия» (серое вещество). 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1</a:t>
            </a:r>
            <a:r>
              <a:rPr lang="ru-RU" dirty="0"/>
              <a:t>. Двигательные </a:t>
            </a:r>
            <a:r>
              <a:rPr lang="ru-RU" dirty="0" smtClean="0"/>
              <a:t>функции (поворот </a:t>
            </a:r>
            <a:r>
              <a:rPr lang="ru-RU" dirty="0"/>
              <a:t>головы, глаз в сторону источника </a:t>
            </a:r>
            <a:r>
              <a:rPr lang="ru-RU" dirty="0" smtClean="0"/>
              <a:t>света).</a:t>
            </a:r>
            <a:endParaRPr lang="ru-RU" dirty="0"/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/>
              <a:t>2. Сенсорные функции (например </a:t>
            </a:r>
            <a:r>
              <a:rPr lang="ru-RU" dirty="0" smtClean="0"/>
              <a:t>зрение - изменение </a:t>
            </a:r>
            <a:r>
              <a:rPr lang="ru-RU" dirty="0"/>
              <a:t>величины зрачка, кривизны хрусталика в зависимости от яркости </a:t>
            </a:r>
            <a:r>
              <a:rPr lang="ru-RU" dirty="0" smtClean="0"/>
              <a:t>света).</a:t>
            </a:r>
            <a:endParaRPr lang="ru-RU" dirty="0"/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/>
              <a:t>3. Регулировка актов жевания и глотания (продолжительности)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/>
              <a:t>4. Обеспечения точных движений рук (например, при письме).</a:t>
            </a:r>
            <a:endParaRPr lang="ru-RU" dirty="0" smtClean="0"/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1259632" y="3621881"/>
            <a:ext cx="864096" cy="145018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1" name="TextBox 6"/>
          <p:cNvSpPr txBox="1">
            <a:spLocks noChangeArrowheads="1"/>
          </p:cNvSpPr>
          <p:nvPr/>
        </p:nvSpPr>
        <p:spPr bwMode="auto">
          <a:xfrm>
            <a:off x="357188" y="5072063"/>
            <a:ext cx="2000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Средний мозг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8147" y="980728"/>
            <a:ext cx="4891169" cy="5425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>
          <a:xfrm>
            <a:off x="500063" y="357188"/>
            <a:ext cx="8229600" cy="1066800"/>
          </a:xfrm>
        </p:spPr>
        <p:txBody>
          <a:bodyPr/>
          <a:lstStyle/>
          <a:p>
            <a:pPr algn="ctr"/>
            <a:r>
              <a:rPr lang="ru-RU" smtClean="0"/>
              <a:t>Промежуточный мозг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38"/>
            <a:ext cx="4714875" cy="5643562"/>
          </a:xfrm>
        </p:spPr>
        <p:txBody>
          <a:bodyPr>
            <a:normAutofit fontScale="77500" lnSpcReduction="20000"/>
          </a:bodyPr>
          <a:lstStyle/>
          <a:p>
            <a:pPr marL="365760" indent="-256032" algn="just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   Промежуточный мозг расположен над средним мозгом и под большими полушариями переднего мозга. Он имеет два главных отдела: зрительные бугры (таламус) и подбугровую область (гипоталамус). В его отделах расположены также центры жажды, удовольствия, страха,  голода, агрессии, поддержания постоянства внутренней среды организма. С участием промежуточного мозга осуществляются функции желез внутренней секреции, вегетативной нервной системы.</a:t>
            </a:r>
          </a:p>
          <a:p>
            <a:pPr marL="365760" indent="-256032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dirty="0"/>
          </a:p>
        </p:txBody>
      </p:sp>
      <p:pic>
        <p:nvPicPr>
          <p:cNvPr id="30723" name="Рисунок 3" descr="Копия view.jpg"/>
          <p:cNvPicPr>
            <a:picLocks noChangeAspect="1"/>
          </p:cNvPicPr>
          <p:nvPr/>
        </p:nvPicPr>
        <p:blipFill>
          <a:blip r:embed="rId2"/>
          <a:srcRect l="7509"/>
          <a:stretch>
            <a:fillRect/>
          </a:stretch>
        </p:blipFill>
        <p:spPr bwMode="auto">
          <a:xfrm>
            <a:off x="4745038" y="1285875"/>
            <a:ext cx="4398962" cy="467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 стрелкой 5"/>
          <p:cNvCxnSpPr>
            <a:stCxn id="30725" idx="0"/>
          </p:cNvCxnSpPr>
          <p:nvPr/>
        </p:nvCxnSpPr>
        <p:spPr>
          <a:xfrm flipV="1">
            <a:off x="6072188" y="3212977"/>
            <a:ext cx="516036" cy="228771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5" name="TextBox 6"/>
          <p:cNvSpPr txBox="1">
            <a:spLocks noChangeArrowheads="1"/>
          </p:cNvSpPr>
          <p:nvPr/>
        </p:nvSpPr>
        <p:spPr bwMode="auto">
          <a:xfrm>
            <a:off x="5000625" y="5500688"/>
            <a:ext cx="21431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Georgia" pitchFamily="18" charset="0"/>
              </a:rPr>
              <a:t>Промежуточный мозг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Содержимое 6" descr="thalamus-hypothalamus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1857375"/>
            <a:ext cx="2828925" cy="3941763"/>
          </a:xfr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00063" y="357188"/>
            <a:ext cx="8229600" cy="10668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Промежуточный мозг</a:t>
            </a:r>
            <a:endParaRPr lang="ru-RU" sz="4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1" name="Соединительная линия уступом 10"/>
          <p:cNvCxnSpPr/>
          <p:nvPr/>
        </p:nvCxnSpPr>
        <p:spPr>
          <a:xfrm rot="5400000" flipH="1" flipV="1">
            <a:off x="1964531" y="1893095"/>
            <a:ext cx="1785938" cy="1000125"/>
          </a:xfrm>
          <a:prstGeom prst="bentConnector3">
            <a:avLst>
              <a:gd name="adj1" fmla="val 100631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48" name="TextBox 22"/>
          <p:cNvSpPr txBox="1">
            <a:spLocks noChangeArrowheads="1"/>
          </p:cNvSpPr>
          <p:nvPr/>
        </p:nvSpPr>
        <p:spPr bwMode="auto">
          <a:xfrm>
            <a:off x="3500438" y="1357313"/>
            <a:ext cx="1857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Georgia" pitchFamily="18" charset="0"/>
              </a:rPr>
              <a:t>Таламус</a:t>
            </a:r>
          </a:p>
        </p:txBody>
      </p:sp>
      <p:sp>
        <p:nvSpPr>
          <p:cNvPr id="31749" name="TextBox 24"/>
          <p:cNvSpPr txBox="1">
            <a:spLocks noChangeArrowheads="1"/>
          </p:cNvSpPr>
          <p:nvPr/>
        </p:nvSpPr>
        <p:spPr bwMode="auto">
          <a:xfrm>
            <a:off x="3571875" y="1928813"/>
            <a:ext cx="52149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В таламус сходится вся информация от органов чувств. Отсеивается малозначащие сведения и активизируют кору при получении важных для организма событий.</a:t>
            </a:r>
          </a:p>
        </p:txBody>
      </p:sp>
      <p:cxnSp>
        <p:nvCxnSpPr>
          <p:cNvPr id="27" name="Прямая со стрелкой 26"/>
          <p:cNvCxnSpPr/>
          <p:nvPr/>
        </p:nvCxnSpPr>
        <p:spPr>
          <a:xfrm>
            <a:off x="1571625" y="3786188"/>
            <a:ext cx="2071688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1" name="TextBox 27"/>
          <p:cNvSpPr txBox="1">
            <a:spLocks noChangeArrowheads="1"/>
          </p:cNvSpPr>
          <p:nvPr/>
        </p:nvSpPr>
        <p:spPr bwMode="auto">
          <a:xfrm>
            <a:off x="3643313" y="3286125"/>
            <a:ext cx="2428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Georgia" pitchFamily="18" charset="0"/>
              </a:rPr>
              <a:t>Гипоталамус</a:t>
            </a:r>
          </a:p>
        </p:txBody>
      </p:sp>
      <p:sp>
        <p:nvSpPr>
          <p:cNvPr id="31752" name="TextBox 28"/>
          <p:cNvSpPr txBox="1">
            <a:spLocks noChangeArrowheads="1"/>
          </p:cNvSpPr>
          <p:nvPr/>
        </p:nvSpPr>
        <p:spPr bwMode="auto">
          <a:xfrm>
            <a:off x="3929063" y="3786188"/>
            <a:ext cx="45005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Центры жажды, голода, поддержания постоянства внутренней среды организма.</a:t>
            </a:r>
          </a:p>
        </p:txBody>
      </p:sp>
      <p:cxnSp>
        <p:nvCxnSpPr>
          <p:cNvPr id="31" name="Соединительная линия уступом 30"/>
          <p:cNvCxnSpPr/>
          <p:nvPr/>
        </p:nvCxnSpPr>
        <p:spPr>
          <a:xfrm>
            <a:off x="1285875" y="4214813"/>
            <a:ext cx="2428875" cy="1357312"/>
          </a:xfrm>
          <a:prstGeom prst="bentConnector3">
            <a:avLst>
              <a:gd name="adj1" fmla="val 1179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4" name="TextBox 32"/>
          <p:cNvSpPr txBox="1">
            <a:spLocks noChangeArrowheads="1"/>
          </p:cNvSpPr>
          <p:nvPr/>
        </p:nvSpPr>
        <p:spPr bwMode="auto">
          <a:xfrm>
            <a:off x="3714750" y="5286375"/>
            <a:ext cx="1785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Georgia" pitchFamily="18" charset="0"/>
              </a:rPr>
              <a:t>Гипофиз </a:t>
            </a:r>
          </a:p>
        </p:txBody>
      </p:sp>
      <p:sp>
        <p:nvSpPr>
          <p:cNvPr id="31755" name="TextBox 34"/>
          <p:cNvSpPr txBox="1">
            <a:spLocks noChangeArrowheads="1"/>
          </p:cNvSpPr>
          <p:nvPr/>
        </p:nvSpPr>
        <p:spPr bwMode="auto">
          <a:xfrm>
            <a:off x="3786188" y="5715000"/>
            <a:ext cx="48577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Georgia" pitchFamily="18" charset="0"/>
              </a:rPr>
              <a:t>Железа внутренней секреции, тесно связана с гипоталамусом.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Рисунок 3" descr="Копия view.jpg"/>
          <p:cNvPicPr>
            <a:picLocks noChangeAspect="1"/>
          </p:cNvPicPr>
          <p:nvPr/>
        </p:nvPicPr>
        <p:blipFill>
          <a:blip r:embed="rId2"/>
          <a:srcRect l="7509"/>
          <a:stretch>
            <a:fillRect/>
          </a:stretch>
        </p:blipFill>
        <p:spPr bwMode="auto">
          <a:xfrm>
            <a:off x="142875" y="1285875"/>
            <a:ext cx="4398963" cy="467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500063" y="285750"/>
            <a:ext cx="8229600" cy="1066800"/>
          </a:xfrm>
        </p:spPr>
        <p:txBody>
          <a:bodyPr/>
          <a:lstStyle/>
          <a:p>
            <a:pPr algn="ctr"/>
            <a:r>
              <a:rPr lang="ru-RU" smtClean="0"/>
              <a:t>Большие полушарий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1938" y="1214438"/>
            <a:ext cx="4614862" cy="5643562"/>
          </a:xfrm>
        </p:spPr>
        <p:txBody>
          <a:bodyPr>
            <a:normAutofit fontScale="92500" lnSpcReduction="20000"/>
          </a:bodyPr>
          <a:lstStyle/>
          <a:p>
            <a:pPr marL="365760" indent="-256032" algn="just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dirty="0" smtClean="0"/>
              <a:t>Кора больших полушарий - это высший отдел ЦНС. Он отвечает за речь, мышление, память, поведение, за поступление и восприятие информации. В ней расположены вкусовая и обонятельная зоны, а также чувствительные центры, отвечающие за трудовую деятельность. От развития лобной доли зависит уровень психического состояния человека.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1403648" y="2636912"/>
            <a:ext cx="1512168" cy="30780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3" name="TextBox 6"/>
          <p:cNvSpPr txBox="1">
            <a:spLocks noChangeArrowheads="1"/>
          </p:cNvSpPr>
          <p:nvPr/>
        </p:nvSpPr>
        <p:spPr bwMode="auto">
          <a:xfrm>
            <a:off x="571500" y="5715000"/>
            <a:ext cx="19288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Georgia" pitchFamily="18" charset="0"/>
              </a:rPr>
              <a:t>Большие полушарии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4"/>
          <p:cNvSpPr txBox="1">
            <a:spLocks noChangeArrowheads="1"/>
          </p:cNvSpPr>
          <p:nvPr/>
        </p:nvSpPr>
        <p:spPr bwMode="auto">
          <a:xfrm>
            <a:off x="1928813" y="642938"/>
            <a:ext cx="57864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Georgia" pitchFamily="18" charset="0"/>
              </a:rPr>
              <a:t>Проверь себя!</a:t>
            </a:r>
          </a:p>
        </p:txBody>
      </p:sp>
      <p:sp>
        <p:nvSpPr>
          <p:cNvPr id="33794" name="TextBox 5"/>
          <p:cNvSpPr txBox="1">
            <a:spLocks noChangeArrowheads="1"/>
          </p:cNvSpPr>
          <p:nvPr/>
        </p:nvSpPr>
        <p:spPr bwMode="auto">
          <a:xfrm>
            <a:off x="6443663" y="1341438"/>
            <a:ext cx="6492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latin typeface="Georgia" pitchFamily="18" charset="0"/>
              </a:rPr>
              <a:t>1</a:t>
            </a:r>
          </a:p>
        </p:txBody>
      </p:sp>
      <p:pic>
        <p:nvPicPr>
          <p:cNvPr id="33795" name="Содержимое 7" descr="Копия view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1341438"/>
            <a:ext cx="4887912" cy="4800600"/>
          </a:xfrm>
        </p:spPr>
      </p:pic>
      <p:cxnSp>
        <p:nvCxnSpPr>
          <p:cNvPr id="10" name="Прямая со стрелкой 9"/>
          <p:cNvCxnSpPr/>
          <p:nvPr/>
        </p:nvCxnSpPr>
        <p:spPr>
          <a:xfrm flipH="1">
            <a:off x="4284663" y="1773238"/>
            <a:ext cx="2232025" cy="50323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797" name="TextBox 10"/>
          <p:cNvSpPr txBox="1">
            <a:spLocks noChangeArrowheads="1"/>
          </p:cNvSpPr>
          <p:nvPr/>
        </p:nvSpPr>
        <p:spPr bwMode="auto">
          <a:xfrm>
            <a:off x="6588125" y="3141663"/>
            <a:ext cx="6477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latin typeface="Georgia" pitchFamily="18" charset="0"/>
              </a:rPr>
              <a:t>2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4643438" y="3500438"/>
            <a:ext cx="2089150" cy="6492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2627313" y="3716338"/>
            <a:ext cx="1368425" cy="72072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3132138" y="4805363"/>
            <a:ext cx="1304925" cy="711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1908175" y="3213100"/>
            <a:ext cx="1800225" cy="93662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2" name="TextBox 22"/>
          <p:cNvSpPr txBox="1">
            <a:spLocks noChangeArrowheads="1"/>
          </p:cNvSpPr>
          <p:nvPr/>
        </p:nvSpPr>
        <p:spPr bwMode="auto">
          <a:xfrm>
            <a:off x="2771775" y="5445125"/>
            <a:ext cx="431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Georgia" pitchFamily="18" charset="0"/>
              </a:rPr>
              <a:t>3</a:t>
            </a:r>
          </a:p>
        </p:txBody>
      </p:sp>
      <p:sp>
        <p:nvSpPr>
          <p:cNvPr id="33803" name="TextBox 23"/>
          <p:cNvSpPr txBox="1">
            <a:spLocks noChangeArrowheads="1"/>
          </p:cNvSpPr>
          <p:nvPr/>
        </p:nvSpPr>
        <p:spPr bwMode="auto">
          <a:xfrm>
            <a:off x="2195513" y="4437063"/>
            <a:ext cx="431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Georgia" pitchFamily="18" charset="0"/>
              </a:rPr>
              <a:t>5</a:t>
            </a:r>
          </a:p>
        </p:txBody>
      </p:sp>
      <p:sp>
        <p:nvSpPr>
          <p:cNvPr id="33804" name="TextBox 24"/>
          <p:cNvSpPr txBox="1">
            <a:spLocks noChangeArrowheads="1"/>
          </p:cNvSpPr>
          <p:nvPr/>
        </p:nvSpPr>
        <p:spPr bwMode="auto">
          <a:xfrm>
            <a:off x="1476375" y="3933825"/>
            <a:ext cx="431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Georgia" pitchFamily="18" charset="0"/>
              </a:rPr>
              <a:t>6</a:t>
            </a:r>
          </a:p>
        </p:txBody>
      </p:sp>
      <p:sp>
        <p:nvSpPr>
          <p:cNvPr id="33805" name="TextBox 25"/>
          <p:cNvSpPr txBox="1">
            <a:spLocks noChangeArrowheads="1"/>
          </p:cNvSpPr>
          <p:nvPr/>
        </p:nvSpPr>
        <p:spPr bwMode="auto">
          <a:xfrm>
            <a:off x="2555875" y="4797425"/>
            <a:ext cx="431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Georgia" pitchFamily="18" charset="0"/>
              </a:rPr>
              <a:t>4</a:t>
            </a:r>
          </a:p>
        </p:txBody>
      </p:sp>
      <p:cxnSp>
        <p:nvCxnSpPr>
          <p:cNvPr id="27" name="Прямая со стрелкой 26"/>
          <p:cNvCxnSpPr/>
          <p:nvPr/>
        </p:nvCxnSpPr>
        <p:spPr>
          <a:xfrm flipV="1">
            <a:off x="2916238" y="4365625"/>
            <a:ext cx="1079500" cy="6477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764</TotalTime>
  <Words>838</Words>
  <Application>Microsoft Office PowerPoint</Application>
  <PresentationFormat>Экран (4:3)</PresentationFormat>
  <Paragraphs>81</Paragraphs>
  <Slides>23</Slides>
  <Notes>0</Notes>
  <HiddenSlides>1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Городская</vt:lpstr>
      <vt:lpstr>Строение и функции  головного мозга</vt:lpstr>
      <vt:lpstr>Пусть думает тот, у кого голова больше!</vt:lpstr>
      <vt:lpstr>Слайд 3</vt:lpstr>
      <vt:lpstr>Слайд 4</vt:lpstr>
      <vt:lpstr>Слайд 5</vt:lpstr>
      <vt:lpstr>Значит дело не в массе мозга, а в чем то другом…</vt:lpstr>
      <vt:lpstr> Составляет около 2%  от общего веса тела,  но он использует более 20% энергии организма и 20% потребляемого кислорода. </vt:lpstr>
      <vt:lpstr>Слайд 8</vt:lpstr>
      <vt:lpstr>Клетки мозга</vt:lpstr>
      <vt:lpstr>Строение головного мозга</vt:lpstr>
      <vt:lpstr>Слайд 11</vt:lpstr>
      <vt:lpstr>Оболочки головного мозга и желудочки</vt:lpstr>
      <vt:lpstr>Головной мозг</vt:lpstr>
      <vt:lpstr>Слайд 14</vt:lpstr>
      <vt:lpstr>Продолговатый мозг</vt:lpstr>
      <vt:lpstr>Варолиев мост (от имени Констанзо Варолия)</vt:lpstr>
      <vt:lpstr>Мозжечок</vt:lpstr>
      <vt:lpstr>Слайд 18</vt:lpstr>
      <vt:lpstr>Средний мозг</vt:lpstr>
      <vt:lpstr>Промежуточный мозг</vt:lpstr>
      <vt:lpstr>Слайд 21</vt:lpstr>
      <vt:lpstr>Большие полушарий</vt:lpstr>
      <vt:lpstr>Слайд 23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Головной мозг</dc:title>
  <dc:subject>Человек</dc:subject>
  <dc:creator>Тытюкова Е.Н.</dc:creator>
  <cp:lastModifiedBy>teacher</cp:lastModifiedBy>
  <cp:revision>1</cp:revision>
  <dcterms:created xsi:type="dcterms:W3CDTF">2011-12-29T13:17:35Z</dcterms:created>
  <dcterms:modified xsi:type="dcterms:W3CDTF">2016-10-13T12:04:57Z</dcterms:modified>
</cp:coreProperties>
</file>