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8" r:id="rId3"/>
    <p:sldId id="267" r:id="rId4"/>
    <p:sldId id="257" r:id="rId5"/>
    <p:sldId id="268" r:id="rId6"/>
    <p:sldId id="259" r:id="rId7"/>
    <p:sldId id="269" r:id="rId8"/>
    <p:sldId id="261" r:id="rId9"/>
    <p:sldId id="270" r:id="rId10"/>
    <p:sldId id="263" r:id="rId11"/>
    <p:sldId id="262" r:id="rId12"/>
    <p:sldId id="264" r:id="rId13"/>
    <p:sldId id="272" r:id="rId14"/>
    <p:sldId id="265" r:id="rId15"/>
    <p:sldId id="266" r:id="rId16"/>
    <p:sldId id="273" r:id="rId17"/>
    <p:sldId id="275" r:id="rId18"/>
    <p:sldId id="276" r:id="rId19"/>
    <p:sldId id="277" r:id="rId20"/>
    <p:sldId id="278" r:id="rId21"/>
    <p:sldId id="279" r:id="rId22"/>
    <p:sldId id="281" r:id="rId23"/>
    <p:sldId id="287" r:id="rId24"/>
    <p:sldId id="282" r:id="rId25"/>
    <p:sldId id="283" r:id="rId26"/>
    <p:sldId id="284" r:id="rId27"/>
    <p:sldId id="285" r:id="rId28"/>
    <p:sldId id="286" r:id="rId29"/>
    <p:sldId id="288" r:id="rId30"/>
    <p:sldId id="289" r:id="rId31"/>
    <p:sldId id="290" r:id="rId32"/>
    <p:sldId id="291" r:id="rId33"/>
    <p:sldId id="292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A50021"/>
    <a:srgbClr val="663300"/>
    <a:srgbClr val="0000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 descr="Canvas"/>
          <p:cNvSpPr>
            <a:spLocks noChangeArrowheads="1"/>
          </p:cNvSpPr>
          <p:nvPr/>
        </p:nvSpPr>
        <p:spPr bwMode="white">
          <a:xfrm>
            <a:off x="528638" y="201613"/>
            <a:ext cx="8397875" cy="646747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ru-RU" altLang="ru-RU">
              <a:latin typeface="Times New Roman" pitchFamily="18" charset="0"/>
            </a:endParaRPr>
          </a:p>
        </p:txBody>
      </p:sp>
      <p:pic>
        <p:nvPicPr>
          <p:cNvPr id="5" name="Picture 3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 descr="Canvas"/>
          <p:cNvSpPr>
            <a:spLocks noChangeArrowheads="1"/>
          </p:cNvSpPr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ru-RU" altLang="ru-RU">
              <a:latin typeface="Times New Roman" pitchFamily="18" charset="0"/>
            </a:endParaRPr>
          </a:p>
        </p:txBody>
      </p:sp>
      <p:pic>
        <p:nvPicPr>
          <p:cNvPr id="7" name="Picture 5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>
          <a:xfrm>
            <a:off x="1117600" y="6115050"/>
            <a:ext cx="1930400" cy="514350"/>
          </a:xfrm>
        </p:spPr>
        <p:txBody>
          <a:bodyPr/>
          <a:lstStyle>
            <a:lvl1pPr>
              <a:defRPr>
                <a:solidFill>
                  <a:srgbClr val="CC9864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>
          <a:xfrm>
            <a:off x="3556000" y="6115050"/>
            <a:ext cx="2844800" cy="514350"/>
          </a:xfrm>
        </p:spPr>
        <p:txBody>
          <a:bodyPr/>
          <a:lstStyle>
            <a:lvl1pPr>
              <a:defRPr>
                <a:solidFill>
                  <a:srgbClr val="CC9864"/>
                </a:solidFill>
              </a:defRPr>
            </a:lvl1pPr>
          </a:lstStyle>
          <a:p>
            <a:endParaRPr lang="ru-RU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115050"/>
            <a:ext cx="1828800" cy="514350"/>
          </a:xfrm>
        </p:spPr>
        <p:txBody>
          <a:bodyPr/>
          <a:lstStyle>
            <a:lvl1pPr>
              <a:defRPr>
                <a:solidFill>
                  <a:srgbClr val="CC9864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50140"/>
      </p:ext>
    </p:extLst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612730"/>
      </p:ext>
    </p:extLst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404856"/>
      </p:ext>
    </p:extLst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7716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29200" y="17716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6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178240"/>
      </p:ext>
    </p:extLst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8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562595"/>
      </p:ext>
    </p:extLst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234123"/>
      </p:ext>
    </p:extLst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3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156761"/>
      </p:ext>
    </p:extLst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6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469993"/>
      </p:ext>
    </p:extLst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6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085212"/>
      </p:ext>
    </p:extLst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703210"/>
      </p:ext>
    </p:extLst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6100" y="40005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40005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864909"/>
      </p:ext>
    </p:extLst>
  </p:cSld>
  <p:clrMapOvr>
    <a:masterClrMapping/>
  </p:clrMapOvr>
  <p:transition spd="med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0005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066800" y="1771650"/>
            <a:ext cx="7772400" cy="4114800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  <a:endParaRPr lang="ru-RU" noProof="0"/>
          </a:p>
        </p:txBody>
      </p:sp>
      <p:sp>
        <p:nvSpPr>
          <p:cNvPr id="4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5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348549"/>
      </p:ext>
    </p:extLst>
  </p:cSld>
  <p:clrMapOvr>
    <a:masterClrMapping/>
  </p:clrMapOvr>
  <p:transition spd="med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0005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66800" y="177165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29200" y="177165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6" name="Rectangle 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685567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8C7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50800"/>
            <a:ext cx="8926513" cy="6743700"/>
            <a:chOff x="0" y="42"/>
            <a:chExt cx="4217" cy="5664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>
              <a:off x="0" y="42"/>
              <a:ext cx="4217" cy="5664"/>
              <a:chOff x="0" y="42"/>
              <a:chExt cx="4217" cy="5664"/>
            </a:xfrm>
          </p:grpSpPr>
          <p:sp>
            <p:nvSpPr>
              <p:cNvPr id="1056" name="Rectangle 4"/>
              <p:cNvSpPr>
                <a:spLocks noChangeArrowheads="1"/>
              </p:cNvSpPr>
              <p:nvPr/>
            </p:nvSpPr>
            <p:spPr bwMode="ltGray">
              <a:xfrm>
                <a:off x="250" y="169"/>
                <a:ext cx="3967" cy="54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pic>
            <p:nvPicPr>
              <p:cNvPr id="1057" name="Picture 5" descr="minispir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ltGray">
              <a:xfrm>
                <a:off x="0" y="42"/>
                <a:ext cx="558" cy="36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58" name="Rectangle 6"/>
              <p:cNvSpPr>
                <a:spLocks noChangeArrowheads="1"/>
              </p:cNvSpPr>
              <p:nvPr/>
            </p:nvSpPr>
            <p:spPr bwMode="ltGray">
              <a:xfrm>
                <a:off x="282" y="3469"/>
                <a:ext cx="492" cy="38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pic>
            <p:nvPicPr>
              <p:cNvPr id="1059" name="Picture 7" descr="minispir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9999"/>
              <a:stretch>
                <a:fillRect/>
              </a:stretch>
            </p:blipFill>
            <p:spPr bwMode="ltGray">
              <a:xfrm>
                <a:off x="0" y="3546"/>
                <a:ext cx="558" cy="2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33" name="Group 8"/>
            <p:cNvGrpSpPr>
              <a:grpSpLocks/>
            </p:cNvGrpSpPr>
            <p:nvPr/>
          </p:nvGrpSpPr>
          <p:grpSpPr bwMode="auto">
            <a:xfrm>
              <a:off x="543" y="1296"/>
              <a:ext cx="3658" cy="4032"/>
              <a:chOff x="198" y="1296"/>
              <a:chExt cx="3658" cy="4032"/>
            </a:xfrm>
          </p:grpSpPr>
          <p:sp>
            <p:nvSpPr>
              <p:cNvPr id="1034" name="Line 9"/>
              <p:cNvSpPr>
                <a:spLocks noChangeShapeType="1"/>
              </p:cNvSpPr>
              <p:nvPr/>
            </p:nvSpPr>
            <p:spPr bwMode="ltGray">
              <a:xfrm>
                <a:off x="198" y="1299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35" name="Line 10"/>
              <p:cNvSpPr>
                <a:spLocks noChangeShapeType="1"/>
              </p:cNvSpPr>
              <p:nvPr/>
            </p:nvSpPr>
            <p:spPr bwMode="ltGray">
              <a:xfrm>
                <a:off x="198" y="1491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36" name="Line 11"/>
              <p:cNvSpPr>
                <a:spLocks noChangeShapeType="1"/>
              </p:cNvSpPr>
              <p:nvPr/>
            </p:nvSpPr>
            <p:spPr bwMode="ltGray">
              <a:xfrm>
                <a:off x="198" y="1683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37" name="Line 12"/>
              <p:cNvSpPr>
                <a:spLocks noChangeShapeType="1"/>
              </p:cNvSpPr>
              <p:nvPr/>
            </p:nvSpPr>
            <p:spPr bwMode="ltGray">
              <a:xfrm>
                <a:off x="198" y="1875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38" name="Line 13"/>
              <p:cNvSpPr>
                <a:spLocks noChangeShapeType="1"/>
              </p:cNvSpPr>
              <p:nvPr/>
            </p:nvSpPr>
            <p:spPr bwMode="ltGray">
              <a:xfrm>
                <a:off x="198" y="2067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39" name="Line 14"/>
              <p:cNvSpPr>
                <a:spLocks noChangeShapeType="1"/>
              </p:cNvSpPr>
              <p:nvPr/>
            </p:nvSpPr>
            <p:spPr bwMode="ltGray">
              <a:xfrm>
                <a:off x="198" y="2259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0" name="Line 15"/>
              <p:cNvSpPr>
                <a:spLocks noChangeShapeType="1"/>
              </p:cNvSpPr>
              <p:nvPr/>
            </p:nvSpPr>
            <p:spPr bwMode="ltGray">
              <a:xfrm>
                <a:off x="198" y="2451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1" name="Line 16"/>
              <p:cNvSpPr>
                <a:spLocks noChangeShapeType="1"/>
              </p:cNvSpPr>
              <p:nvPr/>
            </p:nvSpPr>
            <p:spPr bwMode="ltGray">
              <a:xfrm>
                <a:off x="198" y="2643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2" name="Line 17"/>
              <p:cNvSpPr>
                <a:spLocks noChangeShapeType="1"/>
              </p:cNvSpPr>
              <p:nvPr/>
            </p:nvSpPr>
            <p:spPr bwMode="ltGray">
              <a:xfrm>
                <a:off x="198" y="2835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3" name="Line 18"/>
              <p:cNvSpPr>
                <a:spLocks noChangeShapeType="1"/>
              </p:cNvSpPr>
              <p:nvPr/>
            </p:nvSpPr>
            <p:spPr bwMode="ltGray">
              <a:xfrm>
                <a:off x="198" y="3027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4" name="Line 19"/>
              <p:cNvSpPr>
                <a:spLocks noChangeShapeType="1"/>
              </p:cNvSpPr>
              <p:nvPr/>
            </p:nvSpPr>
            <p:spPr bwMode="ltGray">
              <a:xfrm>
                <a:off x="198" y="3219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5" name="Line 20"/>
              <p:cNvSpPr>
                <a:spLocks noChangeShapeType="1"/>
              </p:cNvSpPr>
              <p:nvPr/>
            </p:nvSpPr>
            <p:spPr bwMode="ltGray">
              <a:xfrm>
                <a:off x="198" y="3411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6" name="Line 21"/>
              <p:cNvSpPr>
                <a:spLocks noChangeShapeType="1"/>
              </p:cNvSpPr>
              <p:nvPr/>
            </p:nvSpPr>
            <p:spPr bwMode="ltGray">
              <a:xfrm>
                <a:off x="198" y="3603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7" name="Line 22"/>
              <p:cNvSpPr>
                <a:spLocks noChangeShapeType="1"/>
              </p:cNvSpPr>
              <p:nvPr/>
            </p:nvSpPr>
            <p:spPr bwMode="ltGray">
              <a:xfrm>
                <a:off x="198" y="3795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8" name="Line 23"/>
              <p:cNvSpPr>
                <a:spLocks noChangeShapeType="1"/>
              </p:cNvSpPr>
              <p:nvPr/>
            </p:nvSpPr>
            <p:spPr bwMode="ltGray">
              <a:xfrm>
                <a:off x="198" y="3987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9" name="Line 24"/>
              <p:cNvSpPr>
                <a:spLocks noChangeShapeType="1"/>
              </p:cNvSpPr>
              <p:nvPr/>
            </p:nvSpPr>
            <p:spPr bwMode="ltGray">
              <a:xfrm>
                <a:off x="198" y="4179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0" name="Line 25"/>
              <p:cNvSpPr>
                <a:spLocks noChangeShapeType="1"/>
              </p:cNvSpPr>
              <p:nvPr/>
            </p:nvSpPr>
            <p:spPr bwMode="ltGray">
              <a:xfrm>
                <a:off x="198" y="4371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1" name="Line 26"/>
              <p:cNvSpPr>
                <a:spLocks noChangeShapeType="1"/>
              </p:cNvSpPr>
              <p:nvPr/>
            </p:nvSpPr>
            <p:spPr bwMode="ltGray">
              <a:xfrm>
                <a:off x="198" y="4563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2" name="Line 27"/>
              <p:cNvSpPr>
                <a:spLocks noChangeShapeType="1"/>
              </p:cNvSpPr>
              <p:nvPr/>
            </p:nvSpPr>
            <p:spPr bwMode="ltGray">
              <a:xfrm>
                <a:off x="198" y="4755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3" name="Line 28"/>
              <p:cNvSpPr>
                <a:spLocks noChangeShapeType="1"/>
              </p:cNvSpPr>
              <p:nvPr/>
            </p:nvSpPr>
            <p:spPr bwMode="ltGray">
              <a:xfrm>
                <a:off x="198" y="4947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4" name="Line 29"/>
              <p:cNvSpPr>
                <a:spLocks noChangeShapeType="1"/>
              </p:cNvSpPr>
              <p:nvPr/>
            </p:nvSpPr>
            <p:spPr bwMode="ltGray">
              <a:xfrm>
                <a:off x="198" y="5139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5" name="Line 30"/>
              <p:cNvSpPr>
                <a:spLocks noChangeShapeType="1"/>
              </p:cNvSpPr>
              <p:nvPr/>
            </p:nvSpPr>
            <p:spPr bwMode="ltGray">
              <a:xfrm>
                <a:off x="198" y="5331"/>
                <a:ext cx="3658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1027" name="Rectangle 31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4000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3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77165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93217" name="Rectangle 3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41400" y="61579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fontAlgn="auto" hangingPunct="0">
              <a:spcBef>
                <a:spcPct val="50000"/>
              </a:spcBef>
              <a:spcAft>
                <a:spcPts val="0"/>
              </a:spcAft>
              <a:defRPr sz="1400">
                <a:solidFill>
                  <a:schemeClr val="folHlink"/>
                </a:solidFill>
                <a:latin typeface="+mn-lt"/>
                <a:cs typeface="+mn-cs"/>
              </a:defRPr>
            </a:lvl1pPr>
          </a:lstStyle>
          <a:p>
            <a:fld id="{B4C71EC6-210F-42DE-9C53-41977AD35B3D}" type="datetimeFigureOut">
              <a:rPr lang="ru-RU" smtClean="0"/>
              <a:t>08.02.2017</a:t>
            </a:fld>
            <a:endParaRPr lang="ru-RU"/>
          </a:p>
        </p:txBody>
      </p:sp>
      <p:sp>
        <p:nvSpPr>
          <p:cNvPr id="93218" name="Rectangle 3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200" y="61579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0" fontAlgn="auto" hangingPunct="0">
              <a:spcBef>
                <a:spcPct val="50000"/>
              </a:spcBef>
              <a:spcAft>
                <a:spcPts val="0"/>
              </a:spcAft>
              <a:defRPr sz="1400">
                <a:solidFill>
                  <a:schemeClr val="folHlink"/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93219" name="Rectangle 3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1579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fontAlgn="auto" hangingPunct="0">
              <a:spcBef>
                <a:spcPct val="50000"/>
              </a:spcBef>
              <a:spcAft>
                <a:spcPts val="0"/>
              </a:spcAft>
              <a:defRPr sz="1400">
                <a:solidFill>
                  <a:schemeClr val="folHlink"/>
                </a:solidFill>
                <a:latin typeface="+mn-lt"/>
                <a:cs typeface="+mn-cs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</p:sldLayoutIdLst>
  <p:transition spd="med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>ОДНОРОДНЫЕ ЧЛЕНЫ ПРЕДЛОЖЕНИЯ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endParaRPr lang="ru-RU" b="1" dirty="0"/>
          </a:p>
          <a:p>
            <a:endParaRPr lang="ru-RU" b="1" dirty="0" smtClean="0"/>
          </a:p>
          <a:p>
            <a:r>
              <a:rPr lang="ru-RU" b="1" dirty="0"/>
              <a:t> </a:t>
            </a:r>
            <a:r>
              <a:rPr lang="ru-RU" b="1" dirty="0" smtClean="0"/>
              <a:t>                                                </a:t>
            </a:r>
            <a:r>
              <a:rPr lang="ru-RU" dirty="0" smtClean="0"/>
              <a:t>8 класс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56180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437112"/>
            <a:ext cx="7772400" cy="1362075"/>
          </a:xfrm>
        </p:spPr>
        <p:txBody>
          <a:bodyPr>
            <a:normAutofit/>
          </a:bodyPr>
          <a:lstStyle/>
          <a:p>
            <a:r>
              <a:rPr lang="ru-RU" sz="3600" b="0" dirty="0" smtClean="0"/>
              <a:t>Знаки  препинания </a:t>
            </a:r>
            <a:br>
              <a:rPr lang="ru-RU" sz="3600" b="0" dirty="0" smtClean="0"/>
            </a:br>
            <a:r>
              <a:rPr lang="ru-RU" sz="3600" b="0" dirty="0" smtClean="0"/>
              <a:t>при  однородных  членах</a:t>
            </a:r>
            <a:endParaRPr lang="ru-RU" sz="36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422112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772400" cy="1143000"/>
          </a:xfrm>
        </p:spPr>
        <p:txBody>
          <a:bodyPr/>
          <a:lstStyle/>
          <a:p>
            <a:pPr algn="l"/>
            <a:r>
              <a:rPr lang="ru-RU" sz="3200" u="sng" dirty="0" smtClean="0">
                <a:solidFill>
                  <a:schemeClr val="tx1"/>
                </a:solidFill>
                <a:uFill>
                  <a:solidFill>
                    <a:srgbClr val="C00000"/>
                  </a:solidFill>
                </a:uFill>
              </a:rPr>
              <a:t>Запятые перед сочинительными союзами</a:t>
            </a:r>
            <a:endParaRPr lang="ru-RU" sz="3200" u="sng" dirty="0">
              <a:solidFill>
                <a:schemeClr val="tx1"/>
              </a:solidFill>
              <a:uFill>
                <a:solidFill>
                  <a:srgbClr val="C00000"/>
                </a:solidFill>
              </a:u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 smtClean="0"/>
              <a:t>Повторяющиеся союзы: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 smtClean="0">
                <a:solidFill>
                  <a:srgbClr val="000000"/>
                </a:solidFill>
              </a:rPr>
              <a:t>          Снаружи </a:t>
            </a:r>
            <a:r>
              <a:rPr lang="ru-RU" i="1" dirty="0">
                <a:solidFill>
                  <a:srgbClr val="000000"/>
                </a:solidFill>
              </a:rPr>
              <a:t>раздался крик </a:t>
            </a:r>
            <a:r>
              <a:rPr lang="ru-RU" i="1" dirty="0">
                <a:solidFill>
                  <a:srgbClr val="0000FF"/>
                </a:solidFill>
              </a:rPr>
              <a:t>не то</a:t>
            </a: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u="dashLong" dirty="0">
                <a:solidFill>
                  <a:srgbClr val="000000"/>
                </a:solidFill>
              </a:rPr>
              <a:t>сойки</a:t>
            </a:r>
            <a:r>
              <a:rPr lang="ru-RU" sz="3600" b="1" i="1" dirty="0">
                <a:solidFill>
                  <a:srgbClr val="C00000"/>
                </a:solidFill>
              </a:rPr>
              <a:t>,</a:t>
            </a: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dirty="0" smtClean="0">
                <a:solidFill>
                  <a:srgbClr val="000000"/>
                </a:solidFill>
              </a:rPr>
              <a:t>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dirty="0" smtClean="0">
                <a:solidFill>
                  <a:srgbClr val="000000"/>
                </a:solidFill>
              </a:rPr>
              <a:t>         </a:t>
            </a:r>
            <a:r>
              <a:rPr lang="ru-RU" i="1" dirty="0" smtClean="0">
                <a:solidFill>
                  <a:srgbClr val="0000FF"/>
                </a:solidFill>
              </a:rPr>
              <a:t>не </a:t>
            </a:r>
            <a:r>
              <a:rPr lang="ru-RU" i="1" dirty="0">
                <a:solidFill>
                  <a:srgbClr val="0000FF"/>
                </a:solidFill>
              </a:rPr>
              <a:t>то </a:t>
            </a:r>
            <a:r>
              <a:rPr lang="ru-RU" i="1" u="dashLong" dirty="0" smtClean="0">
                <a:solidFill>
                  <a:srgbClr val="000000"/>
                </a:solidFill>
              </a:rPr>
              <a:t>ребёнка</a:t>
            </a:r>
            <a:r>
              <a:rPr lang="ru-RU" i="1" dirty="0" smtClean="0">
                <a:solidFill>
                  <a:srgbClr val="000000"/>
                </a:solidFill>
              </a:rPr>
              <a:t>.</a:t>
            </a:r>
          </a:p>
          <a:p>
            <a:pPr marL="0" lvl="0" indent="0">
              <a:spcBef>
                <a:spcPts val="0"/>
              </a:spcBef>
              <a:buNone/>
            </a:pPr>
            <a:endParaRPr lang="ru-RU" i="1" dirty="0">
              <a:solidFill>
                <a:srgbClr val="000000"/>
              </a:solidFill>
            </a:endParaRPr>
          </a:p>
          <a:p>
            <a:pPr marL="0"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</a:rPr>
              <a:t>Двойные союзы: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dirty="0">
                <a:solidFill>
                  <a:srgbClr val="000000"/>
                </a:solidFill>
              </a:rPr>
              <a:t>         </a:t>
            </a:r>
            <a:r>
              <a:rPr lang="ru-RU" i="1" dirty="0">
                <a:solidFill>
                  <a:srgbClr val="000000"/>
                </a:solidFill>
              </a:rPr>
              <a:t>Грин </a:t>
            </a:r>
            <a:r>
              <a:rPr lang="ru-RU" i="1" u="dbl" dirty="0">
                <a:solidFill>
                  <a:srgbClr val="000000"/>
                </a:solidFill>
              </a:rPr>
              <a:t>был</a:t>
            </a: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dirty="0">
                <a:solidFill>
                  <a:srgbClr val="0000FF"/>
                </a:solidFill>
              </a:rPr>
              <a:t>не только</a:t>
            </a:r>
            <a:r>
              <a:rPr lang="ru-RU" i="1" dirty="0">
                <a:solidFill>
                  <a:srgbClr val="000000"/>
                </a:solidFill>
              </a:rPr>
              <a:t> великолепным 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000000"/>
                </a:solidFill>
              </a:rPr>
              <a:t>         </a:t>
            </a:r>
            <a:r>
              <a:rPr lang="ru-RU" i="1" u="dbl" dirty="0">
                <a:solidFill>
                  <a:srgbClr val="000000"/>
                </a:solidFill>
              </a:rPr>
              <a:t>пейзажистом</a:t>
            </a:r>
            <a:r>
              <a:rPr lang="ru-RU" sz="3600" b="1" i="1" dirty="0">
                <a:solidFill>
                  <a:srgbClr val="C00000"/>
                </a:solidFill>
              </a:rPr>
              <a:t>,</a:t>
            </a: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dirty="0">
                <a:solidFill>
                  <a:srgbClr val="0000FF"/>
                </a:solidFill>
              </a:rPr>
              <a:t>но и</a:t>
            </a:r>
            <a:r>
              <a:rPr lang="ru-RU" i="1" dirty="0">
                <a:solidFill>
                  <a:srgbClr val="000000"/>
                </a:solidFill>
              </a:rPr>
              <a:t> тонким </a:t>
            </a:r>
            <a:endParaRPr lang="ru-RU" i="1" dirty="0" smtClean="0">
              <a:solidFill>
                <a:srgbClr val="00000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dirty="0" smtClean="0">
                <a:solidFill>
                  <a:srgbClr val="000000"/>
                </a:solidFill>
              </a:rPr>
              <a:t>        </a:t>
            </a:r>
            <a:r>
              <a:rPr lang="ru-RU" i="1" u="dbl" dirty="0" smtClean="0">
                <a:solidFill>
                  <a:srgbClr val="000000"/>
                </a:solidFill>
              </a:rPr>
              <a:t>психологом</a:t>
            </a:r>
            <a:r>
              <a:rPr lang="ru-RU" i="1" dirty="0">
                <a:solidFill>
                  <a:srgbClr val="000000"/>
                </a:solidFill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732748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4624"/>
            <a:ext cx="8041440" cy="1442674"/>
          </a:xfrm>
        </p:spPr>
        <p:txBody>
          <a:bodyPr/>
          <a:lstStyle/>
          <a:p>
            <a:pPr algn="l"/>
            <a:r>
              <a:rPr lang="ru-RU" sz="3200" u="sng" dirty="0" smtClean="0">
                <a:solidFill>
                  <a:schemeClr val="tx1"/>
                </a:solidFill>
                <a:uFill>
                  <a:solidFill>
                    <a:srgbClr val="C00000"/>
                  </a:solidFill>
                </a:uFill>
              </a:rPr>
              <a:t>Запятая перед союзом </a:t>
            </a:r>
            <a:r>
              <a:rPr lang="ru-RU" sz="4400" i="1" u="sng" dirty="0">
                <a:solidFill>
                  <a:schemeClr val="tx1"/>
                </a:solidFill>
                <a:uFill>
                  <a:solidFill>
                    <a:srgbClr val="C00000"/>
                  </a:solidFill>
                </a:uFill>
              </a:rPr>
              <a:t>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556792"/>
            <a:ext cx="7622232" cy="4864981"/>
          </a:xfrm>
        </p:spPr>
        <p:txBody>
          <a:bodyPr>
            <a:normAutofit fontScale="70000" lnSpcReduction="20000"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4600" dirty="0" smtClean="0">
                <a:solidFill>
                  <a:schemeClr val="tx1"/>
                </a:solidFill>
              </a:rPr>
              <a:t>Одиночный союз: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600" dirty="0" smtClean="0"/>
              <a:t>        </a:t>
            </a:r>
            <a:r>
              <a:rPr lang="ru-RU" sz="4600" i="1" u="sng" dirty="0" smtClean="0"/>
              <a:t>Смех</a:t>
            </a:r>
            <a:r>
              <a:rPr lang="ru-RU" sz="4600" i="1" dirty="0" smtClean="0"/>
              <a:t> </a:t>
            </a:r>
            <a:r>
              <a:rPr lang="ru-RU" sz="4600" i="1" dirty="0" smtClean="0">
                <a:solidFill>
                  <a:srgbClr val="0000FF"/>
                </a:solidFill>
              </a:rPr>
              <a:t>и </a:t>
            </a:r>
            <a:r>
              <a:rPr lang="ru-RU" sz="4600" i="1" u="sng" dirty="0" smtClean="0"/>
              <a:t>песни</a:t>
            </a:r>
            <a:r>
              <a:rPr lang="ru-RU" sz="4600" i="1" dirty="0" smtClean="0"/>
              <a:t> сливались в нестройную 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600" i="1" dirty="0"/>
              <a:t> </a:t>
            </a:r>
            <a:r>
              <a:rPr lang="ru-RU" sz="4600" i="1" dirty="0" smtClean="0"/>
              <a:t>       музыку.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4600" i="1" dirty="0" smtClean="0">
              <a:solidFill>
                <a:schemeClr val="tx1"/>
              </a:solidFill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4600" dirty="0" smtClean="0">
                <a:solidFill>
                  <a:schemeClr val="tx1"/>
                </a:solidFill>
              </a:rPr>
              <a:t>Более одного ряда однородных членов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600" dirty="0"/>
              <a:t> </a:t>
            </a:r>
            <a:r>
              <a:rPr lang="ru-RU" sz="4600" dirty="0" smtClean="0"/>
              <a:t>   </a:t>
            </a:r>
            <a:r>
              <a:rPr lang="ru-RU" sz="4600" dirty="0" smtClean="0">
                <a:solidFill>
                  <a:schemeClr val="tx1"/>
                </a:solidFill>
              </a:rPr>
              <a:t>с одиночным союзом: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600" dirty="0" smtClean="0">
                <a:solidFill>
                  <a:schemeClr val="tx1"/>
                </a:solidFill>
              </a:rPr>
              <a:t>        </a:t>
            </a:r>
            <a:r>
              <a:rPr lang="ru-RU" sz="4600" i="1" dirty="0" smtClean="0">
                <a:solidFill>
                  <a:schemeClr val="tx1"/>
                </a:solidFill>
              </a:rPr>
              <a:t>Туча </a:t>
            </a:r>
            <a:r>
              <a:rPr lang="ru-RU" sz="4600" i="1" u="dbl" dirty="0">
                <a:solidFill>
                  <a:schemeClr val="tx1"/>
                </a:solidFill>
              </a:rPr>
              <a:t>росла</a:t>
            </a:r>
            <a:r>
              <a:rPr lang="ru-RU" sz="4600" i="1" dirty="0">
                <a:solidFill>
                  <a:schemeClr val="tx1"/>
                </a:solidFill>
              </a:rPr>
              <a:t> </a:t>
            </a:r>
            <a:r>
              <a:rPr lang="ru-RU" sz="4600" i="1" dirty="0">
                <a:solidFill>
                  <a:srgbClr val="0000FF"/>
                </a:solidFill>
              </a:rPr>
              <a:t>и</a:t>
            </a:r>
            <a:r>
              <a:rPr lang="ru-RU" sz="4600" i="1" dirty="0">
                <a:solidFill>
                  <a:schemeClr val="tx1"/>
                </a:solidFill>
              </a:rPr>
              <a:t> </a:t>
            </a:r>
            <a:r>
              <a:rPr lang="ru-RU" sz="4600" i="1" u="dbl" dirty="0">
                <a:solidFill>
                  <a:schemeClr val="tx1"/>
                </a:solidFill>
              </a:rPr>
              <a:t>захватывала</a:t>
            </a:r>
            <a:r>
              <a:rPr lang="ru-RU" sz="4600" i="1" dirty="0">
                <a:solidFill>
                  <a:schemeClr val="tx1"/>
                </a:solidFill>
              </a:rPr>
              <a:t> </a:t>
            </a:r>
            <a:r>
              <a:rPr lang="ru-RU" sz="4600" i="1" u="dashLong" dirty="0">
                <a:solidFill>
                  <a:schemeClr val="tx1"/>
                </a:solidFill>
              </a:rPr>
              <a:t>запад</a:t>
            </a:r>
            <a:r>
              <a:rPr lang="ru-RU" sz="4600" i="1" dirty="0">
                <a:solidFill>
                  <a:schemeClr val="tx1"/>
                </a:solidFill>
              </a:rPr>
              <a:t> </a:t>
            </a:r>
            <a:r>
              <a:rPr lang="ru-RU" sz="4600" i="1" dirty="0">
                <a:solidFill>
                  <a:srgbClr val="0000FF"/>
                </a:solidFill>
              </a:rPr>
              <a:t>и</a:t>
            </a:r>
            <a:r>
              <a:rPr lang="ru-RU" sz="4600" i="1" dirty="0">
                <a:solidFill>
                  <a:schemeClr val="tx1"/>
                </a:solidFill>
              </a:rPr>
              <a:t> </a:t>
            </a:r>
            <a:r>
              <a:rPr lang="ru-RU" sz="4600" i="1" dirty="0" smtClean="0">
                <a:solidFill>
                  <a:schemeClr val="tx1"/>
                </a:solidFill>
              </a:rPr>
              <a:t>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600" i="1" dirty="0"/>
              <a:t> </a:t>
            </a:r>
            <a:r>
              <a:rPr lang="ru-RU" sz="4600" i="1" dirty="0" smtClean="0"/>
              <a:t>       </a:t>
            </a:r>
            <a:r>
              <a:rPr lang="ru-RU" sz="4600" i="1" u="dashLong" dirty="0" smtClean="0">
                <a:solidFill>
                  <a:schemeClr val="tx1"/>
                </a:solidFill>
              </a:rPr>
              <a:t>восток</a:t>
            </a:r>
            <a:r>
              <a:rPr lang="ru-RU" sz="4600" i="1" dirty="0">
                <a:solidFill>
                  <a:schemeClr val="tx1"/>
                </a:solidFill>
              </a:rPr>
              <a:t>. </a:t>
            </a:r>
            <a:endParaRPr lang="ru-RU" sz="4600" i="1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600" dirty="0" smtClean="0">
                <a:solidFill>
                  <a:schemeClr val="tx1"/>
                </a:solidFill>
              </a:rPr>
              <a:t> </a:t>
            </a:r>
            <a:endParaRPr lang="ru-RU" sz="4600" i="1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99500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</a:rPr>
              <a:t>Повторяющийся союз: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dirty="0">
                <a:solidFill>
                  <a:srgbClr val="000000"/>
                </a:solidFill>
              </a:rPr>
              <a:t>        </a:t>
            </a:r>
            <a:r>
              <a:rPr lang="ru-RU" i="1" dirty="0">
                <a:solidFill>
                  <a:srgbClr val="000000"/>
                </a:solidFill>
              </a:rPr>
              <a:t>Радовались приходу лета </a:t>
            </a:r>
            <a:r>
              <a:rPr lang="ru-RU" i="1" u="sng" dirty="0">
                <a:solidFill>
                  <a:srgbClr val="000000"/>
                </a:solidFill>
              </a:rPr>
              <a:t>трава</a:t>
            </a: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dirty="0">
                <a:solidFill>
                  <a:srgbClr val="0000FF"/>
                </a:solidFill>
              </a:rPr>
              <a:t>и</a:t>
            </a: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dirty="0" smtClean="0">
                <a:solidFill>
                  <a:srgbClr val="000000"/>
                </a:solidFill>
              </a:rPr>
              <a:t>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dirty="0" smtClean="0">
                <a:solidFill>
                  <a:srgbClr val="000000"/>
                </a:solidFill>
              </a:rPr>
              <a:t>       </a:t>
            </a:r>
            <a:r>
              <a:rPr lang="ru-RU" i="1" u="sng" dirty="0" smtClean="0">
                <a:solidFill>
                  <a:srgbClr val="000000"/>
                </a:solidFill>
              </a:rPr>
              <a:t>деревья</a:t>
            </a:r>
            <a:r>
              <a:rPr lang="ru-RU" sz="3600" b="1" i="1" dirty="0">
                <a:solidFill>
                  <a:srgbClr val="C00000"/>
                </a:solidFill>
              </a:rPr>
              <a:t>,</a:t>
            </a: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u="sng" dirty="0" smtClean="0">
                <a:solidFill>
                  <a:srgbClr val="000000"/>
                </a:solidFill>
              </a:rPr>
              <a:t>птицы</a:t>
            </a:r>
            <a:r>
              <a:rPr lang="ru-RU" i="1" dirty="0" smtClean="0">
                <a:solidFill>
                  <a:srgbClr val="000000"/>
                </a:solidFill>
              </a:rPr>
              <a:t> </a:t>
            </a:r>
            <a:r>
              <a:rPr lang="ru-RU" i="1" dirty="0">
                <a:solidFill>
                  <a:srgbClr val="0000FF"/>
                </a:solidFill>
              </a:rPr>
              <a:t>и</a:t>
            </a: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u="sng" dirty="0">
                <a:solidFill>
                  <a:srgbClr val="000000"/>
                </a:solidFill>
              </a:rPr>
              <a:t>звери</a:t>
            </a:r>
            <a:r>
              <a:rPr lang="ru-RU" i="1" dirty="0">
                <a:solidFill>
                  <a:srgbClr val="000000"/>
                </a:solidFill>
              </a:rPr>
              <a:t>. </a:t>
            </a:r>
            <a:endParaRPr lang="ru-RU" i="1" dirty="0" smtClean="0">
              <a:solidFill>
                <a:srgbClr val="00000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 smtClean="0">
                <a:solidFill>
                  <a:srgbClr val="000000"/>
                </a:solidFill>
              </a:rPr>
              <a:t> </a:t>
            </a:r>
            <a:endParaRPr lang="ru-RU" i="1" dirty="0">
              <a:solidFill>
                <a:srgbClr val="00000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000000"/>
                </a:solidFill>
              </a:rPr>
              <a:t>        Снег лежал </a:t>
            </a:r>
            <a:r>
              <a:rPr lang="ru-RU" i="1" u="dotDashHeavy" dirty="0">
                <a:solidFill>
                  <a:srgbClr val="000000"/>
                </a:solidFill>
              </a:rPr>
              <a:t>на крыше</a:t>
            </a:r>
            <a:r>
              <a:rPr lang="ru-RU" sz="3600" b="1" i="1" dirty="0">
                <a:solidFill>
                  <a:srgbClr val="C00000"/>
                </a:solidFill>
              </a:rPr>
              <a:t>,</a:t>
            </a: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dirty="0">
                <a:solidFill>
                  <a:srgbClr val="0000FF"/>
                </a:solidFill>
              </a:rPr>
              <a:t>и</a:t>
            </a:r>
            <a:r>
              <a:rPr lang="ru-RU" i="1" dirty="0">
                <a:solidFill>
                  <a:srgbClr val="000000"/>
                </a:solidFill>
              </a:rPr>
              <a:t> </a:t>
            </a:r>
            <a:r>
              <a:rPr lang="ru-RU" i="1" u="dotDashHeavy" dirty="0">
                <a:solidFill>
                  <a:srgbClr val="000000"/>
                </a:solidFill>
              </a:rPr>
              <a:t>на балконе</a:t>
            </a:r>
            <a:r>
              <a:rPr lang="ru-RU" sz="3600" b="1" i="1" dirty="0">
                <a:solidFill>
                  <a:srgbClr val="C00000"/>
                </a:solidFill>
              </a:rPr>
              <a:t>,</a:t>
            </a:r>
            <a:r>
              <a:rPr lang="ru-RU" i="1" dirty="0">
                <a:solidFill>
                  <a:srgbClr val="C00000"/>
                </a:solidFill>
              </a:rPr>
              <a:t> </a:t>
            </a:r>
            <a:endParaRPr lang="ru-RU" i="1" dirty="0" smtClean="0">
              <a:solidFill>
                <a:srgbClr val="C0000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 smtClean="0">
                <a:solidFill>
                  <a:srgbClr val="0000FF"/>
                </a:solidFill>
              </a:rPr>
              <a:t>        и</a:t>
            </a:r>
            <a:r>
              <a:rPr lang="ru-RU" i="1" dirty="0" smtClean="0">
                <a:solidFill>
                  <a:srgbClr val="000000"/>
                </a:solidFill>
              </a:rPr>
              <a:t> </a:t>
            </a:r>
            <a:r>
              <a:rPr lang="ru-RU" i="1" u="dotDashHeavy" dirty="0" smtClean="0">
                <a:solidFill>
                  <a:srgbClr val="000000"/>
                </a:solidFill>
              </a:rPr>
              <a:t>на деревьях</a:t>
            </a:r>
            <a:r>
              <a:rPr lang="ru-RU" i="1" dirty="0">
                <a:solidFill>
                  <a:srgbClr val="000000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731606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3514" y="102365"/>
            <a:ext cx="8041440" cy="1442674"/>
          </a:xfrm>
        </p:spPr>
        <p:txBody>
          <a:bodyPr/>
          <a:lstStyle/>
          <a:p>
            <a:pPr algn="l"/>
            <a:r>
              <a:rPr lang="ru-RU" sz="3200" u="sng" dirty="0" smtClean="0">
                <a:uFill>
                  <a:solidFill>
                    <a:srgbClr val="C00000"/>
                  </a:solidFill>
                </a:uFill>
              </a:rPr>
              <a:t>Запятая перед союзом </a:t>
            </a:r>
            <a:r>
              <a:rPr lang="ru-RU" sz="4400" i="1" u="sng" dirty="0" smtClean="0">
                <a:uFill>
                  <a:solidFill>
                    <a:srgbClr val="C00000"/>
                  </a:solidFill>
                </a:uFill>
              </a:rPr>
              <a:t>да</a:t>
            </a:r>
            <a:endParaRPr lang="ru-RU" sz="4400" i="1" u="sng" dirty="0">
              <a:uFill>
                <a:solidFill>
                  <a:srgbClr val="C00000"/>
                </a:solidFill>
              </a:u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556792"/>
            <a:ext cx="7622232" cy="5040560"/>
          </a:xfrm>
        </p:spPr>
        <p:txBody>
          <a:bodyPr>
            <a:normAutofit fontScale="25000" lnSpcReduction="20000"/>
          </a:bodyPr>
          <a:lstStyle/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12800" dirty="0" smtClean="0">
                <a:solidFill>
                  <a:schemeClr val="tx1"/>
                </a:solidFill>
              </a:rPr>
              <a:t>Если союз </a:t>
            </a:r>
            <a:r>
              <a:rPr lang="ru-RU" sz="14400" i="1" dirty="0" smtClean="0">
                <a:solidFill>
                  <a:schemeClr val="tx1"/>
                </a:solidFill>
              </a:rPr>
              <a:t>да</a:t>
            </a:r>
            <a:r>
              <a:rPr lang="ru-RU" sz="12800" dirty="0" smtClean="0">
                <a:solidFill>
                  <a:schemeClr val="tx1"/>
                </a:solidFill>
              </a:rPr>
              <a:t> выступает в значении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800" dirty="0"/>
              <a:t> </a:t>
            </a:r>
            <a:r>
              <a:rPr lang="ru-RU" sz="12800" dirty="0" smtClean="0"/>
              <a:t>   </a:t>
            </a:r>
            <a:r>
              <a:rPr lang="ru-RU" sz="12800" dirty="0" smtClean="0">
                <a:solidFill>
                  <a:schemeClr val="tx1"/>
                </a:solidFill>
              </a:rPr>
              <a:t>союза </a:t>
            </a:r>
            <a:r>
              <a:rPr lang="ru-RU" sz="14400" i="1" dirty="0">
                <a:solidFill>
                  <a:schemeClr val="tx1"/>
                </a:solidFill>
              </a:rPr>
              <a:t>и</a:t>
            </a:r>
            <a:r>
              <a:rPr lang="ru-RU" sz="12800" dirty="0" smtClean="0">
                <a:solidFill>
                  <a:schemeClr val="tx1"/>
                </a:solidFill>
              </a:rPr>
              <a:t>, запятая ставится так же,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800" dirty="0"/>
              <a:t> </a:t>
            </a:r>
            <a:r>
              <a:rPr lang="ru-RU" sz="12800" dirty="0" smtClean="0"/>
              <a:t>   </a:t>
            </a:r>
            <a:r>
              <a:rPr lang="ru-RU" sz="12800" dirty="0" smtClean="0">
                <a:solidFill>
                  <a:schemeClr val="tx1"/>
                </a:solidFill>
              </a:rPr>
              <a:t>как перед союзом </a:t>
            </a:r>
            <a:r>
              <a:rPr lang="ru-RU" sz="14400" i="1" dirty="0" smtClean="0">
                <a:solidFill>
                  <a:schemeClr val="tx1"/>
                </a:solidFill>
              </a:rPr>
              <a:t>и</a:t>
            </a:r>
            <a:r>
              <a:rPr lang="ru-RU" sz="12800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endParaRPr lang="ru-RU" sz="128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2800" i="1" dirty="0">
                <a:solidFill>
                  <a:schemeClr val="tx1"/>
                </a:solidFill>
              </a:rPr>
              <a:t> </a:t>
            </a:r>
            <a:r>
              <a:rPr lang="ru-RU" sz="12800" i="1" dirty="0" smtClean="0">
                <a:solidFill>
                  <a:schemeClr val="tx1"/>
                </a:solidFill>
              </a:rPr>
              <a:t>            </a:t>
            </a:r>
            <a:r>
              <a:rPr lang="ru-RU" sz="12800" i="1" u="sng" dirty="0" smtClean="0">
                <a:solidFill>
                  <a:schemeClr val="tx1"/>
                </a:solidFill>
              </a:rPr>
              <a:t>Отсталый</a:t>
            </a:r>
            <a:r>
              <a:rPr lang="ru-RU" sz="12800" i="1" dirty="0" smtClean="0">
                <a:solidFill>
                  <a:schemeClr val="tx1"/>
                </a:solidFill>
              </a:rPr>
              <a:t> </a:t>
            </a:r>
            <a:r>
              <a:rPr lang="ru-RU" sz="12800" i="1" dirty="0" smtClean="0">
                <a:solidFill>
                  <a:srgbClr val="0000FF"/>
                </a:solidFill>
              </a:rPr>
              <a:t>да</a:t>
            </a:r>
            <a:r>
              <a:rPr lang="ru-RU" sz="12800" i="1" dirty="0" smtClean="0">
                <a:solidFill>
                  <a:schemeClr val="tx1"/>
                </a:solidFill>
              </a:rPr>
              <a:t> </a:t>
            </a:r>
            <a:r>
              <a:rPr lang="ru-RU" sz="12800" i="1" u="sng" dirty="0" smtClean="0">
                <a:solidFill>
                  <a:schemeClr val="tx1"/>
                </a:solidFill>
              </a:rPr>
              <a:t>ленивый</a:t>
            </a:r>
            <a:r>
              <a:rPr lang="ru-RU" sz="12800" i="1" dirty="0" smtClean="0">
                <a:solidFill>
                  <a:schemeClr val="tx1"/>
                </a:solidFill>
              </a:rPr>
              <a:t> всегда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800" i="1" dirty="0"/>
              <a:t> </a:t>
            </a:r>
            <a:r>
              <a:rPr lang="ru-RU" sz="12800" i="1" dirty="0" smtClean="0"/>
              <a:t>            </a:t>
            </a:r>
            <a:r>
              <a:rPr lang="ru-RU" sz="12800" i="1" dirty="0" smtClean="0">
                <a:solidFill>
                  <a:schemeClr val="tx1"/>
                </a:solidFill>
              </a:rPr>
              <a:t>позади.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800" i="1" dirty="0">
                <a:solidFill>
                  <a:schemeClr val="tx1"/>
                </a:solidFill>
              </a:rPr>
              <a:t> </a:t>
            </a:r>
            <a:r>
              <a:rPr lang="ru-RU" sz="12800" i="1" dirty="0" smtClean="0">
                <a:solidFill>
                  <a:schemeClr val="tx1"/>
                </a:solidFill>
              </a:rPr>
              <a:t>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800" i="1" dirty="0"/>
              <a:t> </a:t>
            </a:r>
            <a:r>
              <a:rPr lang="ru-RU" sz="12800" i="1" dirty="0" smtClean="0"/>
              <a:t>            </a:t>
            </a:r>
            <a:r>
              <a:rPr lang="ru-RU" sz="12800" i="1" dirty="0" smtClean="0">
                <a:solidFill>
                  <a:schemeClr val="tx1"/>
                </a:solidFill>
              </a:rPr>
              <a:t>Только </a:t>
            </a:r>
            <a:r>
              <a:rPr lang="ru-RU" sz="12800" i="1" u="sng" dirty="0">
                <a:solidFill>
                  <a:schemeClr val="tx1"/>
                </a:solidFill>
              </a:rPr>
              <a:t>мальвы</a:t>
            </a:r>
            <a:r>
              <a:rPr lang="ru-RU" sz="12800" b="1" i="1" dirty="0">
                <a:solidFill>
                  <a:srgbClr val="C00000"/>
                </a:solidFill>
              </a:rPr>
              <a:t>, </a:t>
            </a:r>
            <a:r>
              <a:rPr lang="ru-RU" sz="12800" i="1" dirty="0">
                <a:solidFill>
                  <a:srgbClr val="0000FF"/>
                </a:solidFill>
              </a:rPr>
              <a:t>да</a:t>
            </a:r>
            <a:r>
              <a:rPr lang="ru-RU" sz="12800" i="1" dirty="0">
                <a:solidFill>
                  <a:schemeClr val="tx1"/>
                </a:solidFill>
              </a:rPr>
              <a:t> </a:t>
            </a:r>
            <a:r>
              <a:rPr lang="ru-RU" sz="12800" i="1" u="sng" dirty="0">
                <a:solidFill>
                  <a:schemeClr val="tx1"/>
                </a:solidFill>
              </a:rPr>
              <a:t>ноготки</a:t>
            </a:r>
            <a:r>
              <a:rPr lang="ru-RU" sz="12800" b="1" i="1" dirty="0">
                <a:solidFill>
                  <a:srgbClr val="C00000"/>
                </a:solidFill>
              </a:rPr>
              <a:t>, </a:t>
            </a:r>
            <a:r>
              <a:rPr lang="ru-RU" sz="12800" i="1" dirty="0">
                <a:solidFill>
                  <a:srgbClr val="0000FF"/>
                </a:solidFill>
              </a:rPr>
              <a:t>да</a:t>
            </a:r>
            <a:r>
              <a:rPr lang="ru-RU" sz="12800" i="1" dirty="0">
                <a:solidFill>
                  <a:schemeClr val="tx1"/>
                </a:solidFill>
              </a:rPr>
              <a:t> </a:t>
            </a:r>
            <a:r>
              <a:rPr lang="ru-RU" sz="12800" i="1" dirty="0" smtClean="0">
                <a:solidFill>
                  <a:schemeClr val="tx1"/>
                </a:solidFill>
              </a:rPr>
              <a:t>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800" i="1" dirty="0"/>
              <a:t> </a:t>
            </a:r>
            <a:r>
              <a:rPr lang="ru-RU" sz="12800" i="1" dirty="0" smtClean="0"/>
              <a:t>            </a:t>
            </a:r>
            <a:r>
              <a:rPr lang="ru-RU" sz="12800" i="1" dirty="0" smtClean="0">
                <a:solidFill>
                  <a:schemeClr val="tx1"/>
                </a:solidFill>
              </a:rPr>
              <a:t>кручёный </a:t>
            </a:r>
            <a:r>
              <a:rPr lang="ru-RU" sz="12800" i="1" u="sng" dirty="0" smtClean="0">
                <a:solidFill>
                  <a:schemeClr val="tx1"/>
                </a:solidFill>
              </a:rPr>
              <a:t>паныч</a:t>
            </a:r>
            <a:r>
              <a:rPr lang="ru-RU" sz="12800" i="1" dirty="0" smtClean="0">
                <a:solidFill>
                  <a:schemeClr val="tx1"/>
                </a:solidFill>
              </a:rPr>
              <a:t> </a:t>
            </a:r>
            <a:r>
              <a:rPr lang="ru-RU" sz="12800" i="1" dirty="0">
                <a:solidFill>
                  <a:schemeClr val="tx1"/>
                </a:solidFill>
              </a:rPr>
              <a:t>цвели </a:t>
            </a:r>
            <a:r>
              <a:rPr lang="ru-RU" sz="12800" i="1" dirty="0" smtClean="0">
                <a:solidFill>
                  <a:schemeClr val="tx1"/>
                </a:solidFill>
              </a:rPr>
              <a:t>кое-где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800" i="1" dirty="0" smtClean="0">
                <a:solidFill>
                  <a:schemeClr val="tx1"/>
                </a:solidFill>
              </a:rPr>
              <a:t>             по дворам.</a:t>
            </a:r>
            <a:endParaRPr lang="ru-RU" sz="12800" i="1" dirty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2800" dirty="0" smtClean="0">
                <a:solidFill>
                  <a:schemeClr val="tx1"/>
                </a:solidFill>
              </a:rPr>
              <a:t>                                                   (</a:t>
            </a:r>
            <a:r>
              <a:rPr lang="ru-RU" sz="12800" i="1" dirty="0" smtClean="0">
                <a:solidFill>
                  <a:schemeClr val="tx1"/>
                </a:solidFill>
              </a:rPr>
              <a:t>да</a:t>
            </a:r>
            <a:r>
              <a:rPr lang="ru-RU" sz="12800" dirty="0" smtClean="0">
                <a:solidFill>
                  <a:schemeClr val="tx1"/>
                </a:solidFill>
              </a:rPr>
              <a:t> = </a:t>
            </a:r>
            <a:r>
              <a:rPr lang="ru-RU" sz="12800" i="1" dirty="0" smtClean="0">
                <a:solidFill>
                  <a:schemeClr val="tx1"/>
                </a:solidFill>
              </a:rPr>
              <a:t>и</a:t>
            </a:r>
            <a:r>
              <a:rPr lang="ru-RU" sz="12800" dirty="0" smtClean="0">
                <a:solidFill>
                  <a:schemeClr val="tx1"/>
                </a:solidFill>
              </a:rPr>
              <a:t>)</a:t>
            </a:r>
          </a:p>
          <a:p>
            <a:pPr marL="0" indent="0">
              <a:spcBef>
                <a:spcPts val="0"/>
              </a:spcBef>
              <a:buNone/>
            </a:pPr>
            <a:endParaRPr lang="ru-RU" sz="80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65465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3514" y="102365"/>
            <a:ext cx="8041440" cy="1442674"/>
          </a:xfrm>
        </p:spPr>
        <p:txBody>
          <a:bodyPr/>
          <a:lstStyle/>
          <a:p>
            <a:pPr algn="l"/>
            <a:r>
              <a:rPr lang="ru-RU" sz="3200" u="sng" dirty="0" smtClean="0">
                <a:uFill>
                  <a:solidFill>
                    <a:srgbClr val="C00000"/>
                  </a:solidFill>
                </a:uFill>
              </a:rPr>
              <a:t> </a:t>
            </a:r>
            <a:endParaRPr lang="ru-RU" sz="4400" i="1" u="sng" dirty="0">
              <a:uFill>
                <a:solidFill>
                  <a:srgbClr val="C00000"/>
                </a:solidFill>
              </a:u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628800"/>
            <a:ext cx="7550224" cy="4288917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Если союз </a:t>
            </a:r>
            <a:r>
              <a:rPr lang="ru-RU" sz="3600" i="1" dirty="0" smtClean="0">
                <a:solidFill>
                  <a:schemeClr val="tx1"/>
                </a:solidFill>
              </a:rPr>
              <a:t>да</a:t>
            </a:r>
            <a:r>
              <a:rPr lang="ru-RU" dirty="0" smtClean="0">
                <a:solidFill>
                  <a:schemeClr val="tx1"/>
                </a:solidFill>
              </a:rPr>
              <a:t> выступает в значении союза </a:t>
            </a:r>
            <a:r>
              <a:rPr lang="ru-RU" sz="3600" i="1" dirty="0" smtClean="0">
                <a:solidFill>
                  <a:schemeClr val="tx1"/>
                </a:solidFill>
              </a:rPr>
              <a:t>но</a:t>
            </a:r>
            <a:r>
              <a:rPr lang="ru-RU" dirty="0" smtClean="0">
                <a:solidFill>
                  <a:schemeClr val="tx1"/>
                </a:solidFill>
              </a:rPr>
              <a:t>,  запятая ставится: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 smtClean="0">
                <a:solidFill>
                  <a:schemeClr val="tx1"/>
                </a:solidFill>
              </a:rPr>
              <a:t>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/>
              <a:t> </a:t>
            </a:r>
            <a:r>
              <a:rPr lang="ru-RU" i="1" dirty="0" smtClean="0"/>
              <a:t>            </a:t>
            </a:r>
            <a:r>
              <a:rPr lang="ru-RU" i="1" dirty="0" smtClean="0">
                <a:solidFill>
                  <a:schemeClr val="tx1"/>
                </a:solidFill>
              </a:rPr>
              <a:t>Лес </a:t>
            </a:r>
            <a:r>
              <a:rPr lang="ru-RU" i="1" u="dbl" dirty="0">
                <a:solidFill>
                  <a:schemeClr val="tx1"/>
                </a:solidFill>
              </a:rPr>
              <a:t>не школа</a:t>
            </a:r>
            <a:r>
              <a:rPr lang="ru-RU" sz="3600" b="1" i="1" dirty="0">
                <a:solidFill>
                  <a:srgbClr val="C00000"/>
                </a:solidFill>
              </a:rPr>
              <a:t>,</a:t>
            </a:r>
            <a:r>
              <a:rPr lang="ru-RU" i="1" dirty="0">
                <a:solidFill>
                  <a:schemeClr val="tx1"/>
                </a:solidFill>
              </a:rPr>
              <a:t> </a:t>
            </a:r>
            <a:r>
              <a:rPr lang="ru-RU" i="1" dirty="0">
                <a:solidFill>
                  <a:srgbClr val="0000FF"/>
                </a:solidFill>
              </a:rPr>
              <a:t>да</a:t>
            </a:r>
            <a:r>
              <a:rPr lang="ru-RU" i="1" dirty="0">
                <a:solidFill>
                  <a:schemeClr val="tx1"/>
                </a:solidFill>
              </a:rPr>
              <a:t> всех </a:t>
            </a:r>
            <a:r>
              <a:rPr lang="ru-RU" i="1" u="dbl" dirty="0">
                <a:solidFill>
                  <a:schemeClr val="tx1"/>
                </a:solidFill>
              </a:rPr>
              <a:t>учит</a:t>
            </a:r>
            <a:r>
              <a:rPr lang="ru-RU" i="1" dirty="0">
                <a:solidFill>
                  <a:schemeClr val="tx1"/>
                </a:solidFill>
              </a:rPr>
              <a:t>.</a:t>
            </a:r>
            <a:endParaRPr lang="ru-RU" i="1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                                           (</a:t>
            </a:r>
            <a:r>
              <a:rPr lang="ru-RU" i="1" dirty="0">
                <a:solidFill>
                  <a:schemeClr val="tx1"/>
                </a:solidFill>
              </a:rPr>
              <a:t>да</a:t>
            </a:r>
            <a:r>
              <a:rPr lang="ru-RU" dirty="0">
                <a:solidFill>
                  <a:schemeClr val="tx1"/>
                </a:solidFill>
              </a:rPr>
              <a:t> = </a:t>
            </a:r>
            <a:r>
              <a:rPr lang="ru-RU" i="1" dirty="0" smtClean="0">
                <a:solidFill>
                  <a:schemeClr val="tx1"/>
                </a:solidFill>
              </a:rPr>
              <a:t>но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20633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8041440" cy="1442674"/>
          </a:xfrm>
        </p:spPr>
        <p:txBody>
          <a:bodyPr/>
          <a:lstStyle/>
          <a:p>
            <a:pPr algn="l"/>
            <a:r>
              <a:rPr lang="ru-RU" sz="3200" u="sng" dirty="0" smtClean="0">
                <a:uFill>
                  <a:solidFill>
                    <a:srgbClr val="C00000"/>
                  </a:solidFill>
                </a:uFill>
              </a:rPr>
              <a:t>Обобщающие слова при однородных членах и знаки препинания при них</a:t>
            </a:r>
            <a:endParaRPr lang="ru-RU" sz="3200" u="sng" dirty="0">
              <a:uFill>
                <a:solidFill>
                  <a:srgbClr val="C00000"/>
                </a:solidFill>
              </a:u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buFont typeface="Arial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Обобщающее слово находится перед однородными членами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</a:rPr>
              <a:t>         </a:t>
            </a:r>
            <a:r>
              <a:rPr lang="ru-RU" i="1" dirty="0" smtClean="0">
                <a:solidFill>
                  <a:schemeClr val="tx1"/>
                </a:solidFill>
              </a:rPr>
              <a:t>Запах черёмухи чувствовался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i="1" dirty="0"/>
              <a:t> </a:t>
            </a:r>
            <a:r>
              <a:rPr lang="ru-RU" b="1" i="1" dirty="0" smtClean="0"/>
              <a:t>        </a:t>
            </a:r>
            <a:r>
              <a:rPr lang="ru-RU" b="1" i="1" dirty="0" smtClean="0">
                <a:solidFill>
                  <a:srgbClr val="0000FF"/>
                </a:solidFill>
              </a:rPr>
              <a:t>повсюду</a:t>
            </a:r>
            <a:r>
              <a:rPr lang="ru-RU" sz="3600" b="1" i="1" dirty="0" smtClean="0">
                <a:solidFill>
                  <a:srgbClr val="C00000"/>
                </a:solidFill>
              </a:rPr>
              <a:t>:</a:t>
            </a:r>
            <a:r>
              <a:rPr lang="ru-RU" i="1" dirty="0" smtClean="0">
                <a:solidFill>
                  <a:schemeClr val="tx1"/>
                </a:solidFill>
              </a:rPr>
              <a:t> </a:t>
            </a:r>
            <a:r>
              <a:rPr lang="ru-RU" i="1" u="dotDashHeavy" dirty="0" smtClean="0">
                <a:solidFill>
                  <a:schemeClr val="tx1"/>
                </a:solidFill>
              </a:rPr>
              <a:t>в саду</a:t>
            </a:r>
            <a:r>
              <a:rPr lang="ru-RU" sz="3600" b="1" i="1" dirty="0" smtClean="0">
                <a:solidFill>
                  <a:srgbClr val="C00000"/>
                </a:solidFill>
              </a:rPr>
              <a:t>,</a:t>
            </a:r>
            <a:r>
              <a:rPr lang="ru-RU" sz="3200" b="1" i="1" dirty="0" smtClean="0">
                <a:solidFill>
                  <a:srgbClr val="C00000"/>
                </a:solidFill>
              </a:rPr>
              <a:t> </a:t>
            </a:r>
            <a:r>
              <a:rPr lang="ru-RU" i="1" u="dotDashHeavy" dirty="0" smtClean="0">
                <a:solidFill>
                  <a:schemeClr val="tx1"/>
                </a:solidFill>
              </a:rPr>
              <a:t>в доме</a:t>
            </a:r>
            <a:r>
              <a:rPr lang="ru-RU" sz="3600" b="1" i="1" dirty="0" smtClean="0">
                <a:solidFill>
                  <a:srgbClr val="C00000"/>
                </a:solidFill>
              </a:rPr>
              <a:t>,</a:t>
            </a:r>
            <a:r>
              <a:rPr lang="ru-RU" i="1" dirty="0" smtClean="0">
                <a:solidFill>
                  <a:schemeClr val="tx1"/>
                </a:solidFill>
              </a:rPr>
              <a:t> </a:t>
            </a:r>
            <a:r>
              <a:rPr lang="ru-RU" i="1" u="dotDashHeavy" dirty="0" smtClean="0">
                <a:solidFill>
                  <a:schemeClr val="tx1"/>
                </a:solidFill>
              </a:rPr>
              <a:t>на улице</a:t>
            </a:r>
            <a:r>
              <a:rPr lang="ru-RU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ru-RU" i="1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770705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8041440" cy="1442674"/>
          </a:xfrm>
        </p:spPr>
        <p:txBody>
          <a:bodyPr/>
          <a:lstStyle/>
          <a:p>
            <a:pPr algn="l"/>
            <a:r>
              <a:rPr lang="ru-RU" sz="3200" u="sng" dirty="0" smtClean="0">
                <a:uFill>
                  <a:solidFill>
                    <a:srgbClr val="C00000"/>
                  </a:solidFill>
                </a:uFill>
              </a:rPr>
              <a:t> </a:t>
            </a:r>
            <a:endParaRPr lang="ru-RU" sz="3200" u="sng" dirty="0">
              <a:uFill>
                <a:solidFill>
                  <a:srgbClr val="C00000"/>
                </a:solidFill>
              </a:u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Обобщающее </a:t>
            </a:r>
            <a:r>
              <a:rPr lang="ru-RU" dirty="0">
                <a:solidFill>
                  <a:schemeClr val="tx1"/>
                </a:solidFill>
              </a:rPr>
              <a:t>слово находится </a:t>
            </a:r>
            <a:r>
              <a:rPr lang="ru-RU" dirty="0" smtClean="0">
                <a:solidFill>
                  <a:schemeClr val="tx1"/>
                </a:solidFill>
              </a:rPr>
              <a:t>после однородных членов:</a:t>
            </a:r>
            <a:endParaRPr lang="ru-RU" dirty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</a:rPr>
              <a:t>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/>
              <a:t> </a:t>
            </a:r>
            <a:r>
              <a:rPr lang="ru-RU" i="1" dirty="0" smtClean="0"/>
              <a:t>      </a:t>
            </a:r>
            <a:r>
              <a:rPr lang="ru-RU" i="1" u="dotDashHeavy" dirty="0" smtClean="0">
                <a:solidFill>
                  <a:schemeClr val="tx1"/>
                </a:solidFill>
              </a:rPr>
              <a:t>В степи</a:t>
            </a:r>
            <a:r>
              <a:rPr lang="ru-RU" sz="3600" b="1" i="1" dirty="0" smtClean="0">
                <a:solidFill>
                  <a:srgbClr val="C00000"/>
                </a:solidFill>
              </a:rPr>
              <a:t>,</a:t>
            </a:r>
            <a:r>
              <a:rPr lang="ru-RU" i="1" dirty="0" smtClean="0">
                <a:solidFill>
                  <a:schemeClr val="tx1"/>
                </a:solidFill>
              </a:rPr>
              <a:t> </a:t>
            </a:r>
            <a:r>
              <a:rPr lang="ru-RU" i="1" u="dotDashHeavy" dirty="0" smtClean="0">
                <a:solidFill>
                  <a:schemeClr val="tx1"/>
                </a:solidFill>
              </a:rPr>
              <a:t>за рекой</a:t>
            </a:r>
            <a:r>
              <a:rPr lang="ru-RU" sz="3600" b="1" i="1" dirty="0" smtClean="0">
                <a:solidFill>
                  <a:srgbClr val="C00000"/>
                </a:solidFill>
              </a:rPr>
              <a:t>,</a:t>
            </a:r>
            <a:r>
              <a:rPr lang="ru-RU" i="1" dirty="0" smtClean="0">
                <a:solidFill>
                  <a:schemeClr val="tx1"/>
                </a:solidFill>
              </a:rPr>
              <a:t> </a:t>
            </a:r>
            <a:r>
              <a:rPr lang="ru-RU" i="1" u="dotDashHeavy" dirty="0" smtClean="0">
                <a:solidFill>
                  <a:schemeClr val="tx1"/>
                </a:solidFill>
              </a:rPr>
              <a:t>по дорогам</a:t>
            </a:r>
            <a:r>
              <a:rPr lang="ru-RU" i="1" dirty="0" smtClean="0">
                <a:solidFill>
                  <a:schemeClr val="tx1"/>
                </a:solidFill>
              </a:rPr>
              <a:t> </a:t>
            </a:r>
            <a:r>
              <a:rPr lang="ru-RU" sz="3600" b="1" i="1" dirty="0" smtClean="0">
                <a:solidFill>
                  <a:srgbClr val="C00000"/>
                </a:solidFill>
              </a:rPr>
              <a:t>–</a:t>
            </a:r>
            <a:r>
              <a:rPr lang="ru-RU" i="1" dirty="0" smtClean="0">
                <a:solidFill>
                  <a:schemeClr val="tx1"/>
                </a:solidFill>
              </a:rPr>
              <a:t> </a:t>
            </a:r>
            <a:r>
              <a:rPr lang="ru-RU" b="1" i="1" dirty="0" smtClean="0">
                <a:solidFill>
                  <a:srgbClr val="0000FF"/>
                </a:solidFill>
              </a:rPr>
              <a:t>везде</a:t>
            </a:r>
            <a:r>
              <a:rPr lang="ru-RU" i="1" dirty="0" smtClean="0">
                <a:solidFill>
                  <a:schemeClr val="tx1"/>
                </a:solidFill>
              </a:rPr>
              <a:t>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/>
              <a:t> </a:t>
            </a:r>
            <a:r>
              <a:rPr lang="ru-RU" i="1" dirty="0" smtClean="0"/>
              <a:t>      </a:t>
            </a:r>
            <a:r>
              <a:rPr lang="ru-RU" i="1" dirty="0" smtClean="0">
                <a:solidFill>
                  <a:schemeClr val="tx1"/>
                </a:solidFill>
              </a:rPr>
              <a:t>было пусто.   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879636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7724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196752"/>
            <a:ext cx="7772400" cy="4896544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  <a:buFont typeface="Arial" pitchFamily="34" charset="0"/>
              <a:buChar char="•"/>
            </a:pPr>
            <a:r>
              <a:rPr lang="ru-RU" sz="3500" dirty="0" smtClean="0">
                <a:solidFill>
                  <a:schemeClr val="tx1"/>
                </a:solidFill>
              </a:rPr>
              <a:t>Если обобщающее слово стоит перед однородными членами, но ими не заканчивается предложение, то перед однородными членами ставится  </a:t>
            </a:r>
            <a:r>
              <a:rPr lang="ru-RU" sz="3500" b="1" i="1" dirty="0" smtClean="0">
                <a:solidFill>
                  <a:srgbClr val="C00000"/>
                </a:solidFill>
              </a:rPr>
              <a:t>двоеточие</a:t>
            </a:r>
            <a:r>
              <a:rPr lang="ru-RU" sz="3500" dirty="0" smtClean="0">
                <a:solidFill>
                  <a:schemeClr val="tx1"/>
                </a:solidFill>
              </a:rPr>
              <a:t>, после них – </a:t>
            </a:r>
            <a:r>
              <a:rPr lang="ru-RU" sz="3500" b="1" i="1" dirty="0" smtClean="0">
                <a:solidFill>
                  <a:srgbClr val="C00000"/>
                </a:solidFill>
              </a:rPr>
              <a:t>тире</a:t>
            </a:r>
            <a:r>
              <a:rPr lang="ru-RU" sz="3500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500" dirty="0">
                <a:solidFill>
                  <a:schemeClr val="tx1"/>
                </a:solidFill>
              </a:rPr>
              <a:t> </a:t>
            </a:r>
            <a:r>
              <a:rPr lang="ru-RU" sz="3500" dirty="0" smtClean="0">
                <a:solidFill>
                  <a:schemeClr val="tx1"/>
                </a:solidFill>
              </a:rPr>
              <a:t>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500" i="1" dirty="0">
                <a:solidFill>
                  <a:schemeClr val="tx1"/>
                </a:solidFill>
              </a:rPr>
              <a:t> </a:t>
            </a:r>
            <a:r>
              <a:rPr lang="ru-RU" sz="3500" i="1" dirty="0" smtClean="0">
                <a:solidFill>
                  <a:schemeClr val="tx1"/>
                </a:solidFill>
              </a:rPr>
              <a:t>        Мне </a:t>
            </a:r>
            <a:r>
              <a:rPr lang="ru-RU" sz="3500" i="1" dirty="0">
                <a:solidFill>
                  <a:schemeClr val="tx1"/>
                </a:solidFill>
              </a:rPr>
              <a:t>казалось, что </a:t>
            </a:r>
            <a:r>
              <a:rPr lang="ru-RU" sz="3500" b="1" i="1" dirty="0">
                <a:solidFill>
                  <a:srgbClr val="0000FF"/>
                </a:solidFill>
              </a:rPr>
              <a:t>всё</a:t>
            </a:r>
            <a:r>
              <a:rPr lang="ru-RU" sz="3500" i="1" dirty="0">
                <a:solidFill>
                  <a:schemeClr val="tx1"/>
                </a:solidFill>
              </a:rPr>
              <a:t> это</a:t>
            </a:r>
            <a:r>
              <a:rPr lang="ru-RU" sz="3900" b="1" i="1" dirty="0">
                <a:solidFill>
                  <a:srgbClr val="C00000"/>
                </a:solidFill>
              </a:rPr>
              <a:t>:</a:t>
            </a:r>
            <a:r>
              <a:rPr lang="ru-RU" sz="3500" i="1" dirty="0">
                <a:solidFill>
                  <a:schemeClr val="tx1"/>
                </a:solidFill>
              </a:rPr>
              <a:t> и певучие </a:t>
            </a:r>
            <a:r>
              <a:rPr lang="ru-RU" sz="3500" i="1" dirty="0" smtClean="0">
                <a:solidFill>
                  <a:schemeClr val="tx1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500" i="1" dirty="0"/>
              <a:t> </a:t>
            </a:r>
            <a:r>
              <a:rPr lang="ru-RU" sz="3500" i="1" dirty="0" smtClean="0"/>
              <a:t>        </a:t>
            </a:r>
            <a:r>
              <a:rPr lang="ru-RU" sz="3500" i="1" u="sng" dirty="0" smtClean="0">
                <a:solidFill>
                  <a:schemeClr val="tx1"/>
                </a:solidFill>
              </a:rPr>
              <a:t>крики</a:t>
            </a:r>
            <a:r>
              <a:rPr lang="ru-RU" sz="3500" i="1" dirty="0" smtClean="0">
                <a:solidFill>
                  <a:schemeClr val="tx1"/>
                </a:solidFill>
              </a:rPr>
              <a:t> разносчиков</a:t>
            </a:r>
            <a:r>
              <a:rPr lang="ru-RU" sz="3900" b="1" i="1" dirty="0">
                <a:solidFill>
                  <a:srgbClr val="C00000"/>
                </a:solidFill>
              </a:rPr>
              <a:t>,</a:t>
            </a:r>
            <a:r>
              <a:rPr lang="ru-RU" sz="3500" i="1" dirty="0">
                <a:solidFill>
                  <a:schemeClr val="tx1"/>
                </a:solidFill>
              </a:rPr>
              <a:t> и заводские </a:t>
            </a:r>
            <a:r>
              <a:rPr lang="ru-RU" sz="3500" i="1" u="sng" dirty="0">
                <a:solidFill>
                  <a:schemeClr val="tx1"/>
                </a:solidFill>
              </a:rPr>
              <a:t>гудки</a:t>
            </a:r>
            <a:r>
              <a:rPr lang="ru-RU" sz="3900" b="1" i="1" dirty="0">
                <a:solidFill>
                  <a:srgbClr val="C00000"/>
                </a:solidFill>
              </a:rPr>
              <a:t>,</a:t>
            </a:r>
            <a:r>
              <a:rPr lang="ru-RU" sz="3500" b="1" i="1" dirty="0">
                <a:solidFill>
                  <a:srgbClr val="C00000"/>
                </a:solidFill>
              </a:rPr>
              <a:t> </a:t>
            </a:r>
            <a:endParaRPr lang="ru-RU" sz="3500" b="1" i="1" dirty="0" smtClean="0">
              <a:solidFill>
                <a:srgbClr val="C0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3500" b="1" i="1" dirty="0">
                <a:solidFill>
                  <a:srgbClr val="C00000"/>
                </a:solidFill>
              </a:rPr>
              <a:t> </a:t>
            </a:r>
            <a:r>
              <a:rPr lang="ru-RU" sz="3500" b="1" i="1" dirty="0" smtClean="0">
                <a:solidFill>
                  <a:srgbClr val="C00000"/>
                </a:solidFill>
              </a:rPr>
              <a:t>        </a:t>
            </a:r>
            <a:r>
              <a:rPr lang="ru-RU" sz="3500" i="1" dirty="0" smtClean="0">
                <a:solidFill>
                  <a:schemeClr val="tx1"/>
                </a:solidFill>
              </a:rPr>
              <a:t>и </a:t>
            </a:r>
            <a:r>
              <a:rPr lang="ru-RU" sz="3500" i="1" dirty="0">
                <a:solidFill>
                  <a:schemeClr val="tx1"/>
                </a:solidFill>
              </a:rPr>
              <a:t>торопливые </a:t>
            </a:r>
            <a:r>
              <a:rPr lang="ru-RU" sz="3500" i="1" u="sng" dirty="0" smtClean="0">
                <a:solidFill>
                  <a:schemeClr val="tx1"/>
                </a:solidFill>
              </a:rPr>
              <a:t>свистки</a:t>
            </a:r>
            <a:r>
              <a:rPr lang="ru-RU" sz="3500" i="1" dirty="0" smtClean="0">
                <a:solidFill>
                  <a:schemeClr val="tx1"/>
                </a:solidFill>
              </a:rPr>
              <a:t> </a:t>
            </a:r>
            <a:r>
              <a:rPr lang="ru-RU" sz="3500" i="1" dirty="0">
                <a:solidFill>
                  <a:schemeClr val="tx1"/>
                </a:solidFill>
              </a:rPr>
              <a:t>паровозов на </a:t>
            </a:r>
            <a:r>
              <a:rPr lang="ru-RU" sz="3500" i="1" dirty="0" smtClean="0">
                <a:solidFill>
                  <a:schemeClr val="tx1"/>
                </a:solidFill>
              </a:rPr>
              <a:t>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500" i="1" dirty="0"/>
              <a:t> </a:t>
            </a:r>
            <a:r>
              <a:rPr lang="ru-RU" sz="3500" i="1" dirty="0" smtClean="0"/>
              <a:t>        </a:t>
            </a:r>
            <a:r>
              <a:rPr lang="ru-RU" sz="3500" i="1" dirty="0" smtClean="0">
                <a:solidFill>
                  <a:schemeClr val="tx1"/>
                </a:solidFill>
              </a:rPr>
              <a:t>ветке </a:t>
            </a:r>
            <a:r>
              <a:rPr lang="ru-RU" sz="3900" b="1" i="1" dirty="0" smtClean="0">
                <a:solidFill>
                  <a:srgbClr val="C00000"/>
                </a:solidFill>
              </a:rPr>
              <a:t>–</a:t>
            </a:r>
            <a:r>
              <a:rPr lang="ru-RU" sz="3900" b="1" i="1" dirty="0" smtClean="0">
                <a:solidFill>
                  <a:schemeClr val="tx1"/>
                </a:solidFill>
              </a:rPr>
              <a:t> </a:t>
            </a:r>
            <a:r>
              <a:rPr lang="ru-RU" sz="3500" i="1" dirty="0" smtClean="0">
                <a:solidFill>
                  <a:schemeClr val="tx1"/>
                </a:solidFill>
              </a:rPr>
              <a:t>имеет </a:t>
            </a:r>
            <a:r>
              <a:rPr lang="ru-RU" sz="3500" i="1" dirty="0">
                <a:solidFill>
                  <a:schemeClr val="tx1"/>
                </a:solidFill>
              </a:rPr>
              <a:t>какое-то </a:t>
            </a:r>
            <a:r>
              <a:rPr lang="ru-RU" sz="3500" i="1" dirty="0" smtClean="0">
                <a:solidFill>
                  <a:schemeClr val="tx1"/>
                </a:solidFill>
              </a:rPr>
              <a:t>отношение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500" i="1" dirty="0"/>
              <a:t> </a:t>
            </a:r>
            <a:r>
              <a:rPr lang="ru-RU" sz="3500" i="1" dirty="0" smtClean="0"/>
              <a:t>        </a:t>
            </a:r>
            <a:r>
              <a:rPr lang="ru-RU" sz="3500" i="1" dirty="0" smtClean="0">
                <a:solidFill>
                  <a:schemeClr val="tx1"/>
                </a:solidFill>
              </a:rPr>
              <a:t>к </a:t>
            </a:r>
            <a:r>
              <a:rPr lang="ru-RU" sz="3500" i="1" dirty="0">
                <a:solidFill>
                  <a:schemeClr val="tx1"/>
                </a:solidFill>
              </a:rPr>
              <a:t>моему приезду. </a:t>
            </a:r>
            <a:r>
              <a:rPr lang="ru-RU" sz="3500" i="1" dirty="0" smtClean="0">
                <a:solidFill>
                  <a:schemeClr val="tx1"/>
                </a:solidFill>
              </a:rPr>
              <a:t>           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202896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437112"/>
            <a:ext cx="8060432" cy="1362075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Однородные  и  неоднородные определения</a:t>
            </a:r>
            <a:endParaRPr lang="ru-RU" b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43152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8041440" cy="1442674"/>
          </a:xfrm>
        </p:spPr>
        <p:txBody>
          <a:bodyPr/>
          <a:lstStyle/>
          <a:p>
            <a:pPr algn="l"/>
            <a:r>
              <a:rPr lang="ru-RU" sz="3200" dirty="0" smtClean="0">
                <a:uFill>
                  <a:solidFill>
                    <a:srgbClr val="C00000"/>
                  </a:solidFill>
                </a:uFill>
              </a:rPr>
              <a:t> </a:t>
            </a:r>
            <a:r>
              <a:rPr lang="ru-RU" sz="3200" u="sng" dirty="0" smtClean="0">
                <a:uFill>
                  <a:solidFill>
                    <a:srgbClr val="C00000"/>
                  </a:solidFill>
                </a:uFill>
              </a:rPr>
              <a:t>Однородные определения</a:t>
            </a:r>
            <a:endParaRPr lang="ru-RU" sz="3200" u="sng" dirty="0">
              <a:uFill>
                <a:solidFill>
                  <a:srgbClr val="C00000"/>
                </a:solidFill>
              </a:u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/>
              <a:t>Х</a:t>
            </a:r>
            <a:r>
              <a:rPr lang="ru-RU" dirty="0" smtClean="0"/>
              <a:t>арактеризуют предмет с одной стороны (цвет, размер, материал и т. д.)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 smtClean="0"/>
              <a:t>Произносятся с перечислительной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dirty="0"/>
              <a:t> </a:t>
            </a:r>
            <a:r>
              <a:rPr lang="ru-RU" dirty="0" smtClean="0"/>
              <a:t>  интонацией.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 smtClean="0"/>
              <a:t>Между ними можно вставить союз </a:t>
            </a:r>
            <a:r>
              <a:rPr lang="ru-RU" sz="3600" i="1" dirty="0" smtClean="0"/>
              <a:t>и</a:t>
            </a:r>
            <a:r>
              <a:rPr lang="ru-RU" dirty="0" smtClean="0"/>
              <a:t>.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 smtClean="0"/>
              <a:t>Между однородными определениями,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dirty="0"/>
              <a:t> </a:t>
            </a:r>
            <a:r>
              <a:rPr lang="ru-RU" dirty="0" smtClean="0"/>
              <a:t>  соединенными бессоюзной связью,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ru-RU" dirty="0" smtClean="0">
                <a:solidFill>
                  <a:srgbClr val="A50021"/>
                </a:solidFill>
              </a:rPr>
              <a:t>запятая ставится</a:t>
            </a:r>
            <a:r>
              <a:rPr lang="ru-RU" dirty="0" smtClean="0"/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dirty="0"/>
              <a:t> </a:t>
            </a:r>
            <a:r>
              <a:rPr lang="ru-RU" dirty="0" smtClean="0"/>
              <a:t>         </a:t>
            </a:r>
            <a:r>
              <a:rPr lang="ru-RU" i="1" u="wavyHeavy" dirty="0" smtClean="0"/>
              <a:t>Красные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i="1" dirty="0"/>
              <a:t> </a:t>
            </a:r>
            <a:r>
              <a:rPr lang="ru-RU" i="1" u="wavyHeavy" dirty="0"/>
              <a:t>белые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i="1" dirty="0"/>
              <a:t> </a:t>
            </a:r>
            <a:r>
              <a:rPr lang="ru-RU" i="1" u="wavyHeavy" dirty="0"/>
              <a:t>розовые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i="1" dirty="0"/>
              <a:t> </a:t>
            </a:r>
            <a:r>
              <a:rPr lang="ru-RU" i="1" u="wavyHeavy" dirty="0"/>
              <a:t>желтые</a:t>
            </a:r>
            <a:r>
              <a:rPr lang="ru-RU" i="1" dirty="0"/>
              <a:t> </a:t>
            </a:r>
            <a:r>
              <a:rPr lang="ru-RU" i="1" dirty="0" smtClean="0"/>
              <a:t>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/>
              <a:t> </a:t>
            </a:r>
            <a:r>
              <a:rPr lang="ru-RU" i="1" dirty="0" smtClean="0"/>
              <a:t>         гвоздики составили </a:t>
            </a:r>
            <a:r>
              <a:rPr lang="ru-RU" i="1" dirty="0"/>
              <a:t>красивый </a:t>
            </a:r>
            <a:r>
              <a:rPr lang="ru-RU" i="1" dirty="0" smtClean="0"/>
              <a:t>букет</a:t>
            </a:r>
            <a:r>
              <a:rPr lang="ru-RU" i="1" dirty="0"/>
              <a:t>.</a:t>
            </a:r>
            <a:endParaRPr lang="ru-RU" dirty="0"/>
          </a:p>
          <a:p>
            <a:pPr marL="0" indent="0">
              <a:spcBef>
                <a:spcPts val="0"/>
              </a:spcBef>
              <a:buNone/>
            </a:pPr>
            <a:endParaRPr lang="ru-RU" dirty="0"/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940811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8041440" cy="1442674"/>
          </a:xfrm>
        </p:spPr>
        <p:txBody>
          <a:bodyPr/>
          <a:lstStyle/>
          <a:p>
            <a:pPr algn="l"/>
            <a:r>
              <a:rPr lang="ru-RU" sz="3200" dirty="0" smtClean="0">
                <a:uFill>
                  <a:solidFill>
                    <a:srgbClr val="C00000"/>
                  </a:solidFill>
                </a:uFill>
              </a:rPr>
              <a:t> </a:t>
            </a:r>
            <a:endParaRPr lang="ru-RU" sz="3200" u="sng" dirty="0">
              <a:uFill>
                <a:solidFill>
                  <a:srgbClr val="C00000"/>
                </a:solidFill>
              </a:u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dirty="0" smtClean="0"/>
              <a:t>     </a:t>
            </a:r>
            <a:r>
              <a:rPr lang="ru-RU" i="1" u="wavyHeavy" dirty="0" smtClean="0"/>
              <a:t>Красные</a:t>
            </a:r>
            <a:r>
              <a:rPr lang="ru-RU" sz="3600" b="1" i="1" dirty="0">
                <a:solidFill>
                  <a:srgbClr val="A50021"/>
                </a:solidFill>
              </a:rPr>
              <a:t>,</a:t>
            </a:r>
            <a:r>
              <a:rPr lang="ru-RU" i="1" dirty="0"/>
              <a:t> </a:t>
            </a:r>
            <a:r>
              <a:rPr lang="ru-RU" i="1" u="wavyHeavy" dirty="0"/>
              <a:t>белые</a:t>
            </a:r>
            <a:r>
              <a:rPr lang="ru-RU" sz="3600" b="1" i="1" dirty="0">
                <a:solidFill>
                  <a:srgbClr val="A50021"/>
                </a:solidFill>
              </a:rPr>
              <a:t>,</a:t>
            </a:r>
            <a:r>
              <a:rPr lang="ru-RU" i="1" dirty="0"/>
              <a:t> </a:t>
            </a:r>
            <a:r>
              <a:rPr lang="ru-RU" i="1" u="wavyHeavy" dirty="0" smtClean="0"/>
              <a:t>розовые</a:t>
            </a:r>
            <a:r>
              <a:rPr lang="ru-RU" i="1" dirty="0" smtClean="0"/>
              <a:t> гвоздики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/>
              <a:t> </a:t>
            </a:r>
            <a:r>
              <a:rPr lang="ru-RU" i="1" dirty="0" smtClean="0"/>
              <a:t>    составили </a:t>
            </a:r>
            <a:r>
              <a:rPr lang="ru-RU" i="1" dirty="0"/>
              <a:t>красивый </a:t>
            </a:r>
            <a:r>
              <a:rPr lang="ru-RU" i="1" dirty="0" smtClean="0"/>
              <a:t>букет.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 smtClean="0"/>
              <a:t>                           (</a:t>
            </a:r>
            <a:r>
              <a:rPr lang="ru-RU" i="1" u="wavyHeavy" dirty="0" smtClean="0"/>
              <a:t>красные</a:t>
            </a:r>
            <a:r>
              <a:rPr lang="ru-RU" i="1" dirty="0" smtClean="0"/>
              <a:t> </a:t>
            </a:r>
            <a:r>
              <a:rPr lang="ru-RU" i="1" dirty="0" smtClean="0">
                <a:solidFill>
                  <a:srgbClr val="0000FF"/>
                </a:solidFill>
              </a:rPr>
              <a:t>и</a:t>
            </a:r>
            <a:r>
              <a:rPr lang="ru-RU" i="1" dirty="0" smtClean="0"/>
              <a:t> </a:t>
            </a:r>
            <a:r>
              <a:rPr lang="ru-RU" i="1" u="wavyHeavy" dirty="0" smtClean="0"/>
              <a:t>белые</a:t>
            </a:r>
            <a:r>
              <a:rPr lang="ru-RU" i="1" dirty="0" smtClean="0"/>
              <a:t>)</a:t>
            </a:r>
          </a:p>
          <a:p>
            <a:pPr marL="0" indent="0">
              <a:spcBef>
                <a:spcPts val="0"/>
              </a:spcBef>
              <a:buNone/>
            </a:pPr>
            <a:endParaRPr lang="ru-RU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i="1" dirty="0" smtClean="0"/>
              <a:t>    </a:t>
            </a:r>
            <a:r>
              <a:rPr lang="ru-RU" i="1" u="wavyHeavy" dirty="0" smtClean="0"/>
              <a:t>Чистый</a:t>
            </a:r>
            <a:r>
              <a:rPr lang="ru-RU" sz="3600" b="1" i="1" dirty="0">
                <a:solidFill>
                  <a:srgbClr val="C00000"/>
                </a:solidFill>
              </a:rPr>
              <a:t>,</a:t>
            </a:r>
            <a:r>
              <a:rPr lang="ru-RU" i="1" dirty="0"/>
              <a:t> </a:t>
            </a:r>
            <a:r>
              <a:rPr lang="ru-RU" i="1" u="wavyHeavy" dirty="0"/>
              <a:t>спокойный</a:t>
            </a:r>
            <a:r>
              <a:rPr lang="ru-RU" i="1" dirty="0"/>
              <a:t> свет луны </a:t>
            </a:r>
            <a:r>
              <a:rPr lang="ru-RU" i="1" dirty="0" smtClean="0"/>
              <a:t>освещал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/>
              <a:t> </a:t>
            </a:r>
            <a:r>
              <a:rPr lang="ru-RU" i="1" dirty="0" smtClean="0"/>
              <a:t>    дорогу заблудившимся путникам.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/>
              <a:t> </a:t>
            </a:r>
            <a:r>
              <a:rPr lang="ru-RU" i="1" dirty="0" smtClean="0"/>
              <a:t>                          (</a:t>
            </a:r>
            <a:r>
              <a:rPr lang="ru-RU" i="1" u="wavyHeavy" dirty="0" smtClean="0"/>
              <a:t>чистый</a:t>
            </a:r>
            <a:r>
              <a:rPr lang="ru-RU" i="1" dirty="0" smtClean="0"/>
              <a:t> </a:t>
            </a:r>
            <a:r>
              <a:rPr lang="ru-RU" i="1" dirty="0" smtClean="0">
                <a:solidFill>
                  <a:srgbClr val="0000FF"/>
                </a:solidFill>
              </a:rPr>
              <a:t>и</a:t>
            </a:r>
            <a:r>
              <a:rPr lang="ru-RU" i="1" dirty="0" smtClean="0"/>
              <a:t> </a:t>
            </a:r>
            <a:r>
              <a:rPr lang="ru-RU" i="1" u="wavyHeavy" dirty="0" smtClean="0"/>
              <a:t>спокойный</a:t>
            </a:r>
            <a:r>
              <a:rPr lang="ru-RU" i="1" dirty="0" smtClean="0"/>
              <a:t>)</a:t>
            </a:r>
            <a:endParaRPr lang="ru-RU" i="1" dirty="0"/>
          </a:p>
          <a:p>
            <a:pPr marL="0" indent="0">
              <a:spcBef>
                <a:spcPts val="0"/>
              </a:spcBef>
              <a:buNone/>
            </a:pPr>
            <a:r>
              <a:rPr lang="ru-RU" i="1" dirty="0" smtClean="0"/>
              <a:t> 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1894272175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8041440" cy="1442674"/>
          </a:xfrm>
        </p:spPr>
        <p:txBody>
          <a:bodyPr/>
          <a:lstStyle/>
          <a:p>
            <a:pPr algn="l"/>
            <a:r>
              <a:rPr lang="ru-RU" sz="3200" u="sng" dirty="0" smtClean="0">
                <a:uFill>
                  <a:solidFill>
                    <a:srgbClr val="C00000"/>
                  </a:solidFill>
                </a:uFill>
              </a:rPr>
              <a:t>Неоднородные определения</a:t>
            </a:r>
            <a:endParaRPr lang="ru-RU" sz="3200" u="sng" dirty="0">
              <a:uFill>
                <a:solidFill>
                  <a:srgbClr val="C00000"/>
                </a:solidFill>
              </a:u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/>
              <a:t>Х</a:t>
            </a:r>
            <a:r>
              <a:rPr lang="ru-RU" dirty="0" smtClean="0"/>
              <a:t>арактеризуют </a:t>
            </a:r>
            <a:r>
              <a:rPr lang="ru-RU" dirty="0"/>
              <a:t>предмет с разных сторон: </a:t>
            </a:r>
            <a:r>
              <a:rPr lang="ru-RU" i="1" u="wavyHeavy" dirty="0">
                <a:solidFill>
                  <a:srgbClr val="0000FF"/>
                </a:solidFill>
              </a:rPr>
              <a:t>большой</a:t>
            </a:r>
            <a:r>
              <a:rPr lang="ru-RU" i="1" dirty="0">
                <a:solidFill>
                  <a:srgbClr val="0000FF"/>
                </a:solidFill>
              </a:rPr>
              <a:t> </a:t>
            </a:r>
            <a:r>
              <a:rPr lang="ru-RU" i="1" u="wavyHeavy" dirty="0">
                <a:solidFill>
                  <a:srgbClr val="0000FF"/>
                </a:solidFill>
              </a:rPr>
              <a:t>каменный</a:t>
            </a:r>
            <a:r>
              <a:rPr lang="ru-RU" i="1" dirty="0">
                <a:solidFill>
                  <a:srgbClr val="0000FF"/>
                </a:solidFill>
              </a:rPr>
              <a:t> дом </a:t>
            </a:r>
            <a:r>
              <a:rPr lang="ru-RU" dirty="0"/>
              <a:t>(размер и материал); </a:t>
            </a:r>
            <a:r>
              <a:rPr lang="ru-RU" i="1" u="wavyHeavy" dirty="0">
                <a:solidFill>
                  <a:srgbClr val="0000FF"/>
                </a:solidFill>
              </a:rPr>
              <a:t>белые</a:t>
            </a:r>
            <a:r>
              <a:rPr lang="ru-RU" i="1" dirty="0">
                <a:solidFill>
                  <a:srgbClr val="0000FF"/>
                </a:solidFill>
              </a:rPr>
              <a:t> </a:t>
            </a:r>
            <a:r>
              <a:rPr lang="ru-RU" i="1" u="wavyHeavy" dirty="0">
                <a:solidFill>
                  <a:srgbClr val="0000FF"/>
                </a:solidFill>
              </a:rPr>
              <a:t>круглые</a:t>
            </a:r>
            <a:r>
              <a:rPr lang="ru-RU" i="1" dirty="0">
                <a:solidFill>
                  <a:srgbClr val="0000FF"/>
                </a:solidFill>
              </a:rPr>
              <a:t> камешки </a:t>
            </a:r>
            <a:r>
              <a:rPr lang="ru-RU" dirty="0"/>
              <a:t>(цвет и форма); </a:t>
            </a:r>
            <a:r>
              <a:rPr lang="ru-RU" i="1" u="wavyHeavy" dirty="0">
                <a:solidFill>
                  <a:srgbClr val="0000FF"/>
                </a:solidFill>
              </a:rPr>
              <a:t>красивые</a:t>
            </a:r>
            <a:r>
              <a:rPr lang="ru-RU" i="1" dirty="0">
                <a:solidFill>
                  <a:srgbClr val="0000FF"/>
                </a:solidFill>
              </a:rPr>
              <a:t> </a:t>
            </a:r>
            <a:r>
              <a:rPr lang="ru-RU" i="1" u="wavyHeavy" dirty="0">
                <a:solidFill>
                  <a:srgbClr val="0000FF"/>
                </a:solidFill>
              </a:rPr>
              <a:t>московские</a:t>
            </a:r>
            <a:r>
              <a:rPr lang="ru-RU" i="1" dirty="0">
                <a:solidFill>
                  <a:srgbClr val="0000FF"/>
                </a:solidFill>
              </a:rPr>
              <a:t> бульвары </a:t>
            </a:r>
            <a:r>
              <a:rPr lang="ru-RU" dirty="0"/>
              <a:t>(качество и местонахождение) и т.д</a:t>
            </a:r>
            <a:r>
              <a:rPr lang="ru-RU" dirty="0" smtClean="0"/>
              <a:t>.</a:t>
            </a:r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</a:rPr>
              <a:t>Между ними </a:t>
            </a:r>
            <a:r>
              <a:rPr lang="ru-RU" dirty="0" smtClean="0">
                <a:solidFill>
                  <a:srgbClr val="000000"/>
                </a:solidFill>
              </a:rPr>
              <a:t>нельзя </a:t>
            </a:r>
            <a:r>
              <a:rPr lang="ru-RU" dirty="0">
                <a:solidFill>
                  <a:srgbClr val="000000"/>
                </a:solidFill>
              </a:rPr>
              <a:t>вставить союз </a:t>
            </a:r>
            <a:r>
              <a:rPr lang="ru-RU" sz="3600" i="1" dirty="0">
                <a:solidFill>
                  <a:srgbClr val="000000"/>
                </a:solidFill>
              </a:rPr>
              <a:t>и</a:t>
            </a:r>
            <a:r>
              <a:rPr lang="ru-RU" dirty="0" smtClean="0">
                <a:solidFill>
                  <a:srgbClr val="000000"/>
                </a:solidFill>
              </a:rPr>
              <a:t>.</a:t>
            </a:r>
            <a:endParaRPr lang="ru-RU" dirty="0" smtClean="0"/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Между неоднородными определениями</a:t>
            </a:r>
            <a:endParaRPr lang="ru-RU" dirty="0">
              <a:solidFill>
                <a:srgbClr val="00000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dirty="0" smtClean="0">
                <a:solidFill>
                  <a:srgbClr val="A50021"/>
                </a:solidFill>
              </a:rPr>
              <a:t>   запятая не ставится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280401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dirty="0" smtClean="0"/>
              <a:t>       </a:t>
            </a:r>
            <a:r>
              <a:rPr lang="ru-RU" i="1" dirty="0" smtClean="0"/>
              <a:t>Был </a:t>
            </a:r>
            <a:r>
              <a:rPr lang="ru-RU" i="1" u="wavyHeavy" dirty="0"/>
              <a:t>холодный</a:t>
            </a:r>
            <a:r>
              <a:rPr lang="ru-RU" i="1" dirty="0"/>
              <a:t> </a:t>
            </a:r>
            <a:r>
              <a:rPr lang="ru-RU" i="1" u="wavyHeavy" dirty="0"/>
              <a:t>осенний</a:t>
            </a:r>
            <a:r>
              <a:rPr lang="ru-RU" i="1" dirty="0"/>
              <a:t> вечер</a:t>
            </a:r>
            <a:r>
              <a:rPr lang="ru-RU" i="1" dirty="0" smtClean="0"/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ru-RU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i="1" dirty="0" smtClean="0"/>
              <a:t>       </a:t>
            </a:r>
            <a:r>
              <a:rPr lang="ru-RU" i="1" u="wavyHeavy" dirty="0" smtClean="0"/>
              <a:t>Крепкий</a:t>
            </a:r>
            <a:r>
              <a:rPr lang="ru-RU" i="1" dirty="0" smtClean="0"/>
              <a:t> </a:t>
            </a:r>
            <a:r>
              <a:rPr lang="ru-RU" i="1" u="wavyHeavy" dirty="0"/>
              <a:t>предрассветный</a:t>
            </a:r>
            <a:r>
              <a:rPr lang="ru-RU" i="1" dirty="0"/>
              <a:t> сон </a:t>
            </a:r>
            <a:r>
              <a:rPr lang="ru-RU" i="1" dirty="0" smtClean="0"/>
              <a:t>сморил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/>
              <a:t> </a:t>
            </a:r>
            <a:r>
              <a:rPr lang="ru-RU" i="1" dirty="0" smtClean="0"/>
              <a:t>      нас.</a:t>
            </a:r>
          </a:p>
          <a:p>
            <a:pPr marL="0" indent="0">
              <a:spcBef>
                <a:spcPts val="0"/>
              </a:spcBef>
              <a:buNone/>
            </a:pPr>
            <a:endParaRPr lang="ru-RU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i="1" dirty="0" smtClean="0"/>
              <a:t>       Все </a:t>
            </a:r>
            <a:r>
              <a:rPr lang="ru-RU" i="1" dirty="0"/>
              <a:t>путешественники были одеты </a:t>
            </a:r>
            <a:endParaRPr lang="ru-RU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i="1" dirty="0"/>
              <a:t> </a:t>
            </a:r>
            <a:r>
              <a:rPr lang="ru-RU" i="1" dirty="0" smtClean="0"/>
              <a:t>      в </a:t>
            </a:r>
            <a:r>
              <a:rPr lang="ru-RU" i="1" u="wavyHeavy" dirty="0"/>
              <a:t>одинаковые</a:t>
            </a:r>
            <a:r>
              <a:rPr lang="ru-RU" i="1" dirty="0"/>
              <a:t> </a:t>
            </a:r>
            <a:r>
              <a:rPr lang="ru-RU" i="1" u="wavyHeavy" dirty="0"/>
              <a:t>полярные</a:t>
            </a:r>
            <a:r>
              <a:rPr lang="ru-RU" i="1" dirty="0"/>
              <a:t> костюмы.</a:t>
            </a:r>
          </a:p>
        </p:txBody>
      </p:sp>
    </p:spTree>
    <p:extLst>
      <p:ext uri="{BB962C8B-B14F-4D97-AF65-F5344CB8AC3E}">
        <p14:creationId xmlns:p14="http://schemas.microsoft.com/office/powerpoint/2010/main" val="378195203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437112"/>
            <a:ext cx="7772400" cy="1362075"/>
          </a:xfrm>
        </p:spPr>
        <p:txBody>
          <a:bodyPr/>
          <a:lstStyle/>
          <a:p>
            <a:r>
              <a:rPr lang="ru-RU" sz="3600" b="0" dirty="0" smtClean="0"/>
              <a:t>Употребление  однородных членов  предложения</a:t>
            </a:r>
            <a:endParaRPr lang="ru-RU" sz="3600" b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538353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dirty="0" smtClean="0">
                <a:solidFill>
                  <a:srgbClr val="663300"/>
                </a:solidFill>
              </a:rPr>
              <a:t>Правило 1.</a:t>
            </a:r>
            <a:endParaRPr lang="ru-RU" sz="3200" dirty="0">
              <a:solidFill>
                <a:srgbClr val="66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1771650"/>
            <a:ext cx="7897688" cy="41148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800" dirty="0"/>
              <a:t>Н</a:t>
            </a:r>
            <a:r>
              <a:rPr lang="ru-RU" sz="2800" dirty="0" smtClean="0"/>
              <a:t>ельзя </a:t>
            </a:r>
            <a:r>
              <a:rPr lang="ru-RU" sz="2800" dirty="0"/>
              <a:t>сочетать в качестве однородных членов </a:t>
            </a:r>
            <a:r>
              <a:rPr lang="ru-RU" sz="2800" dirty="0" smtClean="0"/>
              <a:t>слова</a:t>
            </a:r>
            <a:r>
              <a:rPr lang="ru-RU" sz="2800" dirty="0"/>
              <a:t>, указывающие на несопоставимые </a:t>
            </a:r>
            <a:r>
              <a:rPr lang="ru-RU" sz="2800" dirty="0" smtClean="0"/>
              <a:t>понятия:</a:t>
            </a:r>
            <a:endParaRPr lang="ru-RU" sz="28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>
                <a:solidFill>
                  <a:srgbClr val="A50021"/>
                </a:solidFill>
              </a:rPr>
              <a:t>       Предприятие приглашает </a:t>
            </a:r>
            <a:r>
              <a:rPr lang="ru-RU" sz="2800" i="1" dirty="0">
                <a:solidFill>
                  <a:srgbClr val="A50021"/>
                </a:solidFill>
              </a:rPr>
              <a:t>на постоянную </a:t>
            </a:r>
            <a:r>
              <a:rPr lang="ru-RU" sz="2800" i="1" dirty="0" smtClean="0">
                <a:solidFill>
                  <a:srgbClr val="A50021"/>
                </a:solidFill>
              </a:rPr>
              <a:t>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dirty="0" smtClean="0">
                <a:solidFill>
                  <a:srgbClr val="A50021"/>
                </a:solidFill>
              </a:rPr>
              <a:t>      работу </a:t>
            </a:r>
            <a:r>
              <a:rPr lang="ru-RU" sz="2800" i="1" dirty="0">
                <a:solidFill>
                  <a:srgbClr val="A50021"/>
                </a:solidFill>
              </a:rPr>
              <a:t>мастера по переработке овощей и </a:t>
            </a:r>
            <a:r>
              <a:rPr lang="ru-RU" sz="2800" i="1" dirty="0" smtClean="0">
                <a:solidFill>
                  <a:srgbClr val="A50021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dirty="0" smtClean="0">
                <a:solidFill>
                  <a:srgbClr val="A50021"/>
                </a:solidFill>
              </a:rPr>
              <a:t>      одиноких мужчин.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00CC"/>
                </a:solidFill>
              </a:rPr>
              <a:t>                                </a:t>
            </a:r>
            <a:r>
              <a:rPr lang="ru-RU" sz="2400" dirty="0" smtClean="0">
                <a:solidFill>
                  <a:srgbClr val="0000CC"/>
                </a:solidFill>
              </a:rPr>
              <a:t>Одиноких мужчин не перерабатывают!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00CC"/>
                </a:solidFill>
              </a:rPr>
              <a:t>          </a:t>
            </a:r>
            <a:r>
              <a:rPr lang="ru-RU" sz="2800" i="1" dirty="0">
                <a:solidFill>
                  <a:srgbClr val="A50021"/>
                </a:solidFill>
              </a:rPr>
              <a:t>Предприятие приглашает на постоянную   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A50021"/>
                </a:solidFill>
              </a:rPr>
              <a:t>       работу мастера по переработке </a:t>
            </a:r>
            <a:r>
              <a:rPr lang="ru-RU" sz="2800" i="1" dirty="0" smtClean="0">
                <a:solidFill>
                  <a:srgbClr val="A50021"/>
                </a:solidFill>
              </a:rPr>
              <a:t>овощей. 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dirty="0" smtClean="0">
                <a:solidFill>
                  <a:srgbClr val="A50021"/>
                </a:solidFill>
              </a:rPr>
              <a:t>      Также требуются одинокие мужчины для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dirty="0" smtClean="0">
                <a:solidFill>
                  <a:srgbClr val="A50021"/>
                </a:solidFill>
              </a:rPr>
              <a:t>      работы вахтовым методом.</a:t>
            </a:r>
            <a:endParaRPr lang="ru-RU" sz="2800" i="1" dirty="0">
              <a:solidFill>
                <a:srgbClr val="A5002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000" i="1" dirty="0">
              <a:solidFill>
                <a:srgbClr val="00000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i="1" dirty="0" smtClean="0">
              <a:solidFill>
                <a:srgbClr val="A50021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000" i="1" dirty="0">
                <a:solidFill>
                  <a:srgbClr val="000000"/>
                </a:solidFill>
              </a:rPr>
              <a:t> </a:t>
            </a:r>
            <a:r>
              <a:rPr lang="ru-RU" sz="2000" i="1" dirty="0" smtClean="0">
                <a:solidFill>
                  <a:srgbClr val="000000"/>
                </a:solidFill>
              </a:rPr>
              <a:t>                    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594140477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dirty="0" smtClean="0">
                <a:solidFill>
                  <a:srgbClr val="663300"/>
                </a:solidFill>
              </a:rPr>
              <a:t>Правило 2.</a:t>
            </a:r>
            <a:endParaRPr lang="ru-RU" sz="3200" dirty="0">
              <a:solidFill>
                <a:srgbClr val="66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dirty="0" smtClean="0"/>
              <a:t>В </a:t>
            </a:r>
            <a:r>
              <a:rPr lang="ru-RU" dirty="0"/>
              <a:t>состав однородных членов не должны входить видовые и родовые </a:t>
            </a:r>
            <a:r>
              <a:rPr lang="ru-RU" dirty="0" smtClean="0"/>
              <a:t>наименования:</a:t>
            </a:r>
            <a:r>
              <a:rPr lang="ru-RU" i="1" dirty="0" smtClean="0"/>
              <a:t>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A50021"/>
                </a:solidFill>
              </a:rPr>
              <a:t> </a:t>
            </a:r>
            <a:r>
              <a:rPr lang="ru-RU" i="1" dirty="0" smtClean="0">
                <a:solidFill>
                  <a:srgbClr val="A50021"/>
                </a:solidFill>
              </a:rPr>
              <a:t>        Наш </a:t>
            </a:r>
            <a:r>
              <a:rPr lang="ru-RU" i="1" dirty="0">
                <a:solidFill>
                  <a:srgbClr val="A50021"/>
                </a:solidFill>
              </a:rPr>
              <a:t>сквер – любимое место отдыха </a:t>
            </a:r>
            <a:r>
              <a:rPr lang="ru-RU" i="1" dirty="0" smtClean="0">
                <a:solidFill>
                  <a:srgbClr val="A50021"/>
                </a:solidFill>
              </a:rPr>
              <a:t>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A50021"/>
                </a:solidFill>
              </a:rPr>
              <a:t> </a:t>
            </a:r>
            <a:r>
              <a:rPr lang="ru-RU" i="1" dirty="0" smtClean="0">
                <a:solidFill>
                  <a:srgbClr val="A50021"/>
                </a:solidFill>
              </a:rPr>
              <a:t>        жителей </a:t>
            </a:r>
            <a:r>
              <a:rPr lang="ru-RU" i="1" dirty="0">
                <a:solidFill>
                  <a:srgbClr val="A50021"/>
                </a:solidFill>
              </a:rPr>
              <a:t>деревни, молодежи и </a:t>
            </a:r>
            <a:r>
              <a:rPr lang="ru-RU" i="1" dirty="0" smtClean="0">
                <a:solidFill>
                  <a:srgbClr val="A50021"/>
                </a:solidFill>
              </a:rPr>
              <a:t>детей.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 smtClean="0"/>
              <a:t>              </a:t>
            </a:r>
            <a:r>
              <a:rPr lang="ru-RU" sz="2400" dirty="0" smtClean="0">
                <a:solidFill>
                  <a:srgbClr val="0000CC"/>
                </a:solidFill>
              </a:rPr>
              <a:t>Молодежь </a:t>
            </a:r>
            <a:r>
              <a:rPr lang="ru-RU" sz="2400" dirty="0">
                <a:solidFill>
                  <a:srgbClr val="0000CC"/>
                </a:solidFill>
              </a:rPr>
              <a:t>и дети являются жителями деревни. </a:t>
            </a:r>
          </a:p>
          <a:p>
            <a:pPr marL="0" indent="0">
              <a:spcBef>
                <a:spcPts val="0"/>
              </a:spcBef>
              <a:buNone/>
            </a:pPr>
            <a:endParaRPr lang="ru-RU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i="1" dirty="0"/>
              <a:t> </a:t>
            </a:r>
            <a:r>
              <a:rPr lang="ru-RU" i="1" dirty="0" smtClean="0"/>
              <a:t>        </a:t>
            </a:r>
            <a:r>
              <a:rPr lang="ru-RU" i="1" dirty="0" smtClean="0">
                <a:solidFill>
                  <a:srgbClr val="A50021"/>
                </a:solidFill>
              </a:rPr>
              <a:t>Наш </a:t>
            </a:r>
            <a:r>
              <a:rPr lang="ru-RU" i="1" dirty="0">
                <a:solidFill>
                  <a:srgbClr val="A50021"/>
                </a:solidFill>
              </a:rPr>
              <a:t>сквер – любимое место </a:t>
            </a:r>
            <a:r>
              <a:rPr lang="ru-RU" i="1" dirty="0" smtClean="0">
                <a:solidFill>
                  <a:srgbClr val="A50021"/>
                </a:solidFill>
              </a:rPr>
              <a:t>отдыха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A50021"/>
                </a:solidFill>
              </a:rPr>
              <a:t> </a:t>
            </a:r>
            <a:r>
              <a:rPr lang="ru-RU" i="1" dirty="0" smtClean="0">
                <a:solidFill>
                  <a:srgbClr val="A50021"/>
                </a:solidFill>
              </a:rPr>
              <a:t>        всех жителей деревни.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solidFill>
                  <a:srgbClr val="000000"/>
                </a:solidFill>
              </a:rPr>
              <a:t> </a:t>
            </a:r>
            <a:r>
              <a:rPr lang="ru-RU" sz="2000" i="1" dirty="0" smtClean="0">
                <a:solidFill>
                  <a:srgbClr val="000000"/>
                </a:solidFill>
              </a:rPr>
              <a:t>                    </a:t>
            </a:r>
            <a:r>
              <a:rPr lang="ru-RU" sz="2000" dirty="0" smtClean="0">
                <a:solidFill>
                  <a:srgbClr val="0000CC"/>
                </a:solidFill>
              </a:rPr>
              <a:t>                         </a:t>
            </a:r>
            <a:endParaRPr lang="ru-RU" i="1" dirty="0">
              <a:solidFill>
                <a:srgbClr val="00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111798365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dirty="0" smtClean="0">
                <a:solidFill>
                  <a:srgbClr val="663300"/>
                </a:solidFill>
              </a:rPr>
              <a:t>Правило 3.</a:t>
            </a:r>
            <a:endParaRPr lang="ru-RU" sz="3200" dirty="0">
              <a:solidFill>
                <a:srgbClr val="66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/>
              <a:t>Если </a:t>
            </a:r>
            <a:r>
              <a:rPr lang="ru-RU" dirty="0"/>
              <a:t>однородные члены имеют </a:t>
            </a:r>
            <a:r>
              <a:rPr lang="ru-RU" i="1" dirty="0">
                <a:solidFill>
                  <a:srgbClr val="0000CC"/>
                </a:solidFill>
              </a:rPr>
              <a:t>общий главный член</a:t>
            </a:r>
            <a:r>
              <a:rPr lang="ru-RU" dirty="0"/>
              <a:t>, необходимо учитывать, что каждый из однородных членов должен быть лексически и грамматически соотнесён с этим общим главным членом. </a:t>
            </a: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/>
              <a:t> </a:t>
            </a:r>
            <a:endParaRPr lang="ru-RU" i="1" dirty="0" smtClean="0">
              <a:solidFill>
                <a:srgbClr val="A5002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i="1" dirty="0" smtClean="0">
              <a:solidFill>
                <a:srgbClr val="A5002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i="1" dirty="0" smtClean="0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255387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endParaRPr lang="ru-RU" sz="3200" dirty="0">
              <a:solidFill>
                <a:srgbClr val="66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340768"/>
            <a:ext cx="7772400" cy="4824536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i="1" dirty="0" smtClean="0">
                <a:solidFill>
                  <a:srgbClr val="A50021"/>
                </a:solidFill>
              </a:rPr>
              <a:t>     Надо </a:t>
            </a:r>
            <a:r>
              <a:rPr lang="ru-RU" i="1" dirty="0">
                <a:solidFill>
                  <a:srgbClr val="A50021"/>
                </a:solidFill>
              </a:rPr>
              <a:t>больше прислушиваться к мнению </a:t>
            </a:r>
            <a:r>
              <a:rPr lang="ru-RU" i="1" dirty="0" smtClean="0">
                <a:solidFill>
                  <a:srgbClr val="A50021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A50021"/>
                </a:solidFill>
              </a:rPr>
              <a:t> </a:t>
            </a:r>
            <a:r>
              <a:rPr lang="ru-RU" i="1" dirty="0" smtClean="0">
                <a:solidFill>
                  <a:srgbClr val="A50021"/>
                </a:solidFill>
              </a:rPr>
              <a:t>    ребят </a:t>
            </a:r>
            <a:r>
              <a:rPr lang="ru-RU" i="1" dirty="0">
                <a:solidFill>
                  <a:srgbClr val="A50021"/>
                </a:solidFill>
              </a:rPr>
              <a:t>и их </a:t>
            </a:r>
            <a:r>
              <a:rPr lang="ru-RU" i="1" dirty="0" smtClean="0">
                <a:solidFill>
                  <a:srgbClr val="A50021"/>
                </a:solidFill>
              </a:rPr>
              <a:t>запросам</a:t>
            </a:r>
            <a:r>
              <a:rPr lang="ru-RU" dirty="0" smtClean="0">
                <a:solidFill>
                  <a:srgbClr val="A50021"/>
                </a:solidFill>
              </a:rPr>
              <a:t>.</a:t>
            </a:r>
            <a:endParaRPr lang="ru-RU" i="1" dirty="0">
              <a:solidFill>
                <a:srgbClr val="A5002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В </a:t>
            </a:r>
            <a:r>
              <a:rPr lang="ru-RU" sz="2400" dirty="0"/>
              <a:t>данном случае главное </a:t>
            </a:r>
            <a:r>
              <a:rPr lang="ru-RU" sz="2400" dirty="0" smtClean="0"/>
              <a:t>слово </a:t>
            </a:r>
            <a:r>
              <a:rPr lang="ru-RU" sz="2400" dirty="0"/>
              <a:t>глагол </a:t>
            </a:r>
            <a:r>
              <a:rPr lang="ru-RU" sz="2400" i="1" dirty="0">
                <a:solidFill>
                  <a:srgbClr val="0000CC"/>
                </a:solidFill>
              </a:rPr>
              <a:t>прислушиваться</a:t>
            </a:r>
            <a:r>
              <a:rPr lang="ru-RU" sz="2400" dirty="0"/>
              <a:t> может сочетаться только с </a:t>
            </a:r>
            <a:r>
              <a:rPr lang="ru-RU" sz="2400" u="sng" dirty="0"/>
              <a:t>первым</a:t>
            </a:r>
            <a:r>
              <a:rPr lang="ru-RU" sz="2400" dirty="0"/>
              <a:t> из однородных членов (</a:t>
            </a:r>
            <a:r>
              <a:rPr lang="ru-RU" sz="2400" i="1" dirty="0">
                <a:solidFill>
                  <a:srgbClr val="A50021"/>
                </a:solidFill>
              </a:rPr>
              <a:t>прислушиваться к мнению ребят</a:t>
            </a:r>
            <a:r>
              <a:rPr lang="ru-RU" sz="2400" dirty="0"/>
              <a:t>). </a:t>
            </a:r>
            <a:endParaRPr lang="ru-RU" sz="24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Со </a:t>
            </a:r>
            <a:r>
              <a:rPr lang="ru-RU" sz="2400" u="sng" dirty="0"/>
              <a:t>вторым</a:t>
            </a:r>
            <a:r>
              <a:rPr lang="ru-RU" sz="2400" dirty="0"/>
              <a:t> однородным членом глагол </a:t>
            </a:r>
            <a:r>
              <a:rPr lang="ru-RU" sz="2400" i="1" dirty="0">
                <a:solidFill>
                  <a:srgbClr val="0000CC"/>
                </a:solidFill>
              </a:rPr>
              <a:t>прислушиваться</a:t>
            </a:r>
            <a:r>
              <a:rPr lang="ru-RU" sz="2400" dirty="0">
                <a:solidFill>
                  <a:srgbClr val="000000"/>
                </a:solidFill>
              </a:rPr>
              <a:t> </a:t>
            </a:r>
            <a:r>
              <a:rPr lang="ru-RU" sz="2400" dirty="0" smtClean="0"/>
              <a:t>сочетаться </a:t>
            </a:r>
            <a:r>
              <a:rPr lang="ru-RU" sz="2400" dirty="0"/>
              <a:t>не может (</a:t>
            </a:r>
            <a:r>
              <a:rPr lang="ru-RU" sz="2400" i="1" dirty="0">
                <a:solidFill>
                  <a:srgbClr val="A50021"/>
                </a:solidFill>
              </a:rPr>
              <a:t>прислушиваться к запросам</a:t>
            </a:r>
            <a:r>
              <a:rPr lang="ru-RU" sz="2400" dirty="0"/>
              <a:t>), поскольку мнение услышать можно, а запросы услышать </a:t>
            </a:r>
            <a:r>
              <a:rPr lang="ru-RU" sz="2400" dirty="0" smtClean="0"/>
              <a:t>нельзя!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 smtClean="0">
                <a:solidFill>
                  <a:srgbClr val="A50021"/>
                </a:solidFill>
              </a:rPr>
              <a:t>     Надо </a:t>
            </a:r>
            <a:r>
              <a:rPr lang="ru-RU" i="1" dirty="0">
                <a:solidFill>
                  <a:srgbClr val="A50021"/>
                </a:solidFill>
              </a:rPr>
              <a:t>больше прислушиваться к мнению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A50021"/>
                </a:solidFill>
              </a:rPr>
              <a:t>   </a:t>
            </a:r>
            <a:r>
              <a:rPr lang="ru-RU" i="1" dirty="0" smtClean="0">
                <a:solidFill>
                  <a:srgbClr val="A50021"/>
                </a:solidFill>
              </a:rPr>
              <a:t>  ребят </a:t>
            </a:r>
            <a:r>
              <a:rPr lang="ru-RU" i="1" dirty="0">
                <a:solidFill>
                  <a:srgbClr val="A50021"/>
                </a:solidFill>
              </a:rPr>
              <a:t>и </a:t>
            </a:r>
            <a:r>
              <a:rPr lang="ru-RU" i="1" dirty="0" smtClean="0">
                <a:solidFill>
                  <a:srgbClr val="A50021"/>
                </a:solidFill>
              </a:rPr>
              <a:t>слышать их запросы</a:t>
            </a:r>
            <a:r>
              <a:rPr lang="ru-RU" dirty="0" smtClean="0">
                <a:solidFill>
                  <a:srgbClr val="A50021"/>
                </a:solidFill>
              </a:rPr>
              <a:t>.</a:t>
            </a:r>
            <a:endParaRPr lang="ru-RU" i="1" dirty="0">
              <a:solidFill>
                <a:srgbClr val="A5002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7184494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endParaRPr lang="ru-RU" sz="3200" dirty="0">
              <a:solidFill>
                <a:srgbClr val="66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628800"/>
            <a:ext cx="7772400" cy="46085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A50021"/>
                </a:solidFill>
              </a:rPr>
              <a:t>      Декабристы любили и восхищались </a:t>
            </a:r>
            <a:r>
              <a:rPr lang="ru-RU" i="1" dirty="0" smtClean="0">
                <a:solidFill>
                  <a:srgbClr val="A50021"/>
                </a:solidFill>
              </a:rPr>
              <a:t>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A50021"/>
                </a:solidFill>
              </a:rPr>
              <a:t> </a:t>
            </a:r>
            <a:r>
              <a:rPr lang="ru-RU" i="1" dirty="0" smtClean="0">
                <a:solidFill>
                  <a:srgbClr val="A50021"/>
                </a:solidFill>
              </a:rPr>
              <a:t>     русским народом.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В данном случае однородные глаголы </a:t>
            </a:r>
            <a:r>
              <a:rPr lang="ru-RU" sz="2400" i="1" dirty="0" smtClean="0">
                <a:solidFill>
                  <a:srgbClr val="0000CC"/>
                </a:solidFill>
              </a:rPr>
              <a:t>любили</a:t>
            </a:r>
            <a:r>
              <a:rPr lang="ru-RU" sz="2400" dirty="0" smtClean="0"/>
              <a:t> и </a:t>
            </a:r>
            <a:r>
              <a:rPr lang="ru-RU" sz="2400" i="1" dirty="0" smtClean="0">
                <a:solidFill>
                  <a:srgbClr val="0000CC"/>
                </a:solidFill>
              </a:rPr>
              <a:t>восхищались</a:t>
            </a:r>
            <a:r>
              <a:rPr lang="ru-RU" sz="2400" dirty="0" smtClean="0"/>
              <a:t> сочетаются с </a:t>
            </a:r>
            <a:r>
              <a:rPr lang="ru-RU" sz="2400" i="1" dirty="0" smtClean="0"/>
              <a:t>одним</a:t>
            </a:r>
            <a:r>
              <a:rPr lang="ru-RU" sz="2400" dirty="0" smtClean="0"/>
              <a:t>  дополнением </a:t>
            </a:r>
            <a:r>
              <a:rPr lang="ru-RU" sz="2400" dirty="0"/>
              <a:t>в творительном падеже, но </a:t>
            </a:r>
            <a:r>
              <a:rPr lang="ru-RU" sz="2400" dirty="0" smtClean="0"/>
              <a:t>данные глаголы  имеют </a:t>
            </a:r>
            <a:r>
              <a:rPr lang="ru-RU" sz="2400" dirty="0"/>
              <a:t>разное управление: </a:t>
            </a:r>
            <a:r>
              <a:rPr lang="ru-RU" sz="2400" i="1" dirty="0">
                <a:solidFill>
                  <a:srgbClr val="0000CC"/>
                </a:solidFill>
              </a:rPr>
              <a:t>любить </a:t>
            </a:r>
            <a:r>
              <a:rPr lang="ru-RU" sz="2400" i="1" dirty="0" smtClean="0">
                <a:solidFill>
                  <a:srgbClr val="0000CC"/>
                </a:solidFill>
              </a:rPr>
              <a:t>кого-либо/что-либо </a:t>
            </a:r>
            <a:r>
              <a:rPr lang="ru-RU" sz="2400" dirty="0" smtClean="0"/>
              <a:t>(Р. п.); </a:t>
            </a:r>
            <a:r>
              <a:rPr lang="ru-RU" sz="2400" i="1" dirty="0">
                <a:solidFill>
                  <a:srgbClr val="0000CC"/>
                </a:solidFill>
              </a:rPr>
              <a:t>восхищаться </a:t>
            </a:r>
            <a:r>
              <a:rPr lang="ru-RU" sz="2400" i="1" dirty="0" smtClean="0">
                <a:solidFill>
                  <a:srgbClr val="0000CC"/>
                </a:solidFill>
              </a:rPr>
              <a:t>кем-либо/чем-либо </a:t>
            </a:r>
            <a:r>
              <a:rPr lang="ru-RU" sz="2400" dirty="0" smtClean="0"/>
              <a:t>(Т. п.).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 smtClean="0"/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 smtClean="0"/>
              <a:t>        </a:t>
            </a:r>
            <a:r>
              <a:rPr lang="ru-RU" i="1" dirty="0" smtClean="0">
                <a:solidFill>
                  <a:srgbClr val="A50021"/>
                </a:solidFill>
              </a:rPr>
              <a:t>Декабристы </a:t>
            </a:r>
            <a:r>
              <a:rPr lang="ru-RU" i="1" dirty="0">
                <a:solidFill>
                  <a:srgbClr val="A50021"/>
                </a:solidFill>
              </a:rPr>
              <a:t>любили </a:t>
            </a:r>
            <a:r>
              <a:rPr lang="ru-RU" i="1" dirty="0" smtClean="0">
                <a:solidFill>
                  <a:srgbClr val="A50021"/>
                </a:solidFill>
              </a:rPr>
              <a:t>русский народ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A50021"/>
                </a:solidFill>
              </a:rPr>
              <a:t> </a:t>
            </a:r>
            <a:r>
              <a:rPr lang="ru-RU" i="1" dirty="0" smtClean="0">
                <a:solidFill>
                  <a:srgbClr val="A50021"/>
                </a:solidFill>
              </a:rPr>
              <a:t>     и восхищались им.    </a:t>
            </a:r>
            <a:endParaRPr lang="ru-RU" i="1" dirty="0">
              <a:solidFill>
                <a:srgbClr val="A50021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i="1" dirty="0">
                <a:solidFill>
                  <a:srgbClr val="A50021"/>
                </a:solidFill>
              </a:rPr>
              <a:t>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9217410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dirty="0" smtClean="0">
                <a:solidFill>
                  <a:srgbClr val="663300"/>
                </a:solidFill>
              </a:rPr>
              <a:t>Правило </a:t>
            </a:r>
            <a:r>
              <a:rPr lang="ru-RU" sz="3200" dirty="0">
                <a:solidFill>
                  <a:srgbClr val="663300"/>
                </a:solidFill>
              </a:rPr>
              <a:t>4</a:t>
            </a:r>
            <a:r>
              <a:rPr lang="ru-RU" sz="3200" dirty="0" smtClean="0">
                <a:solidFill>
                  <a:srgbClr val="663300"/>
                </a:solidFill>
              </a:rPr>
              <a:t>.</a:t>
            </a:r>
            <a:endParaRPr lang="ru-RU" sz="3200" dirty="0">
              <a:solidFill>
                <a:srgbClr val="66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800" dirty="0" smtClean="0"/>
              <a:t>Не </a:t>
            </a:r>
            <a:r>
              <a:rPr lang="ru-RU" sz="2800" dirty="0"/>
              <a:t>допускается объединение в ряду однородных членов полной и краткой формы прилагательных или </a:t>
            </a:r>
            <a:r>
              <a:rPr lang="ru-RU" sz="2800" dirty="0" smtClean="0"/>
              <a:t>причастий:</a:t>
            </a:r>
            <a:endParaRPr lang="ru-RU" sz="28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>
                <a:solidFill>
                  <a:srgbClr val="A50021"/>
                </a:solidFill>
              </a:rPr>
              <a:t>                  Он</a:t>
            </a:r>
            <a:r>
              <a:rPr lang="ru-RU" sz="2800" i="1" dirty="0">
                <a:solidFill>
                  <a:srgbClr val="A50021"/>
                </a:solidFill>
              </a:rPr>
              <a:t> ум</a:t>
            </a:r>
            <a:r>
              <a:rPr lang="ru-RU" sz="2800" i="1" u="sng" dirty="0">
                <a:solidFill>
                  <a:srgbClr val="A50021"/>
                </a:solidFill>
              </a:rPr>
              <a:t>ён</a:t>
            </a:r>
            <a:r>
              <a:rPr lang="ru-RU" sz="2800" i="1" dirty="0">
                <a:solidFill>
                  <a:srgbClr val="A50021"/>
                </a:solidFill>
              </a:rPr>
              <a:t> и </a:t>
            </a:r>
            <a:r>
              <a:rPr lang="ru-RU" sz="2800" i="1" dirty="0" smtClean="0">
                <a:solidFill>
                  <a:srgbClr val="A50021"/>
                </a:solidFill>
              </a:rPr>
              <a:t>великодуш</a:t>
            </a:r>
            <a:r>
              <a:rPr lang="ru-RU" sz="2800" i="1" u="sng" dirty="0" smtClean="0">
                <a:solidFill>
                  <a:srgbClr val="A50021"/>
                </a:solidFill>
              </a:rPr>
              <a:t>ный</a:t>
            </a:r>
            <a:r>
              <a:rPr lang="ru-RU" sz="2800" i="1" dirty="0" smtClean="0">
                <a:solidFill>
                  <a:srgbClr val="A50021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>
                <a:solidFill>
                  <a:srgbClr val="A50021"/>
                </a:solidFill>
              </a:rPr>
              <a:t/>
            </a:r>
            <a:br>
              <a:rPr lang="ru-RU" sz="2800" dirty="0">
                <a:solidFill>
                  <a:srgbClr val="A50021"/>
                </a:solidFill>
              </a:rPr>
            </a:br>
            <a:r>
              <a:rPr lang="ru-RU" sz="2800" dirty="0" smtClean="0">
                <a:solidFill>
                  <a:srgbClr val="A50021"/>
                </a:solidFill>
              </a:rPr>
              <a:t>                  </a:t>
            </a:r>
            <a:r>
              <a:rPr lang="ru-RU" sz="2800" i="1" dirty="0" smtClean="0">
                <a:solidFill>
                  <a:srgbClr val="A50021"/>
                </a:solidFill>
              </a:rPr>
              <a:t>Он</a:t>
            </a:r>
            <a:r>
              <a:rPr lang="ru-RU" sz="2800" i="1" dirty="0">
                <a:solidFill>
                  <a:srgbClr val="A50021"/>
                </a:solidFill>
              </a:rPr>
              <a:t> </a:t>
            </a:r>
            <a:r>
              <a:rPr lang="ru-RU" sz="2800" i="1" dirty="0" smtClean="0">
                <a:solidFill>
                  <a:srgbClr val="A50021"/>
                </a:solidFill>
              </a:rPr>
              <a:t>умён</a:t>
            </a:r>
            <a:r>
              <a:rPr lang="ru-RU" sz="2800" i="1" dirty="0">
                <a:solidFill>
                  <a:srgbClr val="A50021"/>
                </a:solidFill>
              </a:rPr>
              <a:t> и </a:t>
            </a:r>
            <a:r>
              <a:rPr lang="ru-RU" sz="2800" i="1" dirty="0" smtClean="0">
                <a:solidFill>
                  <a:srgbClr val="A50021"/>
                </a:solidFill>
              </a:rPr>
              <a:t>великодушен.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>
                <a:solidFill>
                  <a:srgbClr val="A50021"/>
                </a:solidFill>
              </a:rPr>
              <a:t/>
            </a:r>
            <a:br>
              <a:rPr lang="ru-RU" sz="2800" dirty="0">
                <a:solidFill>
                  <a:srgbClr val="A50021"/>
                </a:solidFill>
              </a:rPr>
            </a:br>
            <a:r>
              <a:rPr lang="ru-RU" sz="2800" dirty="0" smtClean="0">
                <a:solidFill>
                  <a:srgbClr val="A50021"/>
                </a:solidFill>
              </a:rPr>
              <a:t>                  </a:t>
            </a:r>
            <a:r>
              <a:rPr lang="ru-RU" sz="2800" i="1" dirty="0" smtClean="0">
                <a:solidFill>
                  <a:srgbClr val="A50021"/>
                </a:solidFill>
              </a:rPr>
              <a:t>Он</a:t>
            </a:r>
            <a:r>
              <a:rPr lang="ru-RU" sz="2800" i="1" dirty="0">
                <a:solidFill>
                  <a:srgbClr val="A50021"/>
                </a:solidFill>
              </a:rPr>
              <a:t> умный и великодушный.</a:t>
            </a:r>
            <a:r>
              <a:rPr lang="ru-RU" sz="2800" dirty="0">
                <a:solidFill>
                  <a:srgbClr val="A50021"/>
                </a:solidFill>
              </a:rPr>
              <a:t/>
            </a:r>
            <a:br>
              <a:rPr lang="ru-RU" sz="2800" dirty="0">
                <a:solidFill>
                  <a:srgbClr val="A50021"/>
                </a:solidFill>
              </a:rPr>
            </a:br>
            <a:endParaRPr lang="ru-RU" i="1" dirty="0" smtClean="0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672950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2800" dirty="0">
                <a:solidFill>
                  <a:srgbClr val="000000"/>
                </a:solidFill>
              </a:rPr>
              <a:t>Не рекомендуется объединение в одном ряду инфинитива и существительного: 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A50021"/>
                </a:solidFill>
              </a:rPr>
              <a:t>                 Я люблю </a:t>
            </a:r>
            <a:r>
              <a:rPr lang="ru-RU" sz="2800" i="1" u="sng" dirty="0">
                <a:solidFill>
                  <a:srgbClr val="A50021"/>
                </a:solidFill>
              </a:rPr>
              <a:t>чистоту</a:t>
            </a:r>
            <a:r>
              <a:rPr lang="ru-RU" sz="2800" i="1" dirty="0">
                <a:solidFill>
                  <a:srgbClr val="A50021"/>
                </a:solidFill>
              </a:rPr>
              <a:t> и </a:t>
            </a:r>
            <a:r>
              <a:rPr lang="ru-RU" sz="2800" i="1" u="sng" dirty="0">
                <a:solidFill>
                  <a:srgbClr val="A50021"/>
                </a:solidFill>
              </a:rPr>
              <a:t>читать</a:t>
            </a:r>
            <a:r>
              <a:rPr lang="ru-RU" sz="2800" i="1" dirty="0">
                <a:solidFill>
                  <a:srgbClr val="A50021"/>
                </a:solidFill>
              </a:rPr>
              <a:t> книги</a:t>
            </a:r>
            <a:r>
              <a:rPr lang="ru-RU" sz="2800" dirty="0" smtClean="0">
                <a:solidFill>
                  <a:srgbClr val="A50021"/>
                </a:solidFill>
              </a:rPr>
              <a:t>.</a:t>
            </a:r>
          </a:p>
          <a:p>
            <a:pPr marL="0" lvl="0" indent="0">
              <a:spcBef>
                <a:spcPts val="0"/>
              </a:spcBef>
              <a:buNone/>
            </a:pPr>
            <a:endParaRPr lang="ru-RU" sz="2800" dirty="0">
              <a:solidFill>
                <a:srgbClr val="A50021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A50021"/>
                </a:solidFill>
              </a:rPr>
              <a:t>                 Я люблю чистоту и чтение книг</a:t>
            </a:r>
            <a:r>
              <a:rPr lang="ru-RU" sz="2800" dirty="0">
                <a:solidFill>
                  <a:srgbClr val="A50021"/>
                </a:solidFill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1513336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dirty="0" smtClean="0">
                <a:solidFill>
                  <a:srgbClr val="663300"/>
                </a:solidFill>
              </a:rPr>
              <a:t>Правило </a:t>
            </a:r>
            <a:r>
              <a:rPr lang="ru-RU" sz="3200" dirty="0">
                <a:solidFill>
                  <a:srgbClr val="663300"/>
                </a:solidFill>
              </a:rPr>
              <a:t>5</a:t>
            </a:r>
            <a:r>
              <a:rPr lang="ru-RU" sz="3200" dirty="0" smtClean="0">
                <a:solidFill>
                  <a:srgbClr val="663300"/>
                </a:solidFill>
              </a:rPr>
              <a:t>.</a:t>
            </a:r>
            <a:endParaRPr lang="ru-RU" sz="3200" dirty="0">
              <a:solidFill>
                <a:srgbClr val="66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2"/>
            <a:ext cx="7772400" cy="41148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800" dirty="0"/>
              <a:t>Части </a:t>
            </a:r>
            <a:r>
              <a:rPr lang="ru-RU" sz="2800" dirty="0" smtClean="0"/>
              <a:t>двойных и повторяющихся </a:t>
            </a:r>
            <a:r>
              <a:rPr lang="ru-RU" sz="2800" dirty="0"/>
              <a:t>союзов должны стоять непосредственно рядом с однородными </a:t>
            </a:r>
            <a:r>
              <a:rPr lang="ru-RU" sz="2800" dirty="0" smtClean="0"/>
              <a:t>членами: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>
                <a:solidFill>
                  <a:srgbClr val="A50021"/>
                </a:solidFill>
              </a:rPr>
              <a:t>           Мы </a:t>
            </a:r>
            <a:r>
              <a:rPr lang="ru-RU" sz="2800" i="1" u="dbl" dirty="0">
                <a:solidFill>
                  <a:srgbClr val="A50021"/>
                </a:solidFill>
              </a:rPr>
              <a:t>осмотрели</a:t>
            </a: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dirty="0">
                <a:solidFill>
                  <a:srgbClr val="0000CC"/>
                </a:solidFill>
              </a:rPr>
              <a:t>не только</a:t>
            </a:r>
            <a:r>
              <a:rPr lang="ru-RU" sz="2800" i="1" dirty="0">
                <a:solidFill>
                  <a:srgbClr val="A50021"/>
                </a:solidFill>
              </a:rPr>
              <a:t> древнюю часть </a:t>
            </a:r>
            <a:r>
              <a:rPr lang="ru-RU" sz="2800" i="1" dirty="0" smtClean="0">
                <a:solidFill>
                  <a:srgbClr val="A50021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dirty="0" smtClean="0">
                <a:solidFill>
                  <a:srgbClr val="A50021"/>
                </a:solidFill>
              </a:rPr>
              <a:t>          города</a:t>
            </a:r>
            <a:r>
              <a:rPr lang="ru-RU" sz="2800" i="1" dirty="0">
                <a:solidFill>
                  <a:srgbClr val="A50021"/>
                </a:solidFill>
              </a:rPr>
              <a:t>, </a:t>
            </a:r>
            <a:r>
              <a:rPr lang="ru-RU" sz="2800" i="1" dirty="0">
                <a:solidFill>
                  <a:srgbClr val="0000CC"/>
                </a:solidFill>
              </a:rPr>
              <a:t>но и</a:t>
            </a: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u="dbl" dirty="0">
                <a:solidFill>
                  <a:srgbClr val="A50021"/>
                </a:solidFill>
              </a:rPr>
              <a:t>побывали</a:t>
            </a:r>
            <a:r>
              <a:rPr lang="ru-RU" sz="2800" i="1" dirty="0">
                <a:solidFill>
                  <a:srgbClr val="A50021"/>
                </a:solidFill>
              </a:rPr>
              <a:t> в новых районах.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/>
              <a:t>Ч</a:t>
            </a:r>
            <a:r>
              <a:rPr lang="ru-RU" sz="2800" dirty="0" smtClean="0"/>
              <a:t>асти </a:t>
            </a:r>
            <a:r>
              <a:rPr lang="ru-RU" sz="2800" dirty="0"/>
              <a:t>двойного союза должны находиться непосредственно перед каждым </a:t>
            </a:r>
            <a:r>
              <a:rPr lang="ru-RU" sz="2800" dirty="0" smtClean="0"/>
              <a:t>сказуемым</a:t>
            </a:r>
            <a:r>
              <a:rPr lang="ru-RU" sz="2800" dirty="0" smtClean="0"/>
              <a:t>: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           </a:t>
            </a:r>
            <a:r>
              <a:rPr lang="ru-RU" sz="2800" i="1" dirty="0" smtClean="0">
                <a:solidFill>
                  <a:srgbClr val="A50021"/>
                </a:solidFill>
              </a:rPr>
              <a:t>Мы </a:t>
            </a:r>
            <a:r>
              <a:rPr lang="ru-RU" sz="2800" i="1" dirty="0">
                <a:solidFill>
                  <a:srgbClr val="0000CC"/>
                </a:solidFill>
              </a:rPr>
              <a:t>не</a:t>
            </a: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dirty="0">
                <a:solidFill>
                  <a:srgbClr val="0000CC"/>
                </a:solidFill>
              </a:rPr>
              <a:t>только</a:t>
            </a: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u="dbl" dirty="0">
                <a:solidFill>
                  <a:srgbClr val="A50021"/>
                </a:solidFill>
              </a:rPr>
              <a:t>осмотрели</a:t>
            </a:r>
            <a:r>
              <a:rPr lang="ru-RU" sz="2800" i="1" dirty="0">
                <a:solidFill>
                  <a:srgbClr val="A50021"/>
                </a:solidFill>
              </a:rPr>
              <a:t> древнюю часть  </a:t>
            </a:r>
            <a:r>
              <a:rPr lang="ru-RU" sz="2800" i="1" dirty="0" smtClean="0">
                <a:solidFill>
                  <a:srgbClr val="A50021"/>
                </a:solidFill>
              </a:rPr>
              <a:t>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dirty="0" smtClean="0">
                <a:solidFill>
                  <a:srgbClr val="A50021"/>
                </a:solidFill>
              </a:rPr>
              <a:t>          города</a:t>
            </a:r>
            <a:r>
              <a:rPr lang="ru-RU" sz="2800" i="1" dirty="0">
                <a:solidFill>
                  <a:srgbClr val="A50021"/>
                </a:solidFill>
              </a:rPr>
              <a:t>, </a:t>
            </a:r>
            <a:r>
              <a:rPr lang="ru-RU" sz="2800" i="1" dirty="0">
                <a:solidFill>
                  <a:srgbClr val="0000CC"/>
                </a:solidFill>
              </a:rPr>
              <a:t>но и</a:t>
            </a:r>
            <a:r>
              <a:rPr lang="ru-RU" sz="2800" i="1" dirty="0">
                <a:solidFill>
                  <a:srgbClr val="A50021"/>
                </a:solidFill>
              </a:rPr>
              <a:t> </a:t>
            </a:r>
            <a:r>
              <a:rPr lang="ru-RU" sz="2800" i="1" u="dbl" dirty="0">
                <a:solidFill>
                  <a:srgbClr val="A50021"/>
                </a:solidFill>
              </a:rPr>
              <a:t>побывали</a:t>
            </a:r>
            <a:r>
              <a:rPr lang="ru-RU" sz="2800" i="1" dirty="0">
                <a:solidFill>
                  <a:srgbClr val="A50021"/>
                </a:solidFill>
              </a:rPr>
              <a:t> в новых районах.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i="1" dirty="0">
              <a:solidFill>
                <a:srgbClr val="A5002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i="1" dirty="0" smtClean="0">
              <a:solidFill>
                <a:srgbClr val="A5002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i="1" dirty="0" smtClean="0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886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dirty="0">
                <a:solidFill>
                  <a:srgbClr val="663300"/>
                </a:solidFill>
              </a:rPr>
              <a:t>Правило </a:t>
            </a:r>
            <a:r>
              <a:rPr lang="ru-RU" sz="3200" dirty="0" smtClean="0">
                <a:solidFill>
                  <a:srgbClr val="663300"/>
                </a:solidFill>
              </a:rPr>
              <a:t>6.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772816"/>
            <a:ext cx="7772400" cy="41148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/>
              <a:t>Недопустимо употребление в разных падежных формах обобщающих слов и однородных </a:t>
            </a:r>
            <a:r>
              <a:rPr lang="ru-RU" sz="2400" dirty="0" smtClean="0"/>
              <a:t>членов:</a:t>
            </a:r>
            <a:endParaRPr lang="ru-RU" sz="24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400" i="1" dirty="0" smtClean="0">
                <a:solidFill>
                  <a:srgbClr val="A50021"/>
                </a:solidFill>
              </a:rPr>
              <a:t>        Мы </a:t>
            </a:r>
            <a:r>
              <a:rPr lang="ru-RU" sz="2400" i="1" dirty="0">
                <a:solidFill>
                  <a:srgbClr val="A50021"/>
                </a:solidFill>
              </a:rPr>
              <a:t>работаем сейчас над двумя </a:t>
            </a:r>
            <a:r>
              <a:rPr lang="ru-RU" sz="2400" i="1" dirty="0" smtClean="0">
                <a:solidFill>
                  <a:srgbClr val="A50021"/>
                </a:solidFill>
              </a:rPr>
              <a:t> постановками</a:t>
            </a:r>
            <a:r>
              <a:rPr lang="ru-RU" sz="2400" i="1" dirty="0">
                <a:solidFill>
                  <a:srgbClr val="A50021"/>
                </a:solidFill>
              </a:rPr>
              <a:t>: </a:t>
            </a:r>
            <a:r>
              <a:rPr lang="ru-RU" sz="2400" i="1" dirty="0" smtClean="0">
                <a:solidFill>
                  <a:srgbClr val="A50021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i="1" dirty="0">
                <a:solidFill>
                  <a:srgbClr val="A50021"/>
                </a:solidFill>
              </a:rPr>
              <a:t> </a:t>
            </a:r>
            <a:r>
              <a:rPr lang="ru-RU" sz="2400" i="1" dirty="0" smtClean="0">
                <a:solidFill>
                  <a:srgbClr val="A50021"/>
                </a:solidFill>
              </a:rPr>
              <a:t>       «Вишнёвый </a:t>
            </a:r>
            <a:r>
              <a:rPr lang="ru-RU" sz="2400" i="1" dirty="0">
                <a:solidFill>
                  <a:srgbClr val="A50021"/>
                </a:solidFill>
              </a:rPr>
              <a:t>сад» Чехова и </a:t>
            </a:r>
            <a:r>
              <a:rPr lang="ru-RU" sz="2400" i="1" dirty="0" smtClean="0">
                <a:solidFill>
                  <a:srgbClr val="A50021"/>
                </a:solidFill>
              </a:rPr>
              <a:t> пьесой </a:t>
            </a:r>
            <a:r>
              <a:rPr lang="ru-RU" sz="2400" i="1" dirty="0">
                <a:solidFill>
                  <a:srgbClr val="A50021"/>
                </a:solidFill>
              </a:rPr>
              <a:t>Володина </a:t>
            </a:r>
            <a:endParaRPr lang="ru-RU" sz="2400" i="1" dirty="0" smtClean="0">
              <a:solidFill>
                <a:srgbClr val="A5002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i="1" dirty="0">
                <a:solidFill>
                  <a:srgbClr val="A50021"/>
                </a:solidFill>
              </a:rPr>
              <a:t> </a:t>
            </a:r>
            <a:r>
              <a:rPr lang="ru-RU" sz="2400" i="1" dirty="0" smtClean="0">
                <a:solidFill>
                  <a:srgbClr val="A50021"/>
                </a:solidFill>
              </a:rPr>
              <a:t>       «</a:t>
            </a:r>
            <a:r>
              <a:rPr lang="ru-RU" sz="2400" i="1" dirty="0">
                <a:solidFill>
                  <a:srgbClr val="A50021"/>
                </a:solidFill>
              </a:rPr>
              <a:t>С любимыми не </a:t>
            </a:r>
            <a:r>
              <a:rPr lang="ru-RU" sz="2400" i="1" dirty="0" smtClean="0">
                <a:solidFill>
                  <a:srgbClr val="A50021"/>
                </a:solidFill>
              </a:rPr>
              <a:t> расставайтесь».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00CC"/>
                </a:solidFill>
              </a:rPr>
              <a:t>                         </a:t>
            </a:r>
            <a:r>
              <a:rPr lang="ru-RU" sz="2000" dirty="0" smtClean="0">
                <a:solidFill>
                  <a:srgbClr val="0000CC"/>
                </a:solidFill>
              </a:rPr>
              <a:t>Название </a:t>
            </a:r>
            <a:r>
              <a:rPr lang="ru-RU" sz="2000" u="sng" dirty="0">
                <a:solidFill>
                  <a:srgbClr val="0000CC"/>
                </a:solidFill>
              </a:rPr>
              <a:t>первого</a:t>
            </a:r>
            <a:r>
              <a:rPr lang="ru-RU" sz="2000" dirty="0">
                <a:solidFill>
                  <a:srgbClr val="0000CC"/>
                </a:solidFill>
              </a:rPr>
              <a:t> спектакля следовало употребить </a:t>
            </a:r>
            <a:r>
              <a:rPr lang="ru-RU" sz="2000" dirty="0" smtClean="0">
                <a:solidFill>
                  <a:srgbClr val="0000CC"/>
                </a:solidFill>
              </a:rPr>
              <a:t>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solidFill>
                  <a:srgbClr val="0000CC"/>
                </a:solidFill>
              </a:rPr>
              <a:t> </a:t>
            </a:r>
            <a:r>
              <a:rPr lang="ru-RU" sz="2000" dirty="0" smtClean="0">
                <a:solidFill>
                  <a:srgbClr val="0000CC"/>
                </a:solidFill>
              </a:rPr>
              <a:t>                             также </a:t>
            </a:r>
            <a:r>
              <a:rPr lang="ru-RU" sz="2000" dirty="0">
                <a:solidFill>
                  <a:srgbClr val="0000CC"/>
                </a:solidFill>
              </a:rPr>
              <a:t>в творительном </a:t>
            </a:r>
            <a:r>
              <a:rPr lang="ru-RU" sz="2000" dirty="0" smtClean="0">
                <a:solidFill>
                  <a:srgbClr val="0000CC"/>
                </a:solidFill>
              </a:rPr>
              <a:t>падеже.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dirty="0" smtClean="0">
              <a:solidFill>
                <a:srgbClr val="0000CC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i="1" dirty="0" smtClean="0">
                <a:solidFill>
                  <a:srgbClr val="A50021"/>
                </a:solidFill>
              </a:rPr>
              <a:t>        </a:t>
            </a:r>
            <a:r>
              <a:rPr lang="ru-RU" sz="2400" i="1" dirty="0">
                <a:solidFill>
                  <a:srgbClr val="A50021"/>
                </a:solidFill>
              </a:rPr>
              <a:t>Мы работаем сейчас над двумя </a:t>
            </a:r>
            <a:r>
              <a:rPr lang="ru-RU" sz="2400" i="1" dirty="0" smtClean="0">
                <a:solidFill>
                  <a:srgbClr val="A50021"/>
                </a:solidFill>
              </a:rPr>
              <a:t>постановками</a:t>
            </a:r>
            <a:r>
              <a:rPr lang="ru-RU" sz="2400" i="1" dirty="0">
                <a:solidFill>
                  <a:srgbClr val="A50021"/>
                </a:solidFill>
              </a:rPr>
              <a:t>: </a:t>
            </a:r>
            <a:r>
              <a:rPr lang="ru-RU" sz="2400" i="1" dirty="0" smtClean="0">
                <a:solidFill>
                  <a:srgbClr val="A50021"/>
                </a:solidFill>
              </a:rPr>
              <a:t>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i="1" dirty="0">
                <a:solidFill>
                  <a:srgbClr val="A50021"/>
                </a:solidFill>
              </a:rPr>
              <a:t> </a:t>
            </a:r>
            <a:r>
              <a:rPr lang="ru-RU" sz="2400" i="1" dirty="0" smtClean="0">
                <a:solidFill>
                  <a:srgbClr val="A50021"/>
                </a:solidFill>
              </a:rPr>
              <a:t>       «Вишнёвым садом» </a:t>
            </a:r>
            <a:r>
              <a:rPr lang="ru-RU" sz="2400" i="1" dirty="0">
                <a:solidFill>
                  <a:srgbClr val="A50021"/>
                </a:solidFill>
              </a:rPr>
              <a:t>Чехова и  </a:t>
            </a:r>
            <a:r>
              <a:rPr lang="ru-RU" sz="2400" i="1" dirty="0" smtClean="0">
                <a:solidFill>
                  <a:srgbClr val="A50021"/>
                </a:solidFill>
              </a:rPr>
              <a:t>пьесой </a:t>
            </a:r>
            <a:r>
              <a:rPr lang="ru-RU" sz="2400" i="1" dirty="0">
                <a:solidFill>
                  <a:srgbClr val="A50021"/>
                </a:solidFill>
              </a:rPr>
              <a:t>Володина </a:t>
            </a:r>
            <a:endParaRPr lang="ru-RU" sz="2400" i="1" dirty="0" smtClean="0">
              <a:solidFill>
                <a:srgbClr val="A50021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i="1" dirty="0">
                <a:solidFill>
                  <a:srgbClr val="A50021"/>
                </a:solidFill>
              </a:rPr>
              <a:t> </a:t>
            </a:r>
            <a:r>
              <a:rPr lang="ru-RU" sz="2400" i="1" dirty="0" smtClean="0">
                <a:solidFill>
                  <a:srgbClr val="A50021"/>
                </a:solidFill>
              </a:rPr>
              <a:t>       «</a:t>
            </a:r>
            <a:r>
              <a:rPr lang="ru-RU" sz="2400" i="1" dirty="0">
                <a:solidFill>
                  <a:srgbClr val="A50021"/>
                </a:solidFill>
              </a:rPr>
              <a:t>С любимыми не  </a:t>
            </a:r>
            <a:r>
              <a:rPr lang="ru-RU" sz="2400" i="1" dirty="0" smtClean="0">
                <a:solidFill>
                  <a:srgbClr val="A50021"/>
                </a:solidFill>
              </a:rPr>
              <a:t>расставайтесь». </a:t>
            </a:r>
            <a:endParaRPr lang="ru-RU" sz="24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57866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dirty="0">
                <a:solidFill>
                  <a:srgbClr val="663300"/>
                </a:solidFill>
              </a:rPr>
              <a:t>Правило 7</a:t>
            </a:r>
            <a:r>
              <a:rPr lang="ru-RU" sz="3200" dirty="0" smtClean="0">
                <a:solidFill>
                  <a:srgbClr val="663300"/>
                </a:solidFill>
              </a:rPr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772816"/>
            <a:ext cx="7772400" cy="41148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/>
              <a:t>Нельзя в одном предложении соединять при помощи союза </a:t>
            </a:r>
            <a:r>
              <a:rPr lang="ru-RU" sz="2400" dirty="0" smtClean="0"/>
              <a:t>причастный </a:t>
            </a:r>
            <a:r>
              <a:rPr lang="ru-RU" sz="2400" dirty="0"/>
              <a:t>оборот и придаточное определительное, начинающееся со слов </a:t>
            </a:r>
            <a:r>
              <a:rPr lang="ru-RU" sz="2400" i="1" dirty="0"/>
              <a:t>который, которая, которое, </a:t>
            </a:r>
            <a:r>
              <a:rPr lang="ru-RU" sz="2400" i="1" dirty="0" smtClean="0"/>
              <a:t>которые</a:t>
            </a:r>
            <a:r>
              <a:rPr lang="ru-RU" sz="2400" dirty="0" smtClean="0"/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               </a:t>
            </a:r>
            <a:r>
              <a:rPr lang="ru-RU" sz="2400" i="1" dirty="0" smtClean="0">
                <a:solidFill>
                  <a:srgbClr val="A50021"/>
                </a:solidFill>
              </a:rPr>
              <a:t>Облака, </a:t>
            </a:r>
            <a:r>
              <a:rPr lang="ru-RU" sz="2400" i="1" dirty="0" smtClean="0">
                <a:solidFill>
                  <a:srgbClr val="0000CC"/>
                </a:solidFill>
              </a:rPr>
              <a:t>плывущие </a:t>
            </a:r>
            <a:r>
              <a:rPr lang="ru-RU" sz="2400" i="1" dirty="0" smtClean="0">
                <a:solidFill>
                  <a:srgbClr val="A50021"/>
                </a:solidFill>
              </a:rPr>
              <a:t>по небу и </a:t>
            </a:r>
            <a:r>
              <a:rPr lang="ru-RU" sz="2400" i="1" dirty="0" smtClean="0">
                <a:solidFill>
                  <a:srgbClr val="0000CC"/>
                </a:solidFill>
              </a:rPr>
              <a:t>которые закрывали</a:t>
            </a:r>
            <a:r>
              <a:rPr lang="ru-RU" sz="2400" i="1" dirty="0" smtClean="0">
                <a:solidFill>
                  <a:srgbClr val="A50021"/>
                </a:solidFill>
              </a:rPr>
              <a:t>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i="1" dirty="0">
                <a:solidFill>
                  <a:srgbClr val="A50021"/>
                </a:solidFill>
              </a:rPr>
              <a:t> </a:t>
            </a:r>
            <a:r>
              <a:rPr lang="ru-RU" sz="2400" i="1" dirty="0" smtClean="0">
                <a:solidFill>
                  <a:srgbClr val="A50021"/>
                </a:solidFill>
              </a:rPr>
              <a:t>              солнце, вдохновили меня на творчество.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i="1" dirty="0" smtClean="0">
              <a:solidFill>
                <a:srgbClr val="A5002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     </a:t>
            </a:r>
            <a:r>
              <a:rPr lang="ru-RU" sz="2400" i="1" dirty="0" smtClean="0">
                <a:solidFill>
                  <a:srgbClr val="A50021"/>
                </a:solidFill>
              </a:rPr>
              <a:t>Облака</a:t>
            </a:r>
            <a:r>
              <a:rPr lang="ru-RU" sz="2400" i="1" dirty="0">
                <a:solidFill>
                  <a:srgbClr val="A50021"/>
                </a:solidFill>
              </a:rPr>
              <a:t>, </a:t>
            </a:r>
            <a:r>
              <a:rPr lang="ru-RU" sz="2400" i="1" dirty="0">
                <a:solidFill>
                  <a:srgbClr val="0000CC"/>
                </a:solidFill>
              </a:rPr>
              <a:t>плывущие</a:t>
            </a:r>
            <a:r>
              <a:rPr lang="ru-RU" sz="2400" i="1" dirty="0">
                <a:solidFill>
                  <a:srgbClr val="A50021"/>
                </a:solidFill>
              </a:rPr>
              <a:t> по небу </a:t>
            </a:r>
            <a:r>
              <a:rPr lang="ru-RU" sz="2400" i="1" dirty="0" smtClean="0">
                <a:solidFill>
                  <a:srgbClr val="A50021"/>
                </a:solidFill>
              </a:rPr>
              <a:t>и </a:t>
            </a:r>
            <a:r>
              <a:rPr lang="ru-RU" sz="2400" i="1" dirty="0" smtClean="0">
                <a:solidFill>
                  <a:srgbClr val="0000CC"/>
                </a:solidFill>
              </a:rPr>
              <a:t>закрывающие </a:t>
            </a:r>
            <a:r>
              <a:rPr lang="ru-RU" sz="2400" i="1" dirty="0" smtClean="0">
                <a:solidFill>
                  <a:srgbClr val="A50021"/>
                </a:solidFill>
              </a:rPr>
              <a:t> </a:t>
            </a:r>
            <a:endParaRPr lang="ru-RU" sz="2400" i="1" dirty="0">
              <a:solidFill>
                <a:srgbClr val="A5002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i="1" dirty="0">
                <a:solidFill>
                  <a:srgbClr val="A50021"/>
                </a:solidFill>
              </a:rPr>
              <a:t>               солнце, вдохновили меня на творчество</a:t>
            </a:r>
            <a:r>
              <a:rPr lang="ru-RU" sz="2400" i="1" dirty="0" smtClean="0">
                <a:solidFill>
                  <a:srgbClr val="A50021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i="1" dirty="0" smtClean="0">
              <a:solidFill>
                <a:srgbClr val="A50021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</a:rPr>
              <a:t>               </a:t>
            </a:r>
            <a:r>
              <a:rPr lang="ru-RU" sz="2400" i="1" dirty="0">
                <a:solidFill>
                  <a:srgbClr val="A50021"/>
                </a:solidFill>
              </a:rPr>
              <a:t>Облака, </a:t>
            </a:r>
            <a:r>
              <a:rPr lang="ru-RU" sz="2400" i="1" dirty="0" smtClean="0">
                <a:solidFill>
                  <a:srgbClr val="0000CC"/>
                </a:solidFill>
              </a:rPr>
              <a:t>которые плывут </a:t>
            </a:r>
            <a:r>
              <a:rPr lang="ru-RU" sz="2400" i="1" dirty="0">
                <a:solidFill>
                  <a:srgbClr val="A50021"/>
                </a:solidFill>
              </a:rPr>
              <a:t>по небу и </a:t>
            </a:r>
            <a:r>
              <a:rPr lang="ru-RU" sz="2400" i="1" dirty="0" smtClean="0">
                <a:solidFill>
                  <a:srgbClr val="0000CC"/>
                </a:solidFill>
              </a:rPr>
              <a:t>закрывают </a:t>
            </a:r>
            <a:r>
              <a:rPr lang="ru-RU" sz="2400" i="1" dirty="0" smtClean="0">
                <a:solidFill>
                  <a:srgbClr val="A50021"/>
                </a:solidFill>
              </a:rPr>
              <a:t> </a:t>
            </a:r>
            <a:endParaRPr lang="ru-RU" sz="2400" i="1" dirty="0">
              <a:solidFill>
                <a:srgbClr val="A50021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i="1" dirty="0">
                <a:solidFill>
                  <a:srgbClr val="A50021"/>
                </a:solidFill>
              </a:rPr>
              <a:t>               солнце, вдохновили меня на творчество.</a:t>
            </a:r>
          </a:p>
        </p:txBody>
      </p:sp>
    </p:spTree>
    <p:extLst>
      <p:ext uri="{BB962C8B-B14F-4D97-AF65-F5344CB8AC3E}">
        <p14:creationId xmlns:p14="http://schemas.microsoft.com/office/powerpoint/2010/main" val="168892253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4509120"/>
            <a:ext cx="7772400" cy="1362075"/>
          </a:xfrm>
        </p:spPr>
        <p:txBody>
          <a:bodyPr/>
          <a:lstStyle/>
          <a:p>
            <a:r>
              <a:rPr lang="ru-RU" sz="3600" b="0" dirty="0" smtClean="0"/>
              <a:t>проверьте себя!</a:t>
            </a:r>
            <a:endParaRPr lang="ru-RU" sz="3600" b="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0687436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u="sng" dirty="0" smtClean="0">
                <a:solidFill>
                  <a:srgbClr val="A50021"/>
                </a:solidFill>
              </a:rPr>
              <a:t>Расставьте знаки препинания</a:t>
            </a:r>
            <a:endParaRPr lang="ru-RU" sz="3200" u="sng" dirty="0">
              <a:solidFill>
                <a:srgbClr val="A50021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/>
              <a:t>1.  День </a:t>
            </a:r>
            <a:r>
              <a:rPr lang="ru-RU" sz="2800" i="1" dirty="0"/>
              <a:t>был </a:t>
            </a:r>
            <a:r>
              <a:rPr lang="ru-RU" sz="2800" i="1" dirty="0" smtClean="0"/>
              <a:t>осенний серый </a:t>
            </a:r>
            <a:r>
              <a:rPr lang="ru-RU" sz="2800" i="1" dirty="0"/>
              <a:t>но </a:t>
            </a:r>
            <a:r>
              <a:rPr lang="ru-RU" sz="2800" i="1" dirty="0" smtClean="0"/>
              <a:t>тихий </a:t>
            </a:r>
            <a:r>
              <a:rPr lang="ru-RU" sz="2800" i="1" dirty="0"/>
              <a:t>теплый. </a:t>
            </a:r>
            <a:endParaRPr lang="ru-RU" sz="2800" i="1" dirty="0" smtClean="0"/>
          </a:p>
          <a:p>
            <a:pPr marL="0" indent="0">
              <a:spcBef>
                <a:spcPts val="0"/>
              </a:spcBef>
              <a:buNone/>
            </a:pPr>
            <a:endParaRPr lang="ru-RU" sz="2800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>
                <a:solidFill>
                  <a:srgbClr val="0000CC"/>
                </a:solidFill>
              </a:rPr>
              <a:t>День </a:t>
            </a:r>
            <a:r>
              <a:rPr lang="ru-RU" sz="2800" i="1" dirty="0">
                <a:solidFill>
                  <a:srgbClr val="0000CC"/>
                </a:solidFill>
              </a:rPr>
              <a:t>был осенний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sz="2800" i="1" dirty="0">
                <a:solidFill>
                  <a:srgbClr val="0000CC"/>
                </a:solidFill>
              </a:rPr>
              <a:t> серый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sz="2800" i="1" dirty="0"/>
              <a:t> </a:t>
            </a:r>
            <a:r>
              <a:rPr lang="ru-RU" sz="2800" i="1" dirty="0">
                <a:solidFill>
                  <a:srgbClr val="0000CC"/>
                </a:solidFill>
              </a:rPr>
              <a:t>но тихий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sz="2800" i="1" dirty="0"/>
              <a:t> </a:t>
            </a:r>
            <a:r>
              <a:rPr lang="ru-RU" sz="2800" i="1" dirty="0">
                <a:solidFill>
                  <a:srgbClr val="0000CC"/>
                </a:solidFill>
              </a:rPr>
              <a:t>теплый. 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i="1" dirty="0" smtClean="0"/>
          </a:p>
          <a:p>
            <a:pPr marL="514350" indent="-514350">
              <a:spcBef>
                <a:spcPts val="0"/>
              </a:spcBef>
              <a:buAutoNum type="arabicPeriod" startAt="2"/>
            </a:pPr>
            <a:r>
              <a:rPr lang="ru-RU" sz="2800" i="1" dirty="0" smtClean="0"/>
              <a:t>Снег </a:t>
            </a:r>
            <a:r>
              <a:rPr lang="ru-RU" sz="2800" i="1" dirty="0"/>
              <a:t>укрывший и </a:t>
            </a:r>
            <a:r>
              <a:rPr lang="ru-RU" sz="2800" i="1" dirty="0" smtClean="0"/>
              <a:t>лес </a:t>
            </a:r>
            <a:r>
              <a:rPr lang="ru-RU" sz="2800" i="1" dirty="0"/>
              <a:t>и </a:t>
            </a:r>
            <a:r>
              <a:rPr lang="ru-RU" sz="2800" i="1" dirty="0" smtClean="0"/>
              <a:t>травы </a:t>
            </a:r>
            <a:r>
              <a:rPr lang="ru-RU" sz="2800" i="1" dirty="0"/>
              <a:t>и кустарники </a:t>
            </a:r>
            <a:endParaRPr lang="ru-RU" sz="2800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/>
              <a:t>в сверкающую белизну напугал </a:t>
            </a:r>
            <a:r>
              <a:rPr lang="ru-RU" sz="2800" i="1" dirty="0"/>
              <a:t>тетерева. </a:t>
            </a:r>
            <a:endParaRPr lang="ru-RU" sz="2800" i="1" dirty="0" smtClean="0"/>
          </a:p>
          <a:p>
            <a:pPr marL="0" indent="0">
              <a:spcBef>
                <a:spcPts val="0"/>
              </a:spcBef>
              <a:buNone/>
            </a:pPr>
            <a:endParaRPr lang="ru-RU" sz="2800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>
                <a:solidFill>
                  <a:srgbClr val="0000CC"/>
                </a:solidFill>
              </a:rPr>
              <a:t>Снег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sz="2800" i="1" dirty="0"/>
              <a:t> </a:t>
            </a:r>
            <a:r>
              <a:rPr lang="ru-RU" sz="2800" i="1" dirty="0">
                <a:solidFill>
                  <a:srgbClr val="0000CC"/>
                </a:solidFill>
              </a:rPr>
              <a:t>укрывший и лес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sz="2800" i="1" dirty="0"/>
              <a:t> </a:t>
            </a:r>
            <a:r>
              <a:rPr lang="ru-RU" sz="2800" i="1" dirty="0">
                <a:solidFill>
                  <a:srgbClr val="0000CC"/>
                </a:solidFill>
              </a:rPr>
              <a:t>и травы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sz="2800" i="1" dirty="0"/>
              <a:t> </a:t>
            </a:r>
            <a:r>
              <a:rPr lang="ru-RU" sz="2800" i="1" dirty="0">
                <a:solidFill>
                  <a:srgbClr val="0000CC"/>
                </a:solidFill>
              </a:rPr>
              <a:t>и кустарники </a:t>
            </a:r>
            <a:endParaRPr lang="ru-RU" sz="2800" i="1" dirty="0" smtClean="0">
              <a:solidFill>
                <a:srgbClr val="0000CC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>
                <a:solidFill>
                  <a:srgbClr val="0000CC"/>
                </a:solidFill>
              </a:rPr>
              <a:t>в </a:t>
            </a:r>
            <a:r>
              <a:rPr lang="ru-RU" sz="2800" i="1" dirty="0">
                <a:solidFill>
                  <a:srgbClr val="0000CC"/>
                </a:solidFill>
              </a:rPr>
              <a:t>сверкающую белизну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sz="2800" i="1" dirty="0"/>
              <a:t> </a:t>
            </a:r>
            <a:r>
              <a:rPr lang="ru-RU" sz="2800" i="1" dirty="0">
                <a:solidFill>
                  <a:srgbClr val="0000CC"/>
                </a:solidFill>
              </a:rPr>
              <a:t>напугал тетерева. </a:t>
            </a:r>
            <a:endParaRPr lang="ru-RU" sz="2800" dirty="0">
              <a:solidFill>
                <a:srgbClr val="0000CC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77243460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800" i="1" dirty="0" smtClean="0"/>
              <a:t>3.</a:t>
            </a:r>
            <a:r>
              <a:rPr lang="ru-RU" sz="2800" dirty="0" smtClean="0"/>
              <a:t> </a:t>
            </a:r>
            <a:r>
              <a:rPr lang="ru-RU" sz="2800" i="1" dirty="0"/>
              <a:t>В</a:t>
            </a:r>
            <a:r>
              <a:rPr lang="ru-RU" sz="2800" i="1" dirty="0" smtClean="0"/>
              <a:t> </a:t>
            </a:r>
            <a:r>
              <a:rPr lang="ru-RU" sz="2800" i="1" dirty="0"/>
              <a:t>начале </a:t>
            </a:r>
            <a:r>
              <a:rPr lang="ru-RU" sz="2800" i="1" dirty="0" smtClean="0"/>
              <a:t>марта всё </a:t>
            </a:r>
            <a:r>
              <a:rPr lang="ru-RU" sz="2800" i="1" dirty="0"/>
              <a:t>и </a:t>
            </a:r>
            <a:r>
              <a:rPr lang="ru-RU" sz="2800" i="1" dirty="0" smtClean="0"/>
              <a:t>овраг </a:t>
            </a:r>
            <a:r>
              <a:rPr lang="ru-RU" sz="2800" i="1" dirty="0"/>
              <a:t>и </a:t>
            </a:r>
            <a:r>
              <a:rPr lang="ru-RU" sz="2800" i="1" dirty="0" smtClean="0"/>
              <a:t>лес </a:t>
            </a:r>
            <a:r>
              <a:rPr lang="ru-RU" sz="2800" i="1" dirty="0"/>
              <a:t>и поляна </a:t>
            </a:r>
            <a:r>
              <a:rPr lang="ru-RU" sz="2800" i="1" dirty="0" smtClean="0"/>
              <a:t> </a:t>
            </a:r>
            <a:r>
              <a:rPr lang="ru-RU" sz="2800" i="1" dirty="0"/>
              <a:t>было укрыто глубоким </a:t>
            </a:r>
            <a:r>
              <a:rPr lang="ru-RU" sz="2800" i="1" dirty="0" smtClean="0"/>
              <a:t>снегом.</a:t>
            </a:r>
          </a:p>
          <a:p>
            <a:pPr marL="0" indent="0">
              <a:buNone/>
            </a:pPr>
            <a:r>
              <a:rPr lang="ru-RU" sz="2800" i="1" dirty="0">
                <a:solidFill>
                  <a:srgbClr val="0000CC"/>
                </a:solidFill>
              </a:rPr>
              <a:t>В начале марта всё</a:t>
            </a:r>
            <a:r>
              <a:rPr lang="ru-RU" b="1" i="1" dirty="0">
                <a:solidFill>
                  <a:srgbClr val="C00000"/>
                </a:solidFill>
              </a:rPr>
              <a:t>:</a:t>
            </a:r>
            <a:r>
              <a:rPr lang="ru-RU" sz="2800" i="1" dirty="0">
                <a:solidFill>
                  <a:srgbClr val="0000CC"/>
                </a:solidFill>
              </a:rPr>
              <a:t> и овраг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sz="2800" i="1" dirty="0">
                <a:solidFill>
                  <a:srgbClr val="0000CC"/>
                </a:solidFill>
              </a:rPr>
              <a:t> и лес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sz="2800" i="1" dirty="0">
                <a:solidFill>
                  <a:srgbClr val="0000CC"/>
                </a:solidFill>
              </a:rPr>
              <a:t> и </a:t>
            </a:r>
            <a:r>
              <a:rPr lang="ru-RU" sz="2800" i="1" dirty="0" smtClean="0">
                <a:solidFill>
                  <a:srgbClr val="0000CC"/>
                </a:solidFill>
              </a:rPr>
              <a:t>поляна </a:t>
            </a:r>
            <a:r>
              <a:rPr lang="ru-RU" sz="2800" i="1" dirty="0" smtClean="0">
                <a:solidFill>
                  <a:srgbClr val="C00000"/>
                </a:solidFill>
              </a:rPr>
              <a:t> ̵̶ </a:t>
            </a:r>
            <a:r>
              <a:rPr lang="ru-RU" sz="2800" i="1" dirty="0" smtClean="0">
                <a:solidFill>
                  <a:srgbClr val="0000CC"/>
                </a:solidFill>
              </a:rPr>
              <a:t>было </a:t>
            </a:r>
            <a:r>
              <a:rPr lang="ru-RU" sz="2800" i="1" dirty="0">
                <a:solidFill>
                  <a:srgbClr val="0000CC"/>
                </a:solidFill>
              </a:rPr>
              <a:t>укрыто глубоким снегом</a:t>
            </a:r>
            <a:r>
              <a:rPr lang="ru-RU" sz="2800" i="1" dirty="0" smtClean="0">
                <a:solidFill>
                  <a:srgbClr val="0000CC"/>
                </a:solidFill>
              </a:rPr>
              <a:t>.</a:t>
            </a:r>
          </a:p>
          <a:p>
            <a:pPr marL="0" indent="0">
              <a:buNone/>
            </a:pPr>
            <a:endParaRPr lang="ru-RU" sz="2800" dirty="0"/>
          </a:p>
          <a:p>
            <a:pPr marL="0" lvl="0" indent="0">
              <a:buNone/>
            </a:pPr>
            <a:r>
              <a:rPr lang="ru-RU" sz="2800" i="1" dirty="0">
                <a:solidFill>
                  <a:srgbClr val="000000"/>
                </a:solidFill>
              </a:rPr>
              <a:t>4. Всё уснуло крепким здоровым сном.</a:t>
            </a:r>
          </a:p>
          <a:p>
            <a:pPr marL="0" lvl="0" indent="0">
              <a:buNone/>
            </a:pPr>
            <a:r>
              <a:rPr lang="ru-RU" sz="2800" i="1" dirty="0">
                <a:solidFill>
                  <a:srgbClr val="0000CC"/>
                </a:solidFill>
              </a:rPr>
              <a:t>Всё уснуло крепким</a:t>
            </a:r>
            <a:r>
              <a:rPr lang="ru-RU" b="1" i="1" dirty="0">
                <a:solidFill>
                  <a:srgbClr val="C00000"/>
                </a:solidFill>
              </a:rPr>
              <a:t>,</a:t>
            </a:r>
            <a:r>
              <a:rPr lang="ru-RU" sz="2800" i="1" dirty="0">
                <a:solidFill>
                  <a:srgbClr val="000000"/>
                </a:solidFill>
              </a:rPr>
              <a:t> </a:t>
            </a:r>
            <a:r>
              <a:rPr lang="ru-RU" sz="2800" i="1" dirty="0">
                <a:solidFill>
                  <a:srgbClr val="0000CC"/>
                </a:solidFill>
              </a:rPr>
              <a:t>здоровым сном.</a:t>
            </a:r>
          </a:p>
          <a:p>
            <a:pPr marL="0" indent="0">
              <a:buNone/>
            </a:pP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 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26689433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772816"/>
            <a:ext cx="7772400" cy="4114800"/>
          </a:xfrm>
        </p:spPr>
        <p:txBody>
          <a:bodyPr/>
          <a:lstStyle/>
          <a:p>
            <a:pPr marL="0" lvl="0" indent="0">
              <a:buNone/>
            </a:pPr>
            <a:r>
              <a:rPr lang="ru-RU" sz="2800" i="1" dirty="0" smtClean="0">
                <a:solidFill>
                  <a:srgbClr val="000000"/>
                </a:solidFill>
              </a:rPr>
              <a:t>5</a:t>
            </a:r>
            <a:r>
              <a:rPr lang="ru-RU" sz="2800" i="1" dirty="0">
                <a:solidFill>
                  <a:srgbClr val="000000"/>
                </a:solidFill>
              </a:rPr>
              <a:t>. Послышался звонкий детский смех</a:t>
            </a:r>
            <a:r>
              <a:rPr lang="ru-RU" sz="2800" i="1" dirty="0" smtClean="0">
                <a:solidFill>
                  <a:srgbClr val="000000"/>
                </a:solidFill>
              </a:rPr>
              <a:t>.</a:t>
            </a:r>
            <a:br>
              <a:rPr lang="ru-RU" sz="2800" i="1" dirty="0" smtClean="0">
                <a:solidFill>
                  <a:srgbClr val="000000"/>
                </a:solidFill>
              </a:rPr>
            </a:br>
            <a:endParaRPr lang="ru-RU" sz="2800" i="1" dirty="0" smtClean="0">
              <a:solidFill>
                <a:srgbClr val="000000"/>
              </a:solidFill>
            </a:endParaRPr>
          </a:p>
          <a:p>
            <a:pPr marL="0" lvl="0" indent="0">
              <a:buNone/>
            </a:pPr>
            <a:r>
              <a:rPr lang="ru-RU" sz="2800" i="1" dirty="0" smtClean="0">
                <a:solidFill>
                  <a:srgbClr val="0000CC"/>
                </a:solidFill>
              </a:rPr>
              <a:t>Послышался звонкий детский смех.</a:t>
            </a:r>
          </a:p>
          <a:p>
            <a:pPr marL="0" lvl="0" indent="0">
              <a:buNone/>
            </a:pPr>
            <a:endParaRPr lang="ru-RU" sz="2800" i="1" dirty="0" smtClean="0">
              <a:solidFill>
                <a:srgbClr val="000000"/>
              </a:solidFill>
            </a:endParaRPr>
          </a:p>
          <a:p>
            <a:pPr marL="0" lvl="0" indent="0">
              <a:buNone/>
            </a:pPr>
            <a:r>
              <a:rPr lang="ru-RU" sz="2800" i="1" dirty="0" smtClean="0">
                <a:solidFill>
                  <a:srgbClr val="000000"/>
                </a:solidFill>
              </a:rPr>
              <a:t>6. </a:t>
            </a:r>
            <a:r>
              <a:rPr lang="ru-RU" sz="2800" i="1" dirty="0"/>
              <a:t>Как летом так и зимой для наблюдательного человека в тайге много интересного. </a:t>
            </a:r>
            <a:endParaRPr lang="ru-RU" sz="2800" i="1" dirty="0" smtClean="0"/>
          </a:p>
          <a:p>
            <a:pPr marL="0" lvl="0" indent="0">
              <a:spcBef>
                <a:spcPts val="0"/>
              </a:spcBef>
              <a:buNone/>
            </a:pPr>
            <a:endParaRPr lang="ru-RU" sz="2800" i="1" dirty="0" smtClean="0">
              <a:solidFill>
                <a:srgbClr val="0000CC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800" i="1" dirty="0" smtClean="0">
                <a:solidFill>
                  <a:srgbClr val="0000CC"/>
                </a:solidFill>
              </a:rPr>
              <a:t>Как летом</a:t>
            </a:r>
            <a:r>
              <a:rPr lang="ru-RU" b="1" i="1" dirty="0" smtClean="0">
                <a:solidFill>
                  <a:srgbClr val="C00000"/>
                </a:solidFill>
              </a:rPr>
              <a:t>,</a:t>
            </a:r>
            <a:r>
              <a:rPr lang="ru-RU" sz="2800" i="1" dirty="0" smtClean="0">
                <a:solidFill>
                  <a:srgbClr val="0000CC"/>
                </a:solidFill>
              </a:rPr>
              <a:t> </a:t>
            </a:r>
            <a:r>
              <a:rPr lang="ru-RU" sz="2800" i="1" dirty="0">
                <a:solidFill>
                  <a:srgbClr val="0000CC"/>
                </a:solidFill>
              </a:rPr>
              <a:t>так и зимой для наблюдательного человека в тайге много интересного. </a:t>
            </a:r>
            <a:br>
              <a:rPr lang="ru-RU" sz="2800" i="1" dirty="0">
                <a:solidFill>
                  <a:srgbClr val="0000CC"/>
                </a:solidFill>
              </a:rPr>
            </a:br>
            <a:endParaRPr lang="ru-RU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04261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u="sng" dirty="0" smtClean="0">
                <a:solidFill>
                  <a:srgbClr val="A50021"/>
                </a:solidFill>
              </a:rPr>
              <a:t>Найдите ошибки в употреблении</a:t>
            </a:r>
            <a:br>
              <a:rPr lang="ru-RU" sz="3200" u="sng" dirty="0" smtClean="0">
                <a:solidFill>
                  <a:srgbClr val="A50021"/>
                </a:solidFill>
              </a:rPr>
            </a:br>
            <a:r>
              <a:rPr lang="ru-RU" sz="3200" u="sng" dirty="0" smtClean="0">
                <a:solidFill>
                  <a:srgbClr val="A50021"/>
                </a:solidFill>
              </a:rPr>
              <a:t>однородных членов и исправьте их</a:t>
            </a:r>
            <a:endParaRPr lang="ru-RU" sz="3200" u="sng" dirty="0">
              <a:solidFill>
                <a:srgbClr val="A50021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/>
              <a:t>1.</a:t>
            </a:r>
            <a:r>
              <a:rPr lang="ru-RU" sz="2800" dirty="0" smtClean="0"/>
              <a:t>  </a:t>
            </a:r>
            <a:r>
              <a:rPr lang="ru-RU" sz="2800" i="1" dirty="0" smtClean="0"/>
              <a:t>Избиратели </a:t>
            </a:r>
            <a:r>
              <a:rPr lang="ru-RU" sz="2800" i="1" dirty="0"/>
              <a:t>хорошо знают и доверяют своему кандидату в </a:t>
            </a:r>
            <a:r>
              <a:rPr lang="ru-RU" sz="2800" i="1" dirty="0" smtClean="0"/>
              <a:t>депутаты.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>
                <a:solidFill>
                  <a:srgbClr val="0000CC"/>
                </a:solidFill>
              </a:rPr>
              <a:t>Избиратели хорошо знают своего депутата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>
                <a:solidFill>
                  <a:srgbClr val="0000CC"/>
                </a:solidFill>
              </a:rPr>
              <a:t>и доверяют ему.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/>
              <a:t>2.  Я </a:t>
            </a:r>
            <a:r>
              <a:rPr lang="ru-RU" sz="2800" i="1" dirty="0"/>
              <a:t>очень люблю ловить рыбу и занимаюсь этим не только летом, а также зимой</a:t>
            </a:r>
            <a:r>
              <a:rPr lang="ru-RU" sz="2800" i="1" dirty="0" smtClean="0"/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0000CC"/>
                </a:solidFill>
              </a:rPr>
              <a:t>Я очень люблю ловить рыбу и занимаюсь этим не только летом, </a:t>
            </a:r>
            <a:r>
              <a:rPr lang="ru-RU" sz="2800" i="1" dirty="0" smtClean="0">
                <a:solidFill>
                  <a:srgbClr val="0000CC"/>
                </a:solidFill>
              </a:rPr>
              <a:t>но и </a:t>
            </a:r>
            <a:r>
              <a:rPr lang="ru-RU" sz="2800" i="1" dirty="0">
                <a:solidFill>
                  <a:srgbClr val="0000CC"/>
                </a:solidFill>
              </a:rPr>
              <a:t>зимой.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2754787643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800" i="1" dirty="0" smtClean="0"/>
              <a:t>3. </a:t>
            </a:r>
            <a:r>
              <a:rPr lang="ru-RU" sz="2800" i="1" dirty="0"/>
              <a:t>Гуляя с утра до вечера и если не заниматься, </a:t>
            </a:r>
            <a:r>
              <a:rPr lang="ru-RU" sz="2800" i="1" dirty="0" smtClean="0"/>
              <a:t>экзамена </a:t>
            </a:r>
            <a:r>
              <a:rPr lang="ru-RU" sz="2800" i="1" dirty="0"/>
              <a:t>не сдашь</a:t>
            </a:r>
            <a:r>
              <a:rPr lang="ru-RU" sz="2800" i="1" dirty="0" smtClean="0"/>
              <a:t>.</a:t>
            </a:r>
          </a:p>
          <a:p>
            <a:pPr marL="0" indent="0">
              <a:buNone/>
            </a:pPr>
            <a:endParaRPr lang="ru-RU" sz="2800" i="1" dirty="0" smtClean="0"/>
          </a:p>
          <a:p>
            <a:pPr marL="0" lvl="0" indent="0">
              <a:buNone/>
            </a:pPr>
            <a:r>
              <a:rPr lang="ru-RU" sz="2800" i="1" dirty="0">
                <a:solidFill>
                  <a:srgbClr val="0000CC"/>
                </a:solidFill>
              </a:rPr>
              <a:t>Гуляя с утра до вечера и </a:t>
            </a:r>
            <a:r>
              <a:rPr lang="ru-RU" sz="2800" i="1" dirty="0" smtClean="0">
                <a:solidFill>
                  <a:srgbClr val="0000CC"/>
                </a:solidFill>
              </a:rPr>
              <a:t>не занимаясь, </a:t>
            </a:r>
            <a:r>
              <a:rPr lang="ru-RU" sz="2800" i="1" dirty="0">
                <a:solidFill>
                  <a:srgbClr val="0000CC"/>
                </a:solidFill>
              </a:rPr>
              <a:t>экзамена не сдашь</a:t>
            </a:r>
            <a:r>
              <a:rPr lang="ru-RU" sz="2800" i="1" dirty="0" smtClean="0">
                <a:solidFill>
                  <a:srgbClr val="0000CC"/>
                </a:solidFill>
              </a:rPr>
              <a:t>.</a:t>
            </a:r>
          </a:p>
          <a:p>
            <a:pPr marL="0" lvl="0" indent="0">
              <a:buNone/>
            </a:pPr>
            <a:endParaRPr lang="ru-RU" sz="2800" i="1" dirty="0" smtClean="0">
              <a:solidFill>
                <a:srgbClr val="000000"/>
              </a:solidFill>
            </a:endParaRPr>
          </a:p>
          <a:p>
            <a:pPr marL="0" lvl="0" indent="0">
              <a:buNone/>
            </a:pPr>
            <a:r>
              <a:rPr lang="ru-RU" sz="2800" i="1" dirty="0" smtClean="0">
                <a:solidFill>
                  <a:srgbClr val="0000CC"/>
                </a:solidFill>
              </a:rPr>
              <a:t>Если гулять </a:t>
            </a:r>
            <a:r>
              <a:rPr lang="ru-RU" sz="2800" i="1" dirty="0">
                <a:solidFill>
                  <a:srgbClr val="0000CC"/>
                </a:solidFill>
              </a:rPr>
              <a:t>с утра до вечера и </a:t>
            </a:r>
            <a:r>
              <a:rPr lang="ru-RU" sz="2800" i="1" dirty="0" smtClean="0">
                <a:solidFill>
                  <a:srgbClr val="0000CC"/>
                </a:solidFill>
              </a:rPr>
              <a:t>не </a:t>
            </a:r>
            <a:r>
              <a:rPr lang="ru-RU" sz="2800" i="1" dirty="0">
                <a:solidFill>
                  <a:srgbClr val="0000CC"/>
                </a:solidFill>
              </a:rPr>
              <a:t>заниматься, экзамена не сдашь.</a:t>
            </a:r>
          </a:p>
          <a:p>
            <a:pPr marL="0" lvl="0" indent="0">
              <a:buNone/>
            </a:pPr>
            <a:endParaRPr lang="ru-RU" sz="2800" i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143607482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spcBef>
                <a:spcPts val="0"/>
              </a:spcBef>
              <a:buAutoNum type="arabicPeriod" startAt="4"/>
            </a:pPr>
            <a:r>
              <a:rPr lang="ru-RU" sz="2800" i="1" dirty="0" smtClean="0"/>
              <a:t>Сотрудники лаборатории требовали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i="1" dirty="0" smtClean="0"/>
              <a:t>устранения неполадок оборудования и заработный платы. 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i="1" dirty="0"/>
          </a:p>
          <a:p>
            <a:pPr marL="0" lv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0000CC"/>
                </a:solidFill>
              </a:rPr>
              <a:t>Сотрудники лаборатории требовали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800" i="1" dirty="0">
                <a:solidFill>
                  <a:srgbClr val="0000CC"/>
                </a:solidFill>
              </a:rPr>
              <a:t>устранения неполадок оборудования и </a:t>
            </a:r>
            <a:r>
              <a:rPr lang="ru-RU" sz="2800" i="1" dirty="0" smtClean="0">
                <a:solidFill>
                  <a:srgbClr val="0000CC"/>
                </a:solidFill>
              </a:rPr>
              <a:t>повышения заработный </a:t>
            </a:r>
            <a:r>
              <a:rPr lang="ru-RU" sz="2800" i="1" dirty="0">
                <a:solidFill>
                  <a:srgbClr val="0000CC"/>
                </a:solidFill>
              </a:rPr>
              <a:t>платы. 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09368473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26">
  <a:themeElements>
    <a:clrScheme name="PORTNOTE 2">
      <a:dk1>
        <a:srgbClr val="000000"/>
      </a:dk1>
      <a:lt1>
        <a:srgbClr val="FFFFFF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FFFFF"/>
      </a:accent3>
      <a:accent4>
        <a:srgbClr val="000000"/>
      </a:accent4>
      <a:accent5>
        <a:srgbClr val="CDDBB9"/>
      </a:accent5>
      <a:accent6>
        <a:srgbClr val="3086A5"/>
      </a:accent6>
      <a:hlink>
        <a:srgbClr val="9191E1"/>
      </a:hlink>
      <a:folHlink>
        <a:srgbClr val="CC9864"/>
      </a:folHlink>
    </a:clrScheme>
    <a:fontScheme name="PORTNO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ORTNOTE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RTNOTE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RTNOT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RTNOTE 4">
        <a:dk1>
          <a:srgbClr val="000066"/>
        </a:dk1>
        <a:lt1>
          <a:srgbClr val="FDEDFD"/>
        </a:lt1>
        <a:dk2>
          <a:srgbClr val="221304"/>
        </a:dk2>
        <a:lt2>
          <a:srgbClr val="F3D9F3"/>
        </a:lt2>
        <a:accent1>
          <a:srgbClr val="A1BD69"/>
        </a:accent1>
        <a:accent2>
          <a:srgbClr val="3694B6"/>
        </a:accent2>
        <a:accent3>
          <a:srgbClr val="FEF4FE"/>
        </a:accent3>
        <a:accent4>
          <a:srgbClr val="000056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RTNOTE 5">
        <a:dk1>
          <a:srgbClr val="000000"/>
        </a:dk1>
        <a:lt1>
          <a:srgbClr val="EBF6FD"/>
        </a:lt1>
        <a:dk2>
          <a:srgbClr val="221304"/>
        </a:dk2>
        <a:lt2>
          <a:srgbClr val="CCECFF"/>
        </a:lt2>
        <a:accent1>
          <a:srgbClr val="A1BD69"/>
        </a:accent1>
        <a:accent2>
          <a:srgbClr val="3694B6"/>
        </a:accent2>
        <a:accent3>
          <a:srgbClr val="F3FAFE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Комментарий. ЕГЭ — копия</Template>
  <TotalTime>787</TotalTime>
  <Words>1198</Words>
  <Application>Microsoft Office PowerPoint</Application>
  <PresentationFormat>Экран (4:3)</PresentationFormat>
  <Paragraphs>223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Тема26</vt:lpstr>
      <vt:lpstr>ОДНОРОДНЫЕ ЧЛЕНЫ ПРЕДЛОЖЕНИЯ</vt:lpstr>
      <vt:lpstr>Знаки  препинания  при  однородных  членах</vt:lpstr>
      <vt:lpstr>Запятые перед сочинительными союзами</vt:lpstr>
      <vt:lpstr>Запятая перед союзом и</vt:lpstr>
      <vt:lpstr>Презентация PowerPoint</vt:lpstr>
      <vt:lpstr>Запятая перед союзом да</vt:lpstr>
      <vt:lpstr> </vt:lpstr>
      <vt:lpstr>Обобщающие слова при однородных членах и знаки препинания при них</vt:lpstr>
      <vt:lpstr> </vt:lpstr>
      <vt:lpstr>Презентация PowerPoint</vt:lpstr>
      <vt:lpstr>Однородные  и  неоднородные определения</vt:lpstr>
      <vt:lpstr> Однородные определения</vt:lpstr>
      <vt:lpstr> </vt:lpstr>
      <vt:lpstr>Неоднородные определения</vt:lpstr>
      <vt:lpstr>Презентация PowerPoint</vt:lpstr>
      <vt:lpstr>Употребление  однородных членов  предложения</vt:lpstr>
      <vt:lpstr>Правило 1.</vt:lpstr>
      <vt:lpstr>Правило 2.</vt:lpstr>
      <vt:lpstr>Правило 3.</vt:lpstr>
      <vt:lpstr>Презентация PowerPoint</vt:lpstr>
      <vt:lpstr>Презентация PowerPoint</vt:lpstr>
      <vt:lpstr>Правило 4.</vt:lpstr>
      <vt:lpstr>Презентация PowerPoint</vt:lpstr>
      <vt:lpstr>Правило 5.</vt:lpstr>
      <vt:lpstr>Правило 6.</vt:lpstr>
      <vt:lpstr>Правило 7.</vt:lpstr>
      <vt:lpstr>проверьте себя!</vt:lpstr>
      <vt:lpstr>Расставьте знаки препинания</vt:lpstr>
      <vt:lpstr>Презентация PowerPoint</vt:lpstr>
      <vt:lpstr>Презентация PowerPoint</vt:lpstr>
      <vt:lpstr>Найдите ошибки в употреблении однородных членов и исправьте их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ОДНОРОДНЫЕ ЧЛЕНЫ ПРЕДЛОЖЕНИЯ</dc:title>
  <dc:creator>Людмила</dc:creator>
  <cp:lastModifiedBy>Людмила</cp:lastModifiedBy>
  <cp:revision>60</cp:revision>
  <dcterms:created xsi:type="dcterms:W3CDTF">2017-02-03T04:28:10Z</dcterms:created>
  <dcterms:modified xsi:type="dcterms:W3CDTF">2017-02-09T00:46:53Z</dcterms:modified>
</cp:coreProperties>
</file>