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7"/>
  </p:notesMasterIdLst>
  <p:sldIdLst>
    <p:sldId id="256" r:id="rId3"/>
    <p:sldId id="257" r:id="rId4"/>
    <p:sldId id="259" r:id="rId5"/>
    <p:sldId id="260" r:id="rId6"/>
    <p:sldId id="264" r:id="rId7"/>
    <p:sldId id="261" r:id="rId8"/>
    <p:sldId id="276" r:id="rId9"/>
    <p:sldId id="282" r:id="rId10"/>
    <p:sldId id="281" r:id="rId11"/>
    <p:sldId id="266" r:id="rId12"/>
    <p:sldId id="270" r:id="rId13"/>
    <p:sldId id="271" r:id="rId14"/>
    <p:sldId id="278" r:id="rId15"/>
    <p:sldId id="258" r:id="rId16"/>
    <p:sldId id="263" r:id="rId17"/>
    <p:sldId id="279" r:id="rId18"/>
    <p:sldId id="283" r:id="rId19"/>
    <p:sldId id="272" r:id="rId20"/>
    <p:sldId id="277" r:id="rId21"/>
    <p:sldId id="273" r:id="rId22"/>
    <p:sldId id="262" r:id="rId23"/>
    <p:sldId id="267" r:id="rId24"/>
    <p:sldId id="280" r:id="rId25"/>
    <p:sldId id="27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A2747-216B-4092-AF77-2DC86E5F054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5BFEC-D1E8-42A0-8A3A-AA83C5E9BD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2257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5BFEC-D1E8-42A0-8A3A-AA83C5E9BD1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3460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0518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890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3312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6952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0701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234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543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4541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49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309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0854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7979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5327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0648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8443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4154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43638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0087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444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07651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9707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E344-AA9A-4368-BB47-226E5BAD4C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F35C-58AA-477E-93B6-BB29C3F2B6C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96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8E344-AA9A-4368-BB47-226E5BAD4C04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2F35C-58AA-477E-93B6-BB29C3F2B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344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8E344-AA9A-4368-BB47-226E5BAD4C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2F35C-58AA-477E-93B6-BB29C3F2B6C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377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1%D0%BE%D0%B1%D1%80%D0%BE%D0%B2_(%D0%B3%D0%BE%D1%80%D0%BE%D0%B4)" TargetMode="External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4%D0%BE%D0%BD%D1%81%D0%BA%D0%BE%D0%B9_(%D0%A2%D1%83%D0%BB%D1%8C%D1%81%D0%BA%D0%B0%D1%8F_%D0%BE%D0%B1%D0%BB%D0%B0%D1%81%D1%82%D1%8C)" TargetMode="External"/><Relationship Id="rId11" Type="http://schemas.openxmlformats.org/officeDocument/2006/relationships/image" Target="../media/image2.png"/><Relationship Id="rId5" Type="http://schemas.openxmlformats.org/officeDocument/2006/relationships/image" Target="../media/image24.png"/><Relationship Id="rId10" Type="http://schemas.openxmlformats.org/officeDocument/2006/relationships/hyperlink" Target="https://ru.wikipedia.org/wiki/%D0%9B%D0%BE%D0%BC%D0%B6%D0%B0_(%D0%B3%D0%BC%D0%B8%D0%BD%D0%B0)" TargetMode="External"/><Relationship Id="rId4" Type="http://schemas.openxmlformats.org/officeDocument/2006/relationships/hyperlink" Target="https://ru.wikipedia.org/wiki/%D0%91%D0%B5%D0%B2%D0%B5%D1%80%D0%BD_(%D0%93%D0%BE%D0%BB%D1%8C%D1%88%D1%82%D0%B5%D0%B9%D0%BD)" TargetMode="External"/><Relationship Id="rId9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interesting-information.ru/2015/03/kratkaya-informaciya-o-bobrax" TargetMode="External"/><Relationship Id="rId3" Type="http://schemas.openxmlformats.org/officeDocument/2006/relationships/image" Target="../media/image8.jpeg"/><Relationship Id="rId7" Type="http://schemas.openxmlformats.org/officeDocument/2006/relationships/hyperlink" Target="https://ru.wikipedia.org/wiki/%D0%9E%D0%B1%D1%8B%D0%BA%D0%BD%D0%BE%D0%B2%D0%B5%D0%BD%D0%BD%D1%8B%D0%B9_%D0%B1%D0%BE%D0%B1%D1%8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moesoznanye.ru/organismy/321-5-interesnyh-faktov-pro-bobrov.html" TargetMode="External"/><Relationship Id="rId5" Type="http://schemas.openxmlformats.org/officeDocument/2006/relationships/hyperlink" Target="http://re-actor.net/animals/6540-interesting-facts-about-beavers.html" TargetMode="External"/><Relationship Id="rId4" Type="http://schemas.openxmlformats.org/officeDocument/2006/relationships/hyperlink" Target="http://www.yandex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img-fotki.yandex.ru/get/4529/102699435.59b/0_7cea9_474e8f6d_or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714"/>
            <a:ext cx="9144000" cy="684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4891" y="548680"/>
            <a:ext cx="5371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мире животных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123" y="1295644"/>
            <a:ext cx="5832648" cy="954107"/>
          </a:xfrm>
          <a:prstGeom prst="rect">
            <a:avLst/>
          </a:prstGeom>
          <a:gradFill rotWithShape="1">
            <a:gsLst>
              <a:gs pos="0">
                <a:srgbClr val="5ECCF3">
                  <a:lumMod val="95000"/>
                </a:srgbClr>
              </a:gs>
              <a:gs pos="100000">
                <a:srgbClr val="5ECCF3">
                  <a:shade val="82000"/>
                  <a:satMod val="125000"/>
                  <a:lumMod val="74000"/>
                </a:srgbClr>
              </a:gs>
            </a:gsLst>
            <a:lin ang="5400000" scaled="0"/>
          </a:gradFill>
          <a:ln w="9525" cap="flat" cmpd="sng" algn="ctr">
            <a:solidFill>
              <a:srgbClr val="5ECCF3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Решение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математических задач с биологическим содержанием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8" y="5554797"/>
            <a:ext cx="3620260" cy="3385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 w="50800">
                <a:solidFill>
                  <a:srgbClr val="FF0000"/>
                </a:solidFill>
              </a:ln>
              <a:solidFill>
                <a:srgbClr val="F79646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02486" y="2564904"/>
            <a:ext cx="13965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3600" dirty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Monotype Corsiva" pitchFamily="66" charset="0"/>
                <a:cs typeface="Arial"/>
              </a:rPr>
              <a:t>4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312097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9076" y="358712"/>
            <a:ext cx="5987008" cy="4525963"/>
          </a:xfrm>
        </p:spPr>
        <p:txBody>
          <a:bodyPr/>
          <a:lstStyle/>
          <a:p>
            <a:pPr marL="0" indent="0">
              <a:buNone/>
              <a:tabLst>
                <a:tab pos="1257300" algn="l"/>
              </a:tabLst>
            </a:pPr>
            <a:r>
              <a:rPr lang="ru-RU" dirty="0" smtClean="0">
                <a:solidFill>
                  <a:srgbClr val="000080"/>
                </a:solidFill>
                <a:effectLst/>
              </a:rPr>
              <a:t>Если дальше в лес пройдём,</a:t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r>
              <a:rPr lang="ru-RU" dirty="0" smtClean="0">
                <a:solidFill>
                  <a:srgbClr val="000080"/>
                </a:solidFill>
                <a:effectLst/>
              </a:rPr>
              <a:t>Речку там с тобой найдём.</a:t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r>
              <a:rPr lang="ru-RU" dirty="0" smtClean="0">
                <a:solidFill>
                  <a:srgbClr val="000080"/>
                </a:solidFill>
                <a:effectLst/>
              </a:rPr>
              <a:t>Здесь на речке лесорубы</a:t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r>
              <a:rPr lang="ru-RU" dirty="0" smtClean="0">
                <a:solidFill>
                  <a:srgbClr val="000080"/>
                </a:solidFill>
                <a:effectLst/>
              </a:rPr>
              <a:t>Ходят в серебристых шубах.</a:t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r>
              <a:rPr lang="ru-RU" dirty="0" smtClean="0">
                <a:solidFill>
                  <a:srgbClr val="000080"/>
                </a:solidFill>
                <a:effectLst/>
              </a:rPr>
              <a:t>Из деревьев, брёвен, глины</a:t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r>
              <a:rPr lang="ru-RU" dirty="0" smtClean="0">
                <a:solidFill>
                  <a:srgbClr val="000080"/>
                </a:solidFill>
                <a:effectLst/>
              </a:rPr>
              <a:t>Строят мощные плотины.</a:t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r>
              <a:rPr lang="ru-RU" dirty="0" smtClean="0">
                <a:solidFill>
                  <a:srgbClr val="000080"/>
                </a:solidFill>
                <a:effectLst/>
              </a:rPr>
              <a:t>На плотинах нет дыры,</a:t>
            </a:r>
            <a:br>
              <a:rPr lang="ru-RU" dirty="0" smtClean="0">
                <a:solidFill>
                  <a:srgbClr val="000080"/>
                </a:solidFill>
                <a:effectLst/>
              </a:rPr>
            </a:br>
            <a:r>
              <a:rPr lang="ru-RU" dirty="0" smtClean="0">
                <a:solidFill>
                  <a:srgbClr val="000080"/>
                </a:solidFill>
                <a:effectLst/>
              </a:rPr>
              <a:t>Лесорубы же - ...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  <p:pic>
        <p:nvPicPr>
          <p:cNvPr id="1026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781022" y="3750487"/>
            <a:ext cx="13628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080"/>
                </a:solidFill>
              </a:rPr>
              <a:t>Бобры</a:t>
            </a:r>
            <a:endParaRPr lang="ru-RU" dirty="0"/>
          </a:p>
        </p:txBody>
      </p:sp>
      <p:pic>
        <p:nvPicPr>
          <p:cNvPr id="1030" name="Picture 6" descr="http://numama.ru/images/bob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335262"/>
            <a:ext cx="3451106" cy="237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0483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038013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img1.liveinternet.ru/images/attach/b/2/0/316/316243_bob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07901"/>
            <a:ext cx="3946998" cy="455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0202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459" y="116632"/>
            <a:ext cx="6600825" cy="42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96248" y="33327"/>
            <a:ext cx="648072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21419"/>
            <a:ext cx="186690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lookmi.ru/forest-animals/bober-s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4119" y="2636912"/>
            <a:ext cx="2596698" cy="150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174553" y="465375"/>
            <a:ext cx="626368" cy="556618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676161" y="1009897"/>
            <a:ext cx="499923" cy="556618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208168" y="1549417"/>
            <a:ext cx="554300" cy="556618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619672" y="4393357"/>
            <a:ext cx="46746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36 + 27 + 37 = 100 см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16047" y="5101243"/>
            <a:ext cx="28857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100 см = 1 м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23092" y="5892129"/>
            <a:ext cx="34435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100 см = 10 </a:t>
            </a:r>
            <a:r>
              <a:rPr lang="ru-RU" sz="4000" b="1" cap="none" spc="0" dirty="0" err="1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дм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324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550" y="476672"/>
            <a:ext cx="872490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837405" y="1022829"/>
            <a:ext cx="12234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1656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568986"/>
            <a:ext cx="12234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1656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09107" y="1568986"/>
            <a:ext cx="9637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156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57530" y="976663"/>
            <a:ext cx="9637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156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03665" y="928095"/>
            <a:ext cx="7040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39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1635981"/>
            <a:ext cx="7040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39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48064" y="1635981"/>
            <a:ext cx="9637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120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57895" y="951403"/>
            <a:ext cx="9637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120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48063" y="1021194"/>
            <a:ext cx="7040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30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113" y="2438997"/>
            <a:ext cx="88677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668344" y="3068960"/>
            <a:ext cx="1266106" cy="1800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http://www.lookmi.ru/forest-animals/bober-s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7173" y="3598311"/>
            <a:ext cx="2480463" cy="143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455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50" y="116632"/>
            <a:ext cx="8996362" cy="3114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404825" y="1891090"/>
            <a:ext cx="6527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12</a:t>
            </a:r>
            <a:endParaRPr lang="ru-RU" sz="36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53908" y="1860313"/>
            <a:ext cx="4443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5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92898" y="1882932"/>
            <a:ext cx="7040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15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2583" y="5805264"/>
            <a:ext cx="16273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5 мин.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3" name="Picture 4" descr="http://www.lookmi.ru/forest-animals/bober-s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362576"/>
            <a:ext cx="2480463" cy="143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7374" y="2984145"/>
            <a:ext cx="886511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Закрывая ушные и ноздревые клапаны, а также рот, бобер может находиться под водой  до 5 минут. Природа придумала бобрам прозрачные веки, что позволяет этим животным видеть под водой, не повреждая при этом глаза. 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09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19728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/>
              <a:t>Б</a:t>
            </a:r>
            <a:r>
              <a:rPr lang="ru-RU" sz="2800" dirty="0" smtClean="0"/>
              <a:t>лагодаря плотной смычке рта, бобр может легко грызть что-то во время плавания, не переживая, что в рот попадет вода. Губы плотно сжаты, а зубы в это время активно что-то грызут.</a:t>
            </a:r>
            <a:endParaRPr lang="ru-RU" sz="2800" dirty="0"/>
          </a:p>
        </p:txBody>
      </p:sp>
      <p:pic>
        <p:nvPicPr>
          <p:cNvPr id="4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5 &amp;icy;&amp;ncy;&amp;tcy;&amp;iecy;&amp;rcy;&amp;iecy;&amp;scy;&amp;ncy;&amp;ycy;&amp;khcy; &amp;fcy;&amp;acy;&amp;kcy;&amp;tcy;&amp;ocy;&amp;vcy; &amp;pcy;&amp;rcy;&amp;ocy; &amp;bcy;&amp;ocy;&amp;bcy;&amp;rcy;&amp;ocy;&amp;v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9272" y="2139605"/>
            <a:ext cx="4778896" cy="419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3353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226" y="188640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что похож хвост бобра?</a:t>
            </a:r>
            <a:endParaRPr lang="ru-RU" sz="3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6" name="Picture 2" descr="http://interesting-information.ru/wp-content/uploads/2015/03/6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9" y="3262556"/>
            <a:ext cx="2909474" cy="346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084048" y="192994"/>
            <a:ext cx="17563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algn="ctr"/>
            <a:r>
              <a:rPr kumimoji="0" lang="ru-RU" sz="3200" b="1" i="0" u="none" strike="noStrike" kern="0" cap="none" spc="0" normalizeH="0" baseline="0" noProof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</a:rPr>
              <a:t>Весло</a:t>
            </a:r>
            <a:endParaRPr kumimoji="0" lang="ru-RU" sz="3200" b="1" i="0" u="none" strike="noStrike" kern="0" cap="none" spc="0" normalizeH="0" baseline="0" noProof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7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0236" y="773415"/>
            <a:ext cx="86963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Какое из множеств {24,25,26,27,28,29,30},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{25,26,27,28,29,30},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24,25,26,27,28,29}, {25,26,27,28,29}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является множеством решений неравенства  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24 &lt; 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68133" y="2035298"/>
            <a:ext cx="3134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{25,26,27,28,29,30}</a:t>
            </a:r>
            <a:endParaRPr lang="ru-RU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5219" y="2558518"/>
            <a:ext cx="8573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Хвост </a:t>
            </a:r>
            <a:r>
              <a:rPr lang="ru-RU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среднем достигает длины в 25 — 30 см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941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5561" y="2317876"/>
            <a:ext cx="3024336" cy="628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ширины  15 см. 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8226" y="188640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что похож хвост бобра?</a:t>
            </a:r>
            <a:endParaRPr lang="ru-RU" sz="3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6" name="Picture 2" descr="http://interesting-information.ru/wp-content/uploads/2015/03/6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9" y="3262556"/>
            <a:ext cx="2909474" cy="346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084048" y="192994"/>
            <a:ext cx="17563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algn="ctr"/>
            <a:r>
              <a:rPr kumimoji="0" lang="ru-RU" sz="3200" b="1" i="0" u="none" strike="noStrike" kern="0" cap="none" spc="0" normalizeH="0" baseline="0" noProof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</a:rPr>
              <a:t>Весло</a:t>
            </a:r>
            <a:endParaRPr kumimoji="0" lang="ru-RU" sz="3200" b="1" i="0" u="none" strike="noStrike" kern="0" cap="none" spc="0" normalizeH="0" baseline="0" noProof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7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68895" y="1681356"/>
            <a:ext cx="85730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Хвост </a:t>
            </a:r>
            <a:r>
              <a:rPr lang="ru-RU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среднем достигает длины в 25 — 30 </a:t>
            </a:r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см,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1927" y="980728"/>
            <a:ext cx="8696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Реши уравнение: 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∙ 60 = 900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68982" y="980728"/>
            <a:ext cx="10983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а=15</a:t>
            </a:r>
            <a:r>
              <a:rPr lang="ru-RU" sz="28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098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180020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Найдите пересечение множеств решений двух неравенств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               х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≤18          9&lt;у≤17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597878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200" dirty="0">
                <a:solidFill>
                  <a:prstClr val="black"/>
                </a:solidFill>
              </a:rPr>
              <a:t>Живут бобры в природе 10-17 лет</a:t>
            </a:r>
          </a:p>
        </p:txBody>
      </p:sp>
      <p:pic>
        <p:nvPicPr>
          <p:cNvPr id="7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lookmi.ru/forest-animals/bober-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7" y="5403963"/>
            <a:ext cx="2480463" cy="143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51520" y="2554287"/>
            <a:ext cx="87849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algn="ctr"/>
            <a:r>
              <a:rPr kumimoji="0" lang="ru-RU" sz="3200" b="1" i="0" u="none" strike="noStrike" kern="0" cap="none" spc="0" normalizeH="0" baseline="0" noProof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</a:rPr>
              <a:t>А={0,1,2,3,4,5,6,7,8,9,10,</a:t>
            </a:r>
            <a:r>
              <a:rPr lang="ru-RU" sz="3200" b="1" kern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11,12,13,14,15,16,17,18</a:t>
            </a:r>
            <a:r>
              <a:rPr kumimoji="0" lang="ru-RU" sz="3200" b="1" i="0" u="none" strike="noStrike" kern="0" cap="none" spc="0" normalizeH="0" baseline="0" noProof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</a:rPr>
              <a:t>}</a:t>
            </a:r>
            <a:endParaRPr kumimoji="0" lang="ru-RU" sz="3200" b="1" i="0" u="none" strike="noStrike" kern="0" cap="none" spc="0" normalizeH="0" baseline="0" noProof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53851" y="3158760"/>
            <a:ext cx="604867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</a:rPr>
              <a:t>В={10,11,12,13,14,15,16,17}</a:t>
            </a:r>
            <a:endParaRPr kumimoji="0" lang="ru-RU" sz="3200" b="1" i="0" u="none" strike="noStrike" kern="0" cap="none" spc="0" normalizeH="0" baseline="0" noProof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03512" y="3869772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algn="ctr"/>
            <a:r>
              <a:rPr kumimoji="0" lang="ru-RU" sz="3200" b="1" i="0" u="none" strike="noStrike" kern="0" cap="none" spc="0" normalizeH="0" baseline="0" noProof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</a:rPr>
              <a:t>А    В={</a:t>
            </a:r>
            <a:r>
              <a:rPr lang="ru-RU" sz="3200" b="1" kern="0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10,11,12,13,14,15,16,17</a:t>
            </a:r>
            <a:r>
              <a:rPr kumimoji="0" lang="ru-RU" sz="3200" b="1" i="0" u="none" strike="noStrike" kern="0" cap="none" spc="0" normalizeH="0" baseline="0" noProof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</a:rPr>
              <a:t>}</a:t>
            </a:r>
            <a:endParaRPr kumimoji="0" lang="ru-RU" sz="3200" b="1" i="0" u="none" strike="noStrike" kern="0" cap="none" spc="0" normalizeH="0" baseline="0" noProof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0800000">
            <a:off x="1763688" y="3869772"/>
            <a:ext cx="5453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U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88226" y="188640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лет живут </a:t>
            </a:r>
            <a:r>
              <a:rPr lang="ru-RU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бобры в </a:t>
            </a:r>
            <a:r>
              <a:rPr lang="ru-RU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природе?</a:t>
            </a:r>
            <a:endParaRPr lang="ru-RU" sz="3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468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021" y="91481"/>
            <a:ext cx="8229600" cy="1143000"/>
          </a:xfrm>
        </p:spPr>
        <p:txBody>
          <a:bodyPr/>
          <a:lstStyle/>
          <a:p>
            <a:r>
              <a:rPr lang="ru-RU" dirty="0" smtClean="0"/>
              <a:t>Хатка бобра</a:t>
            </a:r>
            <a:endParaRPr lang="ru-RU" dirty="0"/>
          </a:p>
        </p:txBody>
      </p:sp>
      <p:pic>
        <p:nvPicPr>
          <p:cNvPr id="11266" name="Picture 2" descr="http://img10.proshkolu.ru/content/media/pic/std/4000000/3938000/3937713-a4f54202a9ad77d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23052"/>
            <a:ext cx="6192688" cy="461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980728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Жилище бобров (нора или хатка) всегда находится выше уровня воды, а вот вход всегда под водой. </a:t>
            </a:r>
            <a:endParaRPr lang="ru-RU" sz="2800" dirty="0"/>
          </a:p>
        </p:txBody>
      </p:sp>
      <p:pic>
        <p:nvPicPr>
          <p:cNvPr id="11268" name="Picture 4" descr="http://re-actor.net/uploads/posts/2012-11/1351943374_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308768"/>
            <a:ext cx="6085983" cy="437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5398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021" y="91481"/>
            <a:ext cx="8229600" cy="1143000"/>
          </a:xfrm>
        </p:spPr>
        <p:txBody>
          <a:bodyPr/>
          <a:lstStyle/>
          <a:p>
            <a:r>
              <a:rPr lang="ru-RU" dirty="0" smtClean="0"/>
              <a:t>Семья бобра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617" y="1052736"/>
            <a:ext cx="84249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Одна семья бобров включает родителей и выводок прошлого и текущего года. Такая семья занимает до 3 квадратных километров площади ареала. Бобрята живут с родителями не менее двух лет. </a:t>
            </a:r>
            <a:endParaRPr lang="ru-RU" sz="2800" dirty="0"/>
          </a:p>
        </p:txBody>
      </p:sp>
      <p:pic>
        <p:nvPicPr>
          <p:cNvPr id="6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&amp;Icy;&amp;ncy;&amp;tcy;&amp;iecy;&amp;rcy;&amp;iecy;&amp;scy;&amp;ncy;&amp;ycy;&amp;iecy; &amp;fcy;&amp;acy;&amp;kcy;&amp;tcy;&amp;ycy; &amp;ocy; &amp;bcy;&amp;ocy;&amp;bcy;&amp;rcy;&amp;acy;&amp;kh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9987" y="2996952"/>
            <a:ext cx="4812196" cy="360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808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260648"/>
            <a:ext cx="8496944" cy="211683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Очень ценится мех и кожа бобра. Из жира бобра делают лекарство.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  <a:cs typeface="Times New Roman"/>
              </a:rPr>
              <a:t>Найдите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  <a:cs typeface="Times New Roman"/>
              </a:rPr>
              <a:t>произведение чисел 114 и 51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. </a:t>
            </a:r>
          </a:p>
          <a:p>
            <a:pPr marL="0" indent="0" algn="ctr"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Вы узнаете стоимость 1 литра жира бобра.</a:t>
            </a:r>
            <a:endParaRPr lang="ru-RU" dirty="0"/>
          </a:p>
        </p:txBody>
      </p:sp>
      <p:pic>
        <p:nvPicPr>
          <p:cNvPr id="19458" name="Picture 2" descr="http://naturalprodukt-sibiri.ru/wp-content/uploads/2014/04/bober-v-vo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343097"/>
            <a:ext cx="5472608" cy="363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1360" y="5053386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6540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226" y="2035561"/>
            <a:ext cx="8776262" cy="14687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Зимние заготовки бобров из веток, для одной семьи, могут составлять до 70-ти кубометров в объеме. </a:t>
            </a:r>
            <a:endParaRPr lang="ru-RU" dirty="0"/>
          </a:p>
        </p:txBody>
      </p:sp>
      <p:pic>
        <p:nvPicPr>
          <p:cNvPr id="3074" name="Picture 2" descr="http://re-actor.net/uploads/posts/2012-11/1351943261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9677" y="3573016"/>
            <a:ext cx="4605008" cy="315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1360" y="5053386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88226" y="188640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кубометров в объёме могут составлять зимние заготовки бобров?</a:t>
            </a:r>
            <a:endParaRPr lang="ru-RU" sz="3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54727" y="1265858"/>
            <a:ext cx="450796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(84 - х) </a:t>
            </a:r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</a:rPr>
              <a:t>∙ 6 – 39 </a:t>
            </a:r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= 45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46862" y="2865130"/>
            <a:ext cx="209063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70 </a:t>
            </a:r>
            <a:r>
              <a:rPr lang="ru-RU" sz="4000" b="1" cap="none" spc="0" dirty="0" err="1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куб.м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51858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519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ru-RU" dirty="0" smtClean="0"/>
              <a:t>Реши задачу: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3600399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Длинные и острые зубы бобра помогают ему легко и быстро перегрызать дерево. Дерево диаметром 12 см бобр перегрызет за 3 мин. Сколько всего времени понадобится бобру, чтобы свалить 7 деревьев, из которых два дерева - толщиной по 12 см, два - по 20 см и остальные - по 28 см. </a:t>
            </a:r>
            <a:endParaRPr lang="ru-RU" dirty="0"/>
          </a:p>
        </p:txBody>
      </p:sp>
      <p:pic>
        <p:nvPicPr>
          <p:cNvPr id="4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lookmi.ru/forest-animals/bober-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5625"/>
            <a:ext cx="2480463" cy="143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164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265" y="1659689"/>
            <a:ext cx="8824277" cy="1468760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dirty="0" smtClean="0"/>
              <a:t>Максимальная длина известной людям бобровой плотины составляет более 800 метров.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08" y="1096167"/>
            <a:ext cx="90075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630</a:t>
            </a:r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</a:rPr>
              <a:t>∙</a:t>
            </a:r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(627 +163) </a:t>
            </a:r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</a:rPr>
              <a:t>∙ (937–637):90000 - 859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8226" y="18949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Чему равна максимальная длина известной людям бобровой плотины?</a:t>
            </a:r>
            <a:endParaRPr lang="ru-RU" sz="3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imgtube.ru/images/stories/2013/03/013-biver/1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8631" y="2780928"/>
            <a:ext cx="4654616" cy="372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563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iohotnik.ru/uploads/posts/2014-11/1416057186_bobr-kanadski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57"/>
            <a:ext cx="9144000" cy="684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0863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67"/>
            <a:ext cx="8229600" cy="1143000"/>
          </a:xfrm>
        </p:spPr>
        <p:txBody>
          <a:bodyPr/>
          <a:lstStyle/>
          <a:p>
            <a:r>
              <a:rPr lang="ru-RU" dirty="0" smtClean="0"/>
              <a:t>Это интересно</a:t>
            </a:r>
            <a:endParaRPr lang="ru-RU" dirty="0"/>
          </a:p>
        </p:txBody>
      </p:sp>
      <p:pic>
        <p:nvPicPr>
          <p:cNvPr id="14338" name="Picture 2" descr="&amp;Icy;&amp;ncy;&amp;tcy;&amp;iecy;&amp;rcy;&amp;iecy;&amp;scy;&amp;ncy;&amp;ycy;&amp;iecy; &amp;fcy;&amp;acy;&amp;kcy;&amp;tcy;&amp;ycy; &amp;ocy; &amp;bcy;&amp;ocy;&amp;bcy;&amp;rcy;&amp;acy;&amp;kh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4040849" cy="303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re-actor.net/uploads/posts/2012-11/1351943370_19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29990"/>
            <a:ext cx="4104455" cy="303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7" y="4109269"/>
            <a:ext cx="83529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В городе Бобруйске есть два памятника этим животным. </a:t>
            </a:r>
            <a:endParaRPr lang="ru-RU" sz="2800" dirty="0"/>
          </a:p>
        </p:txBody>
      </p:sp>
      <p:pic>
        <p:nvPicPr>
          <p:cNvPr id="7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lookmi.ru/forest-animals/bober-s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5625"/>
            <a:ext cx="2480463" cy="143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663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1612776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Изображение бобра можно встретить на гербах многих муниципалитетов (общин и городов) Европы.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3467"/>
            <a:ext cx="8229600" cy="1143000"/>
          </a:xfrm>
        </p:spPr>
        <p:txBody>
          <a:bodyPr/>
          <a:lstStyle/>
          <a:p>
            <a:r>
              <a:rPr lang="ru-RU" dirty="0" smtClean="0"/>
              <a:t>Это интересно</a:t>
            </a:r>
            <a:endParaRPr lang="ru-RU" dirty="0"/>
          </a:p>
        </p:txBody>
      </p:sp>
      <p:pic>
        <p:nvPicPr>
          <p:cNvPr id="18434" name="Picture 2" descr="https://upload.wikimedia.org/wikipedia/commons/thumb/a/aa/Bevern_Wappen.png/800px-Bevern_Wapp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36912"/>
            <a:ext cx="2088232" cy="228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0070" y="5013176"/>
            <a:ext cx="2543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Герб </a:t>
            </a:r>
            <a:r>
              <a:rPr lang="ru-RU" dirty="0" err="1" smtClean="0">
                <a:hlinkClick r:id="rId4" tooltip="Беверн (Гольштейн)"/>
              </a:rPr>
              <a:t>Беверна</a:t>
            </a:r>
            <a:r>
              <a:rPr lang="ru-RU" dirty="0" smtClean="0"/>
              <a:t>, Германия</a:t>
            </a:r>
            <a:endParaRPr lang="ru-RU" dirty="0"/>
          </a:p>
        </p:txBody>
      </p:sp>
      <p:pic>
        <p:nvPicPr>
          <p:cNvPr id="18436" name="Picture 4" descr="https://upload.wikimedia.org/wikipedia/commons/thumb/2/24/Donskoy_gerb.svg/173px-Donskoy_gerb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0550" y="2636912"/>
            <a:ext cx="1647825" cy="216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99792" y="4732395"/>
            <a:ext cx="2366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Герб </a:t>
            </a:r>
            <a:r>
              <a:rPr lang="ru-RU" dirty="0" smtClean="0">
                <a:hlinkClick r:id="rId6" tooltip="Донской (Тульская область)"/>
              </a:rPr>
              <a:t>Донского</a:t>
            </a:r>
            <a:r>
              <a:rPr lang="ru-RU" dirty="0" smtClean="0"/>
              <a:t>, Россия</a:t>
            </a:r>
            <a:endParaRPr lang="ru-RU" dirty="0"/>
          </a:p>
        </p:txBody>
      </p:sp>
      <p:pic>
        <p:nvPicPr>
          <p:cNvPr id="18438" name="Picture 6" descr="https://upload.wikimedia.org/wikipedia/commons/9/9a/Coat_of_Arms_of_Bobrov_%28Voronezh_oblast%2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1844" y="2634323"/>
            <a:ext cx="1678457" cy="209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932040" y="5001692"/>
            <a:ext cx="2284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Герб </a:t>
            </a:r>
            <a:r>
              <a:rPr lang="ru-RU" dirty="0" smtClean="0">
                <a:hlinkClick r:id="rId8" tooltip="Бобров (город)"/>
              </a:rPr>
              <a:t>Боброва</a:t>
            </a:r>
            <a:r>
              <a:rPr lang="ru-RU" dirty="0" smtClean="0"/>
              <a:t>, Россия</a:t>
            </a:r>
            <a:endParaRPr lang="ru-RU" dirty="0"/>
          </a:p>
        </p:txBody>
      </p:sp>
      <p:pic>
        <p:nvPicPr>
          <p:cNvPr id="18440" name="Picture 8" descr="https://upload.wikimedia.org/wikipedia/commons/thumb/7/7f/POL_gmina_%C5%81om%C5%BCa_COA.svg/736px-POL_gmina_%C5%81om%C5%BCa_COA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636912"/>
            <a:ext cx="1900094" cy="209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84272" y="4732394"/>
            <a:ext cx="2254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Герб </a:t>
            </a:r>
            <a:r>
              <a:rPr lang="ru-RU" dirty="0" err="1" smtClean="0">
                <a:hlinkClick r:id="rId10" tooltip="Ломжа (гмина)"/>
              </a:rPr>
              <a:t>Ломжи</a:t>
            </a:r>
            <a:r>
              <a:rPr lang="ru-RU" dirty="0" smtClean="0"/>
              <a:t>, Польша</a:t>
            </a:r>
            <a:endParaRPr lang="ru-RU" dirty="0"/>
          </a:p>
        </p:txBody>
      </p:sp>
      <p:pic>
        <p:nvPicPr>
          <p:cNvPr id="13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www.lookmi.ru/forest-animals/bober-s.jpg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5625"/>
            <a:ext cx="2480463" cy="143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748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67"/>
            <a:ext cx="8229600" cy="1143000"/>
          </a:xfrm>
        </p:spPr>
        <p:txBody>
          <a:bodyPr/>
          <a:lstStyle/>
          <a:p>
            <a:r>
              <a:rPr lang="ru-RU" dirty="0" smtClean="0"/>
              <a:t>Это интересно</a:t>
            </a:r>
            <a:endParaRPr lang="ru-RU" dirty="0"/>
          </a:p>
        </p:txBody>
      </p:sp>
      <p:pic>
        <p:nvPicPr>
          <p:cNvPr id="7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lookmi.ru/forest-animals/bober-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5625"/>
            <a:ext cx="2480463" cy="143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ttp://re-actor.net/uploads/posts/2012-11/1351943311_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24745"/>
            <a:ext cx="5876528" cy="293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4149080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Бобр изображен на канадских пяти центах с 1937-го года.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78689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В 1760 году врачи Парижского колледжа отнесли бобров к классу рыб. Это произошло из-за того, что хвост бобра имеет чешуйчатую структуру, который к тому же по вкусу также напоминает рыбу. Но, конечно же, бобров сейчас относят к классу млекопитающих.</a:t>
            </a:r>
            <a:endParaRPr lang="ru-RU" dirty="0"/>
          </a:p>
        </p:txBody>
      </p:sp>
      <p:pic>
        <p:nvPicPr>
          <p:cNvPr id="4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13467"/>
            <a:ext cx="8229600" cy="1143000"/>
          </a:xfrm>
        </p:spPr>
        <p:txBody>
          <a:bodyPr/>
          <a:lstStyle/>
          <a:p>
            <a:r>
              <a:rPr lang="ru-RU" dirty="0" smtClean="0"/>
              <a:t>Это интересно</a:t>
            </a:r>
            <a:endParaRPr lang="ru-RU" dirty="0"/>
          </a:p>
        </p:txBody>
      </p:sp>
      <p:pic>
        <p:nvPicPr>
          <p:cNvPr id="7" name="Picture 4" descr="http://www.lookmi.ru/forest-animals/bober-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5625"/>
            <a:ext cx="2480463" cy="143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853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None/>
              <a:tabLst>
                <a:tab pos="16129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Составьте задачу о животном, </a:t>
            </a:r>
            <a:r>
              <a:rPr lang="ru-RU" smtClean="0">
                <a:effectLst/>
                <a:latin typeface="Times New Roman"/>
                <a:ea typeface="Times New Roman"/>
                <a:cs typeface="Times New Roman"/>
              </a:rPr>
              <a:t>сопроводив её 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решением, загадкой или стихотворением.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4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lookmi.ru/forest-animals/bober-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5625"/>
            <a:ext cx="2480463" cy="143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9309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07704" y="2132856"/>
            <a:ext cx="5387711" cy="4040784"/>
          </a:xfrm>
          <a:prstGeom prst="rect">
            <a:avLst/>
          </a:prstGeom>
        </p:spPr>
      </p:pic>
      <p:pic>
        <p:nvPicPr>
          <p:cNvPr id="6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33649" y="1096167"/>
            <a:ext cx="39501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за урок!</a:t>
            </a:r>
            <a:endParaRPr lang="ru-RU" sz="4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744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33464"/>
            <a:ext cx="1907704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4vector.com/i/free-vector-reed-clip-art_115296_Reed_clip_art_med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8168" y="5039322"/>
            <a:ext cx="1935832" cy="181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lookmi.ru/forest-animals/bober-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5625"/>
            <a:ext cx="2480463" cy="143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3"/>
          <p:cNvSpPr txBox="1">
            <a:spLocks noChangeArrowheads="1"/>
          </p:cNvSpPr>
          <p:nvPr/>
        </p:nvSpPr>
        <p:spPr bwMode="auto">
          <a:xfrm>
            <a:off x="415930" y="404664"/>
            <a:ext cx="8208912" cy="50174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SzTx/>
              <a:buNone/>
              <a:defRPr/>
            </a:pPr>
            <a:r>
              <a:rPr lang="ru-RU" sz="2000" u="sng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Использованы материалы:</a:t>
            </a:r>
            <a:r>
              <a:rPr lang="en-US" sz="2000" u="sng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itchFamily="34" charset="0"/>
              <a:buChar char="•"/>
              <a:defRPr/>
            </a:pP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Задания</a:t>
            </a:r>
            <a:r>
              <a:rPr lang="en-US" sz="20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учебника Математика авт. </a:t>
            </a:r>
            <a:r>
              <a:rPr lang="ru-RU" sz="20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Петерсон</a:t>
            </a: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Л.Г., М: </a:t>
            </a:r>
            <a:r>
              <a:rPr lang="ru-RU" sz="20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Ювента</a:t>
            </a: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2014г.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itchFamily="34" charset="0"/>
              <a:buChar char="•"/>
              <a:defRPr/>
            </a:pP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Максимова Т.В., </a:t>
            </a:r>
            <a:r>
              <a:rPr lang="ru-RU" sz="20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Целоусова</a:t>
            </a: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Т.Ю. Поурочные разработки по математике: 4 класс.-М.:ВАКО, 2011.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itchFamily="34" charset="0"/>
              <a:buChar char="•"/>
            </a:pP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Авторские </a:t>
            </a:r>
            <a:r>
              <a:rPr lang="ru-RU" sz="2000" kern="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задания.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itchFamily="34" charset="0"/>
              <a:buChar char="•"/>
              <a:defRPr/>
            </a:pP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hlinkClick r:id="rId4"/>
              </a:rPr>
              <a:t>Интернет-ресурсы: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itchFamily="34" charset="0"/>
              <a:buChar char="•"/>
              <a:defRPr/>
            </a:pPr>
            <a:r>
              <a:rPr lang="en-US" sz="20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hlinkClick r:id="rId4"/>
              </a:rPr>
              <a:t>www.yandex.ru</a:t>
            </a:r>
            <a:endParaRPr lang="ru-RU" sz="2000" kern="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itchFamily="34" charset="0"/>
              <a:buChar char="•"/>
              <a:defRPr/>
            </a:pPr>
            <a:r>
              <a:rPr lang="en-US" sz="2000" kern="0" dirty="0" smtClean="0">
                <a:solidFill>
                  <a:srgbClr val="0070C0"/>
                </a:solidFill>
                <a:hlinkClick r:id="rId5"/>
              </a:rPr>
              <a:t>http</a:t>
            </a:r>
            <a:r>
              <a:rPr lang="en-US" sz="2000" kern="0" dirty="0">
                <a:solidFill>
                  <a:srgbClr val="0070C0"/>
                </a:solidFill>
                <a:hlinkClick r:id="rId5"/>
              </a:rPr>
              <a:t>://re-actor.net/animals/6540-interesting-facts-about-beavers.html</a:t>
            </a:r>
            <a:endParaRPr lang="ru-RU" sz="2000" kern="0" dirty="0">
              <a:solidFill>
                <a:srgbClr val="0070C0"/>
              </a:solidFill>
            </a:endParaRPr>
          </a:p>
          <a:p>
            <a:pPr lvl="0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kern="0" dirty="0">
                <a:solidFill>
                  <a:srgbClr val="0070C0"/>
                </a:solidFill>
                <a:hlinkClick r:id="rId6"/>
              </a:rPr>
              <a:t>http://moesoznanye.ru/organismy/321-5-interesnyh-faktov-pro-bobrov.html</a:t>
            </a:r>
            <a:endParaRPr lang="ru-RU" sz="2000" kern="0" dirty="0">
              <a:solidFill>
                <a:srgbClr val="0070C0"/>
              </a:solidFill>
            </a:endParaRPr>
          </a:p>
          <a:p>
            <a:pPr lvl="0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kern="0" dirty="0">
                <a:solidFill>
                  <a:srgbClr val="0070C0"/>
                </a:solidFill>
                <a:hlinkClick r:id="rId7"/>
              </a:rPr>
              <a:t>https://ru.wikipedia.org/wiki/%D0%9E%D0%B1%D1%8B%D0%BA%D0%BD%D0%BE%D0%B2%D0%B5%D0%BD%D0%BD%D1%8B%D0%B9_%</a:t>
            </a:r>
            <a:r>
              <a:rPr lang="en-US" sz="2000" kern="0" dirty="0" smtClean="0">
                <a:solidFill>
                  <a:srgbClr val="0070C0"/>
                </a:solidFill>
                <a:hlinkClick r:id="rId7"/>
              </a:rPr>
              <a:t>D0%B1%D0%BE%D0%B1%D1%80</a:t>
            </a:r>
            <a:endParaRPr lang="ru-RU" sz="2000" kern="0" dirty="0" smtClean="0">
              <a:solidFill>
                <a:srgbClr val="0070C0"/>
              </a:solidFill>
            </a:endParaRPr>
          </a:p>
          <a:p>
            <a:pPr lvl="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kern="0" dirty="0" smtClean="0">
                <a:solidFill>
                  <a:srgbClr val="0070C0"/>
                </a:solidFill>
              </a:rPr>
              <a:t> </a:t>
            </a:r>
            <a:r>
              <a:rPr lang="ru-RU" sz="2000" dirty="0">
                <a:solidFill>
                  <a:prstClr val="black"/>
                </a:solidFill>
                <a:hlinkClick r:id="rId8"/>
              </a:rPr>
              <a:t>http://interesting-information.ru/2015/03/kratkaya-informaciya-o-bobrax</a:t>
            </a: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ru-RU" sz="20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714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650</Words>
  <Application>Microsoft Office PowerPoint</Application>
  <PresentationFormat>Экран (4:3)</PresentationFormat>
  <Paragraphs>84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Хатка бобра</vt:lpstr>
      <vt:lpstr>Семья бобра</vt:lpstr>
      <vt:lpstr>Слайд 13</vt:lpstr>
      <vt:lpstr>Слайд 14</vt:lpstr>
      <vt:lpstr>Реши задачу:</vt:lpstr>
      <vt:lpstr>Слайд 16</vt:lpstr>
      <vt:lpstr>Слайд 17</vt:lpstr>
      <vt:lpstr>Это интересно</vt:lpstr>
      <vt:lpstr>Это интересно</vt:lpstr>
      <vt:lpstr>Это интересно</vt:lpstr>
      <vt:lpstr>Это интересно</vt:lpstr>
      <vt:lpstr>Домашнее задание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Алевтиниус</cp:lastModifiedBy>
  <cp:revision>32</cp:revision>
  <dcterms:created xsi:type="dcterms:W3CDTF">2016-07-16T16:44:56Z</dcterms:created>
  <dcterms:modified xsi:type="dcterms:W3CDTF">2017-02-08T16:16:22Z</dcterms:modified>
</cp:coreProperties>
</file>