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75" r:id="rId2"/>
    <p:sldId id="257" r:id="rId3"/>
    <p:sldId id="267" r:id="rId4"/>
    <p:sldId id="274" r:id="rId5"/>
    <p:sldId id="259" r:id="rId6"/>
    <p:sldId id="260" r:id="rId7"/>
    <p:sldId id="261" r:id="rId8"/>
    <p:sldId id="262" r:id="rId9"/>
    <p:sldId id="273" r:id="rId10"/>
    <p:sldId id="263" r:id="rId11"/>
    <p:sldId id="270" r:id="rId12"/>
    <p:sldId id="264" r:id="rId13"/>
    <p:sldId id="272" r:id="rId14"/>
    <p:sldId id="265" r:id="rId15"/>
    <p:sldId id="266" r:id="rId16"/>
    <p:sldId id="271" r:id="rId17"/>
    <p:sldId id="268" r:id="rId18"/>
    <p:sldId id="269"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07.02.2017</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07.02.2017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07.02.2017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07.02.2017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07.02.2017</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ru.wikipedia.org/wiki/%D0%9F%D0%BB%D0%B0%D0%B2%D0%B0%D0%BD%D0%B8%D0%B5_%D1%87%D0%B5%D0%BB%D0%BE%D0%B2%D0%B5%D0%BA%D0%B0" TargetMode="External"/><Relationship Id="rId2" Type="http://schemas.openxmlformats.org/officeDocument/2006/relationships/hyperlink" Target="https://ru.wikipedia.org/wiki/%D0%92%D0%B8%D0%B4_%D1%81%D0%BF%D0%BE%D1%80%D1%82%D0%B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health.passion.ru/khoroshee-samochuvstvie/boli-v-spine/pochemu-bolit-spina-zashchitit-pozvonochnik.ht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health.passion.ru/khoroshee-samochuvstvie/golovnaya-bol/prichiny-i-lechenie-golovnoi-boli.htm" TargetMode="External"/><Relationship Id="rId2" Type="http://schemas.openxmlformats.org/officeDocument/2006/relationships/hyperlink" Target="http://health.passion.ru/khoroshee-samochuvstvie/diagnostika/kak-pravilno-izmeryat-arterialnoe-davlenie.ht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Плавание </a:t>
            </a:r>
            <a:endParaRPr lang="ru-RU" dirty="0"/>
          </a:p>
        </p:txBody>
      </p:sp>
      <p:sp>
        <p:nvSpPr>
          <p:cNvPr id="4" name="Подзаголовок 3"/>
          <p:cNvSpPr>
            <a:spLocks noGrp="1"/>
          </p:cNvSpPr>
          <p:nvPr>
            <p:ph type="subTitle" idx="1"/>
          </p:nvPr>
        </p:nvSpPr>
        <p:spPr/>
        <p:txBody>
          <a:bodyPr/>
          <a:lstStyle/>
          <a:p>
            <a:r>
              <a:rPr lang="ru-RU" dirty="0" smtClean="0"/>
              <a:t>Подготовила учитель физической культуры МБОУ г.Керчь школа №26 Ратушная Наталия Николаевна</a:t>
            </a:r>
            <a:endParaRPr lang="ru-RU" dirty="0"/>
          </a:p>
        </p:txBody>
      </p:sp>
    </p:spTree>
  </p:cSld>
  <p:clrMapOvr>
    <a:masterClrMapping/>
  </p:clrMapOvr>
  <p:transition>
    <p:zoom dir="in"/>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Плавание - самый лучший в мире спорт</a:t>
            </a:r>
            <a:endParaRPr lang="ru-RU" dirty="0"/>
          </a:p>
        </p:txBody>
      </p:sp>
      <p:sp>
        <p:nvSpPr>
          <p:cNvPr id="3" name="Содержимое 2"/>
          <p:cNvSpPr>
            <a:spLocks noGrp="1"/>
          </p:cNvSpPr>
          <p:nvPr>
            <p:ph idx="1"/>
          </p:nvPr>
        </p:nvSpPr>
        <p:spPr/>
        <p:txBody>
          <a:bodyPr>
            <a:normAutofit/>
          </a:bodyPr>
          <a:lstStyle/>
          <a:p>
            <a:r>
              <a:rPr lang="ru-RU" b="1" dirty="0" err="1" smtClean="0"/>
              <a:t>Пла́вание</a:t>
            </a:r>
            <a:r>
              <a:rPr lang="ru-RU" dirty="0" smtClean="0"/>
              <a:t> — </a:t>
            </a:r>
            <a:r>
              <a:rPr lang="ru-RU" dirty="0" smtClean="0">
                <a:hlinkClick r:id="rId2" tooltip="Вид спорта"/>
              </a:rPr>
              <a:t>вид спорта</a:t>
            </a:r>
            <a:r>
              <a:rPr lang="ru-RU" dirty="0" smtClean="0"/>
              <a:t> или спортивная дисциплина, заключающаяся в преодолении </a:t>
            </a:r>
            <a:r>
              <a:rPr lang="ru-RU" dirty="0" smtClean="0">
                <a:hlinkClick r:id="rId3" tooltip="Плавание человека"/>
              </a:rPr>
              <a:t>вплавь</a:t>
            </a:r>
            <a:r>
              <a:rPr lang="ru-RU" dirty="0" smtClean="0"/>
              <a:t> за наименьшее время</a:t>
            </a:r>
          </a:p>
          <a:p>
            <a:r>
              <a:rPr lang="ru-RU" dirty="0" smtClean="0"/>
              <a:t>Одним из самых популярных видов спорта является плавание. Это тот редкий случай, когда занятия спортом одновременно приносят и удовольствие, и замечательный оздоровительный эффект.</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1600" dirty="0" smtClean="0"/>
              <a:t>В плавании немало стилей,</a:t>
            </a:r>
            <a:br>
              <a:rPr lang="ru-RU" sz="1600" dirty="0" smtClean="0"/>
            </a:br>
            <a:r>
              <a:rPr lang="ru-RU" sz="1600" dirty="0" smtClean="0"/>
              <a:t>Как известно, может быть.</a:t>
            </a:r>
            <a:br>
              <a:rPr lang="ru-RU" sz="1600" dirty="0" smtClean="0"/>
            </a:br>
            <a:r>
              <a:rPr lang="ru-RU" sz="1600" dirty="0" smtClean="0"/>
              <a:t>Надо, чтобы все решили,</a:t>
            </a:r>
            <a:br>
              <a:rPr lang="ru-RU" sz="1600" dirty="0" smtClean="0"/>
            </a:br>
            <a:r>
              <a:rPr lang="ru-RU" sz="1600" dirty="0" smtClean="0"/>
              <a:t>Как дистанцию проплыть.</a:t>
            </a:r>
            <a:endParaRPr lang="ru-RU" sz="1600" dirty="0"/>
          </a:p>
        </p:txBody>
      </p:sp>
      <p:sp>
        <p:nvSpPr>
          <p:cNvPr id="3" name="Содержимое 2"/>
          <p:cNvSpPr>
            <a:spLocks noGrp="1"/>
          </p:cNvSpPr>
          <p:nvPr>
            <p:ph idx="1"/>
          </p:nvPr>
        </p:nvSpPr>
        <p:spPr/>
        <p:txBody>
          <a:bodyPr>
            <a:normAutofit fontScale="77500" lnSpcReduction="20000"/>
          </a:bodyPr>
          <a:lstStyle/>
          <a:p>
            <a:r>
              <a:rPr lang="ru-RU" dirty="0" smtClean="0"/>
              <a:t>Зарождение Учёные выяснили, что ещё в древности зародилось плавание. Как вид спорта или как необходимость — неизвестно. Были найдены рисунки на стенах пещер, которые относятся предположительно к 5000 лет до н. э. Древние люди заметили, что многие животные способны передвигаться по воде, и переняли эту способность. Как нетрудно догадаться, первым стилем стал способ плавания «по-собачьи». Он просуществовал довольно долгое время, пока его не сменил брасс. И тот стал основой для всех последующих нововведений. В древних цивилизациях плавание начало приобретать особую популярность. Первое письменное упоминание относится к 2000 году до н. э. Также известно, что в Древнем Риме плавание стало основой подготовки спортсменов, в том числе тех, кто участвовал в Олимпийских играх. А вот история плавания как вида спорта берёт своё начало с рубежа XV-XVI веков. Именно тогда стали проводиться первые соревнования. </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1600" dirty="0" smtClean="0"/>
              <a:t>Здесь нужно стараться и верить в себя, </a:t>
            </a:r>
            <a:br>
              <a:rPr lang="ru-RU" sz="1600" dirty="0" smtClean="0"/>
            </a:br>
            <a:r>
              <a:rPr lang="ru-RU" sz="1600" dirty="0" smtClean="0"/>
              <a:t>В воде ускоряться, сил не щадя, </a:t>
            </a:r>
            <a:br>
              <a:rPr lang="ru-RU" sz="1600" dirty="0" smtClean="0"/>
            </a:br>
            <a:r>
              <a:rPr lang="ru-RU" sz="1600" dirty="0" smtClean="0"/>
              <a:t>Спортивную злость в себе развивать, </a:t>
            </a:r>
            <a:br>
              <a:rPr lang="ru-RU" sz="1600" dirty="0" smtClean="0"/>
            </a:br>
            <a:r>
              <a:rPr lang="ru-RU" sz="1600" dirty="0" smtClean="0"/>
              <a:t>К победам стремиться и их достигать. </a:t>
            </a:r>
            <a:br>
              <a:rPr lang="ru-RU" sz="1600" dirty="0" smtClean="0"/>
            </a:br>
            <a:r>
              <a:rPr lang="ru-RU" sz="1600" dirty="0" smtClean="0"/>
              <a:t>Терпеть и бороться, о боли забыв, </a:t>
            </a:r>
            <a:br>
              <a:rPr lang="ru-RU" sz="1600" dirty="0" smtClean="0"/>
            </a:br>
            <a:r>
              <a:rPr lang="ru-RU" sz="1600" dirty="0" smtClean="0"/>
              <a:t>И </a:t>
            </a:r>
            <a:r>
              <a:rPr lang="ru-RU" sz="1600" dirty="0" smtClean="0"/>
              <a:t>выиграть  свой </a:t>
            </a:r>
            <a:r>
              <a:rPr lang="ru-RU" sz="1600" dirty="0" smtClean="0"/>
              <a:t>главный, важнейший заплыв. </a:t>
            </a:r>
            <a:br>
              <a:rPr lang="ru-RU" sz="1600" dirty="0" smtClean="0"/>
            </a:br>
            <a:endParaRPr lang="ru-RU" sz="1600" dirty="0"/>
          </a:p>
        </p:txBody>
      </p:sp>
      <p:pic>
        <p:nvPicPr>
          <p:cNvPr id="4" name="Содержимое 3" descr="7.jpg"/>
          <p:cNvPicPr>
            <a:picLocks noGrp="1" noChangeAspect="1"/>
          </p:cNvPicPr>
          <p:nvPr>
            <p:ph idx="1"/>
          </p:nvPr>
        </p:nvPicPr>
        <p:blipFill>
          <a:blip r:embed="rId2" cstate="print"/>
          <a:stretch>
            <a:fillRect/>
          </a:stretch>
        </p:blipFill>
        <p:spPr>
          <a:xfrm>
            <a:off x="1279922" y="1935163"/>
            <a:ext cx="6584155" cy="4389437"/>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lnSpcReduction="10000"/>
          </a:bodyPr>
          <a:lstStyle/>
          <a:p>
            <a:r>
              <a:rPr lang="ru-RU" dirty="0" smtClean="0"/>
              <a:t>Огромный плюс плавания заключается в том, что оно практически не имеет побочных эффектов и противопоказаний. Наоборот, этому виду спорта обучают даже грудных детей от самого рождения, его также рекомендуют беременным и пожилым людям.</a:t>
            </a:r>
            <a:br>
              <a:rPr lang="ru-RU" dirty="0" smtClean="0"/>
            </a:br>
            <a:r>
              <a:rPr lang="ru-RU" dirty="0" smtClean="0"/>
              <a:t/>
            </a:r>
            <a:br>
              <a:rPr lang="ru-RU" dirty="0" smtClean="0"/>
            </a:br>
            <a:r>
              <a:rPr lang="ru-RU" dirty="0" smtClean="0"/>
              <a:t>Плавание способствует развитию гибкости тела, повышению выносливости, увеличению работоспособности, поднятию настроения и эффективной борьбе со стрессовыми ситуациями.</a:t>
            </a:r>
            <a:br>
              <a:rPr lang="ru-RU" dirty="0" smtClean="0"/>
            </a:br>
            <a:endParaRPr lang="ru-RU" dirty="0"/>
          </a:p>
        </p:txBody>
      </p:sp>
    </p:spTree>
  </p:cSld>
  <p:clrMapOvr>
    <a:masterClrMapping/>
  </p:clrMapOvr>
  <p:transition>
    <p:zoom dir="in"/>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000" dirty="0" smtClean="0"/>
              <a:t>Всех быстрей, конечно, вольный</a:t>
            </a:r>
            <a:br>
              <a:rPr lang="ru-RU" sz="2000" dirty="0" smtClean="0"/>
            </a:br>
            <a:r>
              <a:rPr lang="ru-RU" sz="2000" dirty="0" smtClean="0"/>
              <a:t>(По другому – это кроль).</a:t>
            </a:r>
            <a:br>
              <a:rPr lang="ru-RU" sz="2000" dirty="0" smtClean="0"/>
            </a:br>
            <a:r>
              <a:rPr lang="ru-RU" sz="2000" dirty="0" smtClean="0"/>
              <a:t>Быстро им плывёшь, довольный,</a:t>
            </a:r>
            <a:br>
              <a:rPr lang="ru-RU" sz="2000" dirty="0" smtClean="0"/>
            </a:br>
            <a:r>
              <a:rPr lang="ru-RU" sz="2000" dirty="0" smtClean="0"/>
              <a:t>Как какой-нибудь король!</a:t>
            </a:r>
            <a:endParaRPr lang="ru-RU" sz="2000" dirty="0"/>
          </a:p>
        </p:txBody>
      </p:sp>
      <p:sp>
        <p:nvSpPr>
          <p:cNvPr id="3" name="Содержимое 2"/>
          <p:cNvSpPr>
            <a:spLocks noGrp="1"/>
          </p:cNvSpPr>
          <p:nvPr>
            <p:ph idx="1"/>
          </p:nvPr>
        </p:nvSpPr>
        <p:spPr/>
        <p:txBody>
          <a:bodyPr>
            <a:normAutofit fontScale="62500" lnSpcReduction="20000"/>
          </a:bodyPr>
          <a:lstStyle/>
          <a:p>
            <a:r>
              <a:rPr lang="ru-RU" dirty="0" smtClean="0"/>
              <a:t/>
            </a:r>
            <a:br>
              <a:rPr lang="ru-RU" dirty="0" smtClean="0"/>
            </a:br>
            <a:r>
              <a:rPr lang="ru-RU" dirty="0" smtClean="0"/>
              <a:t/>
            </a:r>
            <a:br>
              <a:rPr lang="ru-RU" dirty="0" smtClean="0"/>
            </a:br>
            <a:r>
              <a:rPr lang="ru-RU" b="1" dirty="0" smtClean="0"/>
              <a:t>Кроль</a:t>
            </a:r>
            <a:r>
              <a:rPr lang="ru-RU" dirty="0" smtClean="0"/>
              <a:t> – наиболее распространенный классический стиль плавания. Он является самым эффективным и благоприятным для организма стилем плавания. </a:t>
            </a:r>
            <a:br>
              <a:rPr lang="ru-RU" dirty="0" smtClean="0"/>
            </a:br>
            <a:r>
              <a:rPr lang="ru-RU" dirty="0" smtClean="0"/>
              <a:t/>
            </a:r>
            <a:br>
              <a:rPr lang="ru-RU" dirty="0" smtClean="0"/>
            </a:br>
            <a:r>
              <a:rPr lang="ru-RU" dirty="0" smtClean="0"/>
              <a:t>Эффективность плавания зависит, в первую очередь, от правильности выполнения плавательных движений и соблюдения правильного дыхания.</a:t>
            </a:r>
            <a:br>
              <a:rPr lang="ru-RU" dirty="0" smtClean="0"/>
            </a:br>
            <a:r>
              <a:rPr lang="ru-RU" dirty="0" smtClean="0"/>
              <a:t/>
            </a:r>
            <a:br>
              <a:rPr lang="ru-RU" dirty="0" smtClean="0"/>
            </a:br>
            <a:r>
              <a:rPr lang="ru-RU" dirty="0" smtClean="0"/>
              <a:t>Минимум движений – максимум эффективности. То есть, выбранный участок водного пути нужно проплыть, совершив как можно меньше гребков. В среднем это один гребок (взмах рукой) на отрезок пути равный метру. </a:t>
            </a:r>
            <a:br>
              <a:rPr lang="ru-RU" dirty="0" smtClean="0"/>
            </a:br>
            <a:r>
              <a:rPr lang="ru-RU" dirty="0" smtClean="0"/>
              <a:t/>
            </a:r>
            <a:br>
              <a:rPr lang="ru-RU" dirty="0" smtClean="0"/>
            </a:br>
            <a:r>
              <a:rPr lang="ru-RU" dirty="0" smtClean="0"/>
              <a:t>Гребок начинается с погружения в воду ведущей руки. Часть корпуса, являющаяся продолжением ведущей руки, «смотрит» при этом вниз, а противоположный бок с готовящейся к следующему гребку рукой, наоборот, устремлен вверх. Следующий этап - верхняя рука с выпрямленной и напряженной ладонью как можно дальше выбрасывается вдоль линии корпуса – это и придает ускорение – и врезается в воду. Тело в это время подтягивается вперед. </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62500" lnSpcReduction="20000"/>
          </a:bodyPr>
          <a:lstStyle/>
          <a:p>
            <a:r>
              <a:rPr lang="ru-RU" dirty="0" smtClean="0"/>
              <a:t>Ноги во время плавания кролем действуют по принципу гребного винта на судне. Бедра должны быть напряжены и держаться как можно ближе друг к другу. Ступни должны быть подвижными и гибкими. Для облегчения процесса обучения плаванию можно начать занятия с использованием ласт, это также способствует развитию гибкости стоп. </a:t>
            </a:r>
            <a:br>
              <a:rPr lang="ru-RU" dirty="0" smtClean="0"/>
            </a:br>
            <a:r>
              <a:rPr lang="ru-RU" dirty="0" smtClean="0"/>
              <a:t/>
            </a:r>
            <a:br>
              <a:rPr lang="ru-RU" dirty="0" smtClean="0"/>
            </a:br>
            <a:r>
              <a:rPr lang="ru-RU" dirty="0" smtClean="0"/>
              <a:t>Тело во время плавания должно быть вытянуто в одну линию параллельно поверхности воды, оно подтягивается ведущей рукой. Голову поднимать высоко над водой не нужно, желательно, наоборот, погружать часть ее во время чередований частей корпуса. Каждый последующий гребок совершается тогда, когда скорость перемещения начинает уменьшаться. Гребок нужно совершать не ладонью, а всей рукой, погребая ею воду, находящуюся впереди. Во время плавания также обязательно втягивать живот, это поможет значительно увеличить скорость передвижения в воде.</a:t>
            </a:r>
            <a:br>
              <a:rPr lang="ru-RU" dirty="0" smtClean="0"/>
            </a:br>
            <a:r>
              <a:rPr lang="ru-RU" dirty="0" smtClean="0"/>
              <a:t/>
            </a:r>
            <a:br>
              <a:rPr lang="ru-RU" dirty="0" smtClean="0"/>
            </a:br>
            <a:r>
              <a:rPr lang="ru-RU" dirty="0" smtClean="0"/>
              <a:t>Важным при плавании является и дыхание. Вдох должен быть глубоким и быстрым, выдох – полным. Новичкам рекомендуют вдыхать во время каждого гребка, более опытные пловцы со временем сокращают количество вдохов.</a:t>
            </a:r>
            <a:br>
              <a:rPr lang="ru-RU" dirty="0" smtClean="0"/>
            </a:b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000" dirty="0" smtClean="0"/>
              <a:t>Попотеть, конечно, нужно,</a:t>
            </a:r>
            <a:br>
              <a:rPr lang="ru-RU" sz="2000" dirty="0" smtClean="0"/>
            </a:br>
            <a:r>
              <a:rPr lang="ru-RU" sz="2000" dirty="0" smtClean="0"/>
              <a:t>Чтобы плавать стилем брасс.</a:t>
            </a:r>
            <a:br>
              <a:rPr lang="ru-RU" sz="2000" dirty="0" smtClean="0"/>
            </a:br>
            <a:r>
              <a:rPr lang="ru-RU" sz="2000" dirty="0" smtClean="0"/>
              <a:t>Поплывёшь им, как лягушка,</a:t>
            </a:r>
            <a:br>
              <a:rPr lang="ru-RU" sz="2000" dirty="0" smtClean="0"/>
            </a:br>
            <a:r>
              <a:rPr lang="ru-RU" sz="2000" dirty="0" smtClean="0"/>
              <a:t>Ощущенья – просто класс!</a:t>
            </a:r>
            <a:endParaRPr lang="ru-RU" sz="2000" dirty="0"/>
          </a:p>
        </p:txBody>
      </p:sp>
      <p:sp>
        <p:nvSpPr>
          <p:cNvPr id="3" name="Содержимое 2"/>
          <p:cNvSpPr>
            <a:spLocks noGrp="1"/>
          </p:cNvSpPr>
          <p:nvPr>
            <p:ph idx="1"/>
          </p:nvPr>
        </p:nvSpPr>
        <p:spPr/>
        <p:txBody>
          <a:bodyPr/>
          <a:lstStyle/>
          <a:p>
            <a:r>
              <a:rPr lang="ru-RU" b="1" dirty="0" smtClean="0"/>
              <a:t>Брасс</a:t>
            </a:r>
            <a:r>
              <a:rPr lang="ru-RU" dirty="0" smtClean="0"/>
              <a:t> – плавание на груди, во время которого совершаются симметричные движения конечностей в горизонтальной плоскости. При этом плечи должны быть параллельны воде, руки подводятся к телу под водой, движения конечностей согласованы.</a:t>
            </a:r>
            <a:br>
              <a:rPr lang="ru-RU" dirty="0" smtClean="0"/>
            </a:b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43000"/>
          </a:xfrm>
        </p:spPr>
        <p:txBody>
          <a:bodyPr>
            <a:normAutofit/>
          </a:bodyPr>
          <a:lstStyle/>
          <a:p>
            <a:r>
              <a:rPr lang="ru-RU" sz="2000" dirty="0" smtClean="0"/>
              <a:t>Вид </a:t>
            </a:r>
            <a:r>
              <a:rPr lang="ru-RU" sz="2000" dirty="0" smtClean="0"/>
              <a:t>спорта есть в мире, и</a:t>
            </a:r>
            <a:r>
              <a:rPr lang="ru-RU" sz="2000" dirty="0" smtClean="0"/>
              <a:t>звестен </a:t>
            </a:r>
            <a:r>
              <a:rPr lang="ru-RU" sz="2000" dirty="0" smtClean="0"/>
              <a:t>всем </a:t>
            </a:r>
            <a:r>
              <a:rPr lang="ru-RU" sz="2000" dirty="0" smtClean="0"/>
              <a:t>вам.</a:t>
            </a:r>
            <a:r>
              <a:rPr lang="ru-RU" sz="2000" dirty="0" smtClean="0"/>
              <a:t/>
            </a:r>
            <a:br>
              <a:rPr lang="ru-RU" sz="2000" dirty="0" smtClean="0"/>
            </a:br>
            <a:r>
              <a:rPr lang="ru-RU" sz="2000" dirty="0" smtClean="0"/>
              <a:t>Он </a:t>
            </a:r>
            <a:r>
              <a:rPr lang="ru-RU" sz="2000" dirty="0" smtClean="0"/>
              <a:t>кажется </a:t>
            </a:r>
            <a:r>
              <a:rPr lang="ru-RU" sz="2000" dirty="0" smtClean="0"/>
              <a:t>прост, но </a:t>
            </a:r>
            <a:r>
              <a:rPr lang="ru-RU" sz="2000" dirty="0" smtClean="0"/>
              <a:t>это </a:t>
            </a:r>
            <a:r>
              <a:rPr lang="ru-RU" sz="2000" dirty="0" smtClean="0"/>
              <a:t>обман. И </a:t>
            </a:r>
            <a:r>
              <a:rPr lang="ru-RU" sz="2000" dirty="0" smtClean="0"/>
              <a:t>тот, кто вам скажет, что плавать </a:t>
            </a:r>
            <a:r>
              <a:rPr lang="ru-RU" sz="2000" dirty="0" smtClean="0"/>
              <a:t>легко</a:t>
            </a:r>
            <a:r>
              <a:rPr lang="ru-RU" sz="2000" dirty="0" smtClean="0"/>
              <a:t>, </a:t>
            </a:r>
            <a:br>
              <a:rPr lang="ru-RU" sz="2000" dirty="0" smtClean="0"/>
            </a:br>
            <a:r>
              <a:rPr lang="ru-RU" sz="2000" dirty="0" err="1" smtClean="0"/>
              <a:t>Поверте</a:t>
            </a:r>
            <a:r>
              <a:rPr lang="ru-RU" sz="2000" dirty="0" smtClean="0"/>
              <a:t>, не знает он о спорте </a:t>
            </a:r>
            <a:r>
              <a:rPr lang="ru-RU" sz="2000" dirty="0" smtClean="0"/>
              <a:t>совсем ничего. </a:t>
            </a:r>
            <a:endParaRPr lang="ru-RU" sz="2000" dirty="0"/>
          </a:p>
        </p:txBody>
      </p:sp>
      <p:pic>
        <p:nvPicPr>
          <p:cNvPr id="4" name="Содержимое 3" descr="6.jpg"/>
          <p:cNvPicPr>
            <a:picLocks noGrp="1" noChangeAspect="1"/>
          </p:cNvPicPr>
          <p:nvPr>
            <p:ph idx="1"/>
          </p:nvPr>
        </p:nvPicPr>
        <p:blipFill>
          <a:blip r:embed="rId2" cstate="print"/>
          <a:stretch>
            <a:fillRect/>
          </a:stretch>
        </p:blipFill>
        <p:spPr>
          <a:xfrm>
            <a:off x="670278" y="1935163"/>
            <a:ext cx="7803444" cy="4389437"/>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endParaRPr lang="ru-RU" sz="1600" dirty="0"/>
          </a:p>
        </p:txBody>
      </p:sp>
      <p:sp>
        <p:nvSpPr>
          <p:cNvPr id="3" name="Содержимое 2"/>
          <p:cNvSpPr>
            <a:spLocks noGrp="1"/>
          </p:cNvSpPr>
          <p:nvPr>
            <p:ph idx="1"/>
          </p:nvPr>
        </p:nvSpPr>
        <p:spPr/>
        <p:txBody>
          <a:bodyPr/>
          <a:lstStyle/>
          <a:p>
            <a:r>
              <a:rPr lang="ru-RU" b="1" dirty="0" smtClean="0"/>
              <a:t>Баттерфляй </a:t>
            </a:r>
            <a:r>
              <a:rPr lang="ru-RU" dirty="0" smtClean="0"/>
              <a:t>– плавание на груди, отличительной чертой которого является одновременный гребок руками с их последующим выносом из воды, при этом ноги двигаются так же , как и во время брасса. Баттерфляй требует определенной предварительной подготовки, силы рук.</a:t>
            </a: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000" dirty="0" smtClean="0"/>
              <a:t>Как же выглядит красиво</a:t>
            </a:r>
            <a:br>
              <a:rPr lang="ru-RU" sz="2000" dirty="0" smtClean="0"/>
            </a:br>
            <a:r>
              <a:rPr lang="ru-RU" sz="2000" dirty="0" smtClean="0"/>
              <a:t>Плавать стилем баттерфляй!</a:t>
            </a:r>
            <a:br>
              <a:rPr lang="ru-RU" sz="2000" dirty="0" smtClean="0"/>
            </a:br>
            <a:r>
              <a:rPr lang="ru-RU" sz="2000" dirty="0" smtClean="0"/>
              <a:t>Словно бабочка, игриво</a:t>
            </a:r>
            <a:br>
              <a:rPr lang="ru-RU" sz="2000" dirty="0" smtClean="0"/>
            </a:br>
            <a:r>
              <a:rPr lang="ru-RU" sz="2000" dirty="0" smtClean="0"/>
              <a:t>Над волной легко порхай!</a:t>
            </a:r>
            <a:endParaRPr lang="ru-RU" sz="2000" dirty="0"/>
          </a:p>
        </p:txBody>
      </p:sp>
      <p:pic>
        <p:nvPicPr>
          <p:cNvPr id="4" name="Содержимое 3" descr="3.jpg"/>
          <p:cNvPicPr>
            <a:picLocks noGrp="1" noChangeAspect="1"/>
          </p:cNvPicPr>
          <p:nvPr>
            <p:ph idx="1"/>
          </p:nvPr>
        </p:nvPicPr>
        <p:blipFill>
          <a:blip r:embed="rId2" cstate="print"/>
          <a:stretch>
            <a:fillRect/>
          </a:stretch>
        </p:blipFill>
        <p:spPr>
          <a:xfrm>
            <a:off x="1274426" y="1935163"/>
            <a:ext cx="6595147" cy="4389437"/>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000" dirty="0" smtClean="0"/>
              <a:t>А ещё, ребята, можно</a:t>
            </a:r>
            <a:br>
              <a:rPr lang="ru-RU" sz="2000" dirty="0" smtClean="0"/>
            </a:br>
            <a:r>
              <a:rPr lang="ru-RU" sz="2000" dirty="0" smtClean="0"/>
              <a:t>Просто плавать на спине.</a:t>
            </a:r>
            <a:br>
              <a:rPr lang="ru-RU" sz="2000" dirty="0" smtClean="0"/>
            </a:br>
            <a:r>
              <a:rPr lang="ru-RU" sz="2000" dirty="0" smtClean="0"/>
              <a:t>Если будешь осторожным,</a:t>
            </a:r>
            <a:br>
              <a:rPr lang="ru-RU" sz="2000" dirty="0" smtClean="0"/>
            </a:br>
            <a:r>
              <a:rPr lang="ru-RU" sz="2000" dirty="0" smtClean="0"/>
              <a:t>Не окажешься на дне!</a:t>
            </a:r>
            <a:br>
              <a:rPr lang="ru-RU" sz="2000" dirty="0" smtClean="0"/>
            </a:br>
            <a:endParaRPr lang="ru-RU" sz="2000" dirty="0"/>
          </a:p>
        </p:txBody>
      </p:sp>
      <p:sp>
        <p:nvSpPr>
          <p:cNvPr id="3" name="Содержимое 2"/>
          <p:cNvSpPr>
            <a:spLocks noGrp="1"/>
          </p:cNvSpPr>
          <p:nvPr>
            <p:ph idx="1"/>
          </p:nvPr>
        </p:nvSpPr>
        <p:spPr/>
        <p:txBody>
          <a:bodyPr>
            <a:normAutofit/>
          </a:bodyPr>
          <a:lstStyle/>
          <a:p>
            <a:r>
              <a:rPr lang="ru-RU" b="1" dirty="0" smtClean="0"/>
              <a:t>Плавание на спине</a:t>
            </a:r>
            <a:r>
              <a:rPr lang="ru-RU" dirty="0" smtClean="0"/>
              <a:t> – лежа на спине, пловец совершает гребки руками и толчки ногами.</a:t>
            </a:r>
            <a:br>
              <a:rPr lang="ru-RU" dirty="0" smtClean="0"/>
            </a:br>
            <a:r>
              <a:rPr lang="ru-RU" dirty="0" smtClean="0"/>
              <a:t/>
            </a:r>
            <a:br>
              <a:rPr lang="ru-RU" dirty="0" smtClean="0"/>
            </a:br>
            <a:r>
              <a:rPr lang="ru-RU" dirty="0" smtClean="0"/>
              <a:t>Достаточно эффективными являются </a:t>
            </a:r>
            <a:r>
              <a:rPr lang="ru-RU" b="1" dirty="0" smtClean="0"/>
              <a:t>заплывы с чередованием различных стилей плавания</a:t>
            </a:r>
            <a:r>
              <a:rPr lang="ru-RU" dirty="0" smtClean="0"/>
              <a:t>. В этом случае тренировка различных групп мышц будет максимальной.</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000" dirty="0" smtClean="0"/>
              <a:t>Плаванию нужно долго учиться, </a:t>
            </a:r>
            <a:br>
              <a:rPr lang="ru-RU" sz="2000" dirty="0" smtClean="0"/>
            </a:br>
            <a:r>
              <a:rPr lang="ru-RU" sz="2000" dirty="0" smtClean="0"/>
              <a:t>Характер и волю свои проявлять. </a:t>
            </a:r>
            <a:br>
              <a:rPr lang="ru-RU" sz="2000" dirty="0" smtClean="0"/>
            </a:br>
            <a:r>
              <a:rPr lang="ru-RU" sz="2000" dirty="0" smtClean="0"/>
              <a:t>И тот, кто борьбы ничуть не боится, </a:t>
            </a:r>
            <a:br>
              <a:rPr lang="ru-RU" sz="2000" dirty="0" smtClean="0"/>
            </a:br>
            <a:r>
              <a:rPr lang="ru-RU" sz="2000" dirty="0" smtClean="0"/>
              <a:t>На пьедестале будет стоять. </a:t>
            </a:r>
            <a:endParaRPr lang="ru-RU" sz="2000" dirty="0"/>
          </a:p>
        </p:txBody>
      </p:sp>
      <p:pic>
        <p:nvPicPr>
          <p:cNvPr id="4" name="Содержимое 3" descr="5.jpg"/>
          <p:cNvPicPr>
            <a:picLocks noGrp="1" noChangeAspect="1"/>
          </p:cNvPicPr>
          <p:nvPr>
            <p:ph idx="1"/>
          </p:nvPr>
        </p:nvPicPr>
        <p:blipFill>
          <a:blip r:embed="rId2" cstate="print"/>
          <a:stretch>
            <a:fillRect/>
          </a:stretch>
        </p:blipFill>
        <p:spPr>
          <a:xfrm>
            <a:off x="1282492" y="1935163"/>
            <a:ext cx="6579016" cy="4389437"/>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a:bodyPr>
          <a:lstStyle/>
          <a:p>
            <a:r>
              <a:rPr lang="ru-RU" dirty="0" smtClean="0"/>
              <a:t>Плавание как вид спорта является самым щадящим и самым безопасным (если, конечно, вы не с вышки решили прыгать), так как риск травм в воде минимален. В бассейне могут заниматься даже те, у кого </a:t>
            </a:r>
            <a:r>
              <a:rPr lang="ru-RU" sz="2800" b="1" dirty="0" smtClean="0">
                <a:hlinkClick r:id="rId2"/>
              </a:rPr>
              <a:t>проблемы с позвоночником</a:t>
            </a:r>
            <a:r>
              <a:rPr lang="ru-RU" dirty="0" smtClean="0"/>
              <a:t> или суставами, связками, и нагрузки в тренажерном зале для них недопустимы. Плавание полезно людям с лишним весом, болезнями сердца и дыхания, словом, всем тем, кому запрещены силовые нагрузки и очень активная тренировка.</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Что тренирует плавание?</a:t>
            </a:r>
            <a:br>
              <a:rPr lang="ru-RU" dirty="0" smtClean="0"/>
            </a:br>
            <a:endParaRPr lang="ru-RU" dirty="0"/>
          </a:p>
        </p:txBody>
      </p:sp>
      <p:sp>
        <p:nvSpPr>
          <p:cNvPr id="3" name="Содержимое 2"/>
          <p:cNvSpPr>
            <a:spLocks noGrp="1"/>
          </p:cNvSpPr>
          <p:nvPr>
            <p:ph idx="1"/>
          </p:nvPr>
        </p:nvSpPr>
        <p:spPr/>
        <p:txBody>
          <a:bodyPr>
            <a:normAutofit fontScale="70000" lnSpcReduction="20000"/>
          </a:bodyPr>
          <a:lstStyle/>
          <a:p>
            <a:r>
              <a:rPr lang="ru-RU" dirty="0" smtClean="0"/>
              <a:t>При плавании задействуется несколько основных групп мышц, которые равномерно нагружаются, при этом не переутомляясь до ломоты и болей после тренировки. Особенно активно задействуются зоны живота, руки, плечевой пояс, бедра и ягодицы. Плавание придаёт гибкости суставам в зоне бедер, в области шеи и на руках.</a:t>
            </a:r>
          </a:p>
          <a:p>
            <a:r>
              <a:rPr lang="ru-RU" dirty="0" smtClean="0"/>
              <a:t>Занятия в воде снижают </a:t>
            </a:r>
            <a:r>
              <a:rPr lang="ru-RU" b="1" i="1" dirty="0" smtClean="0">
                <a:hlinkClick r:id="rId2"/>
              </a:rPr>
              <a:t>артериальное давление,</a:t>
            </a:r>
            <a:r>
              <a:rPr lang="ru-RU" dirty="0" smtClean="0"/>
              <a:t> помогая в лечении гипертонии, и являются отличной профилактикой болезней сердца и сосудов. Улучшается сердечный ритм, проходит </a:t>
            </a:r>
            <a:r>
              <a:rPr lang="ru-RU" b="1" i="1" dirty="0" smtClean="0">
                <a:hlinkClick r:id="rId3"/>
              </a:rPr>
              <a:t>головная боль.</a:t>
            </a:r>
            <a:endParaRPr lang="ru-RU" dirty="0" smtClean="0"/>
          </a:p>
          <a:p>
            <a:r>
              <a:rPr lang="ru-RU" dirty="0" smtClean="0"/>
              <a:t>В процессе заплыва учащается и углубляется дыхание, соответственно, усиливается работа </a:t>
            </a:r>
            <a:r>
              <a:rPr lang="ru-RU" dirty="0" err="1" smtClean="0"/>
              <a:t>сердечно-сосудистой</a:t>
            </a:r>
            <a:r>
              <a:rPr lang="ru-RU" dirty="0" smtClean="0"/>
              <a:t> системы и легких, кровь насыщается кислородом и устраняется кислородное голодание тканей.</a:t>
            </a:r>
          </a:p>
          <a:p>
            <a:r>
              <a:rPr lang="ru-RU" dirty="0" smtClean="0"/>
              <a:t>Плавание относится к группе аэробных тренировок (активно получающих и расходующих кислород тканями). Эти тренировки активизируют обмен веществ, повышают выносливость организма, в результате плавания снимаются стрессы, уходят обиды, повышается эмоциональный тонус, вода смывает ваши печали и даже лечит депрессии.</a:t>
            </a:r>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1600" dirty="0" smtClean="0"/>
              <a:t>Плавание - это прекраснейший доктор. </a:t>
            </a:r>
            <a:br>
              <a:rPr lang="ru-RU" sz="1600" dirty="0" smtClean="0"/>
            </a:br>
            <a:r>
              <a:rPr lang="ru-RU" sz="1600" dirty="0" smtClean="0"/>
              <a:t>Оно позволяет нам не болеть. </a:t>
            </a:r>
            <a:br>
              <a:rPr lang="ru-RU" sz="1600" dirty="0" smtClean="0"/>
            </a:br>
            <a:r>
              <a:rPr lang="ru-RU" sz="1600" dirty="0" smtClean="0"/>
              <a:t>Плавание действует, как витамины, </a:t>
            </a:r>
            <a:br>
              <a:rPr lang="ru-RU" sz="1600" dirty="0" smtClean="0"/>
            </a:br>
            <a:r>
              <a:rPr lang="ru-RU" sz="1600" dirty="0" smtClean="0"/>
              <a:t>И повышает иммунитет. </a:t>
            </a:r>
            <a:endParaRPr lang="ru-RU" sz="1600" dirty="0"/>
          </a:p>
        </p:txBody>
      </p:sp>
      <p:pic>
        <p:nvPicPr>
          <p:cNvPr id="4" name="Содержимое 3" descr="4.jpg"/>
          <p:cNvPicPr>
            <a:picLocks noGrp="1" noChangeAspect="1"/>
          </p:cNvPicPr>
          <p:nvPr>
            <p:ph idx="1"/>
          </p:nvPr>
        </p:nvPicPr>
        <p:blipFill>
          <a:blip r:embed="rId2" cstate="print"/>
          <a:stretch>
            <a:fillRect/>
          </a:stretch>
        </p:blipFill>
        <p:spPr>
          <a:xfrm>
            <a:off x="251520" y="1628800"/>
            <a:ext cx="8208912" cy="432048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1.jpg"/>
          <p:cNvPicPr>
            <a:picLocks noGrp="1" noChangeAspect="1"/>
          </p:cNvPicPr>
          <p:nvPr>
            <p:ph idx="1"/>
          </p:nvPr>
        </p:nvPicPr>
        <p:blipFill>
          <a:blip r:embed="rId2" cstate="print"/>
          <a:stretch>
            <a:fillRect/>
          </a:stretch>
        </p:blipFill>
        <p:spPr>
          <a:xfrm>
            <a:off x="672122" y="1935163"/>
            <a:ext cx="7799756" cy="4389437"/>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1600" dirty="0" smtClean="0"/>
              <a:t>Плавание, кстати, нас многому учит, </a:t>
            </a:r>
            <a:br>
              <a:rPr lang="ru-RU" sz="1600" dirty="0" smtClean="0"/>
            </a:br>
            <a:r>
              <a:rPr lang="ru-RU" sz="1600" dirty="0" smtClean="0"/>
              <a:t>В нас силу и дух развивает. </a:t>
            </a:r>
            <a:br>
              <a:rPr lang="ru-RU" sz="1600" dirty="0" smtClean="0"/>
            </a:br>
            <a:r>
              <a:rPr lang="ru-RU" sz="1600" dirty="0" smtClean="0"/>
              <a:t>И никогда пловец не отступит </a:t>
            </a:r>
            <a:br>
              <a:rPr lang="ru-RU" sz="1600" dirty="0" smtClean="0"/>
            </a:br>
            <a:r>
              <a:rPr lang="ru-RU" sz="1600" dirty="0" smtClean="0"/>
              <a:t>И потому побеждает.</a:t>
            </a:r>
            <a:br>
              <a:rPr lang="ru-RU" sz="1600" dirty="0" smtClean="0"/>
            </a:br>
            <a:endParaRPr lang="ru-RU" sz="1600" dirty="0"/>
          </a:p>
        </p:txBody>
      </p:sp>
      <p:pic>
        <p:nvPicPr>
          <p:cNvPr id="4" name="Содержимое 3" descr="2.jpg"/>
          <p:cNvPicPr>
            <a:picLocks noGrp="1" noChangeAspect="1"/>
          </p:cNvPicPr>
          <p:nvPr>
            <p:ph idx="1"/>
          </p:nvPr>
        </p:nvPicPr>
        <p:blipFill>
          <a:blip r:embed="rId2" cstate="print"/>
          <a:stretch>
            <a:fillRect/>
          </a:stretch>
        </p:blipFill>
        <p:spPr>
          <a:xfrm>
            <a:off x="1290178" y="1935163"/>
            <a:ext cx="6563644" cy="4389437"/>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TotalTime>
  <Words>431</Words>
  <Application>Microsoft Office PowerPoint</Application>
  <PresentationFormat>Экран (4:3)</PresentationFormat>
  <Paragraphs>28</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Поток</vt:lpstr>
      <vt:lpstr>Плавание </vt:lpstr>
      <vt:lpstr>Плавание - самый лучший в мире спорт</vt:lpstr>
      <vt:lpstr>В плавании немало стилей, Как известно, может быть. Надо, чтобы все решили, Как дистанцию проплыть.</vt:lpstr>
      <vt:lpstr>Здесь нужно стараться и верить в себя,  В воде ускоряться, сил не щадя,  Спортивную злость в себе развивать,  К победам стремиться и их достигать.  Терпеть и бороться, о боли забыв,  И выиграть  свой главный, важнейший заплыв.  </vt:lpstr>
      <vt:lpstr>Слайд 5</vt:lpstr>
      <vt:lpstr>Всех быстрей, конечно, вольный (По другому – это кроль). Быстро им плывёшь, довольный, Как какой-нибудь король!</vt:lpstr>
      <vt:lpstr>Слайд 7</vt:lpstr>
      <vt:lpstr>Попотеть, конечно, нужно, Чтобы плавать стилем брасс. Поплывёшь им, как лягушка, Ощущенья – просто класс!</vt:lpstr>
      <vt:lpstr>Вид спорта есть в мире, известен всем вам. Он кажется прост, но это обман. И тот, кто вам скажет, что плавать легко,  Поверте, не знает он о спорте совсем ничего. </vt:lpstr>
      <vt:lpstr>Слайд 10</vt:lpstr>
      <vt:lpstr>Как же выглядит красиво Плавать стилем баттерфляй! Словно бабочка, игриво Над волной легко порхай!</vt:lpstr>
      <vt:lpstr>А ещё, ребята, можно Просто плавать на спине. Если будешь осторожным, Не окажешься на дне! </vt:lpstr>
      <vt:lpstr>Плаванию нужно долго учиться,  Характер и волю свои проявлять.  И тот, кто борьбы ничуть не боится,  На пьедестале будет стоять. </vt:lpstr>
      <vt:lpstr>Слайд 14</vt:lpstr>
      <vt:lpstr>Что тренирует плавание? </vt:lpstr>
      <vt:lpstr>Плавание - это прекраснейший доктор.  Оно позволяет нам не болеть.  Плавание действует, как витамины,  И повышает иммунитет. </vt:lpstr>
      <vt:lpstr>Слайд 17</vt:lpstr>
      <vt:lpstr>Плавание, кстати, нас многому учит,  В нас силу и дух развивает.  И никогда пловец не отступит  И потому побеждает.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Плавание</dc:title>
  <dc:creator>User</dc:creator>
  <cp:lastModifiedBy>User</cp:lastModifiedBy>
  <cp:revision>14</cp:revision>
  <dcterms:created xsi:type="dcterms:W3CDTF">2016-05-16T13:49:06Z</dcterms:created>
  <dcterms:modified xsi:type="dcterms:W3CDTF">2017-02-07T13:21:42Z</dcterms:modified>
</cp:coreProperties>
</file>