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7F1A-FF03-4842-B5C7-ADFCEBD8220E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2AB43-EAD3-44A3-BECF-2042CB8A2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713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7F1A-FF03-4842-B5C7-ADFCEBD8220E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2AB43-EAD3-44A3-BECF-2042CB8A2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77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7F1A-FF03-4842-B5C7-ADFCEBD8220E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2AB43-EAD3-44A3-BECF-2042CB8A2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440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7F1A-FF03-4842-B5C7-ADFCEBD8220E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2AB43-EAD3-44A3-BECF-2042CB8A2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893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7F1A-FF03-4842-B5C7-ADFCEBD8220E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2AB43-EAD3-44A3-BECF-2042CB8A2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851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7F1A-FF03-4842-B5C7-ADFCEBD8220E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2AB43-EAD3-44A3-BECF-2042CB8A2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258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7F1A-FF03-4842-B5C7-ADFCEBD8220E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2AB43-EAD3-44A3-BECF-2042CB8A2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664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7F1A-FF03-4842-B5C7-ADFCEBD8220E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2AB43-EAD3-44A3-BECF-2042CB8A2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752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7F1A-FF03-4842-B5C7-ADFCEBD8220E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2AB43-EAD3-44A3-BECF-2042CB8A2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330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7F1A-FF03-4842-B5C7-ADFCEBD8220E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2AB43-EAD3-44A3-BECF-2042CB8A2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57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7F1A-FF03-4842-B5C7-ADFCEBD8220E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2AB43-EAD3-44A3-BECF-2042CB8A2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73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F7F1A-FF03-4842-B5C7-ADFCEBD8220E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2AB43-EAD3-44A3-BECF-2042CB8A2D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547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1.jp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6000" b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8136904" cy="1470025"/>
          </a:xfr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Cambria Math" pitchFamily="18" charset="0"/>
                <a:ea typeface="Cambria Math" pitchFamily="18" charset="0"/>
              </a:rPr>
              <a:t>Тема урока: Обобщение СПП с  </a:t>
            </a:r>
            <a:br>
              <a:rPr lang="ru-RU" sz="3600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3600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3600" dirty="0" smtClean="0">
                <a:latin typeface="Cambria Math" pitchFamily="18" charset="0"/>
                <a:ea typeface="Cambria Math" pitchFamily="18" charset="0"/>
              </a:rPr>
              <a:t>                  придаточными         </a:t>
            </a:r>
            <a:br>
              <a:rPr lang="ru-RU" sz="3600" dirty="0" smtClean="0">
                <a:latin typeface="Cambria Math" pitchFamily="18" charset="0"/>
                <a:ea typeface="Cambria Math" pitchFamily="18" charset="0"/>
              </a:rPr>
            </a:br>
            <a:r>
              <a:rPr lang="ru-RU" sz="3600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3600" dirty="0" smtClean="0">
                <a:latin typeface="Cambria Math" pitchFamily="18" charset="0"/>
                <a:ea typeface="Cambria Math" pitchFamily="18" charset="0"/>
              </a:rPr>
              <a:t>                                 обстоятельственными</a:t>
            </a:r>
            <a:endParaRPr lang="ru-RU" sz="36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772816"/>
            <a:ext cx="8136904" cy="2664296"/>
          </a:xfr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/>
          <a:p>
            <a:pPr algn="l"/>
            <a:r>
              <a:rPr lang="ru-RU" sz="45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Цель урока</a:t>
            </a:r>
            <a:r>
              <a:rPr lang="ru-RU" sz="38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: Обобщать и систематизировать урок    </a:t>
            </a:r>
          </a:p>
          <a:p>
            <a:pPr algn="l"/>
            <a:r>
              <a:rPr lang="ru-RU" sz="38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38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                        путем использования новых технологий.  </a:t>
            </a:r>
          </a:p>
          <a:p>
            <a:pPr algn="l"/>
            <a:r>
              <a:rPr lang="ru-RU" sz="38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38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                        Используя новые методы обучения,   </a:t>
            </a:r>
          </a:p>
          <a:p>
            <a:pPr algn="l"/>
            <a:r>
              <a:rPr lang="ru-RU" sz="38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38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                        развивать критическое мышления  </a:t>
            </a:r>
          </a:p>
          <a:p>
            <a:pPr algn="l"/>
            <a:r>
              <a:rPr lang="ru-RU" sz="38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38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                       лидерское качество</a:t>
            </a:r>
          </a:p>
          <a:p>
            <a:r>
              <a:rPr lang="ru-RU" sz="4000" dirty="0" smtClean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Тип урока: Репродуктивный ,частично -поисковый</a:t>
            </a:r>
          </a:p>
          <a:p>
            <a:endParaRPr lang="ru-RU" dirty="0" smtClean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endParaRPr lang="ru-RU" dirty="0" smtClean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endParaRPr lang="ru-RU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4797152"/>
            <a:ext cx="62646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 smtClean="0">
                <a:latin typeface="Cambria" panose="02040503050406030204" pitchFamily="18" charset="0"/>
              </a:rPr>
              <a:t>Автор:Учитель</a:t>
            </a:r>
            <a:r>
              <a:rPr lang="ru-RU" sz="2800" dirty="0" smtClean="0">
                <a:latin typeface="Cambria" panose="02040503050406030204" pitchFamily="18" charset="0"/>
              </a:rPr>
              <a:t> русского языка и литературы </a:t>
            </a:r>
            <a:r>
              <a:rPr lang="ru-RU" sz="2800" dirty="0" err="1" smtClean="0">
                <a:latin typeface="Cambria" panose="02040503050406030204" pitchFamily="18" charset="0"/>
              </a:rPr>
              <a:t>Сарманов</a:t>
            </a:r>
            <a:r>
              <a:rPr lang="ru-RU" sz="2800" dirty="0" smtClean="0">
                <a:latin typeface="Cambria" panose="02040503050406030204" pitchFamily="18" charset="0"/>
              </a:rPr>
              <a:t> </a:t>
            </a:r>
            <a:r>
              <a:rPr lang="ru-RU" sz="2800" dirty="0" err="1" smtClean="0">
                <a:latin typeface="Cambria" panose="02040503050406030204" pitchFamily="18" charset="0"/>
              </a:rPr>
              <a:t>Инамжан</a:t>
            </a:r>
            <a:r>
              <a:rPr lang="ru-RU" sz="2800" dirty="0" smtClean="0">
                <a:latin typeface="Cambria" panose="02040503050406030204" pitchFamily="18" charset="0"/>
              </a:rPr>
              <a:t> </a:t>
            </a:r>
            <a:r>
              <a:rPr lang="ru-RU" sz="2800" dirty="0" err="1" smtClean="0">
                <a:latin typeface="Cambria" panose="02040503050406030204" pitchFamily="18" charset="0"/>
              </a:rPr>
              <a:t>Орманович</a:t>
            </a:r>
            <a:endParaRPr lang="ru-RU" sz="28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45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16632"/>
            <a:ext cx="7772400" cy="1470025"/>
          </a:xfr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ru-RU" sz="3600" dirty="0" smtClean="0">
                <a:latin typeface="Cambria Math" pitchFamily="18" charset="0"/>
                <a:ea typeface="Cambria Math" pitchFamily="18" charset="0"/>
              </a:rPr>
              <a:t>Приёмы, методы и стратегии в процессе урока</a:t>
            </a:r>
            <a:endParaRPr lang="ru-RU" sz="36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2060848"/>
            <a:ext cx="7632848" cy="4392488"/>
          </a:xfr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marL="514350" indent="-514350" algn="l">
              <a:buAutoNum type="arabicPlain"/>
            </a:pPr>
            <a:r>
              <a:rPr lang="ru-RU" sz="28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Дождь желаний</a:t>
            </a:r>
          </a:p>
          <a:p>
            <a:pPr marL="514350" indent="-514350" algn="l">
              <a:buAutoNum type="arabicPlain"/>
            </a:pPr>
            <a:r>
              <a:rPr lang="ru-RU" sz="28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Пойми меня</a:t>
            </a:r>
          </a:p>
          <a:p>
            <a:pPr marL="514350" indent="-514350" algn="l">
              <a:buAutoNum type="arabicPlain"/>
            </a:pPr>
            <a:r>
              <a:rPr lang="ru-RU" sz="28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Следуй за мной</a:t>
            </a:r>
          </a:p>
          <a:p>
            <a:pPr marL="514350" indent="-514350" algn="l">
              <a:buAutoNum type="arabicPlain"/>
            </a:pPr>
            <a:r>
              <a:rPr lang="ru-RU" sz="28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Выбери меня</a:t>
            </a:r>
          </a:p>
          <a:p>
            <a:pPr marL="514350" indent="-514350" algn="l">
              <a:buAutoNum type="arabicPlain"/>
            </a:pPr>
            <a:r>
              <a:rPr lang="ru-RU" sz="28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Причинная карта</a:t>
            </a:r>
          </a:p>
          <a:p>
            <a:pPr marL="514350" indent="-514350" algn="l">
              <a:buAutoNum type="arabicPlain"/>
            </a:pPr>
            <a:r>
              <a:rPr lang="ru-RU" sz="28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Тонкие и толстые вопросы</a:t>
            </a:r>
          </a:p>
          <a:p>
            <a:pPr marL="514350" indent="-514350" algn="l">
              <a:buAutoNum type="arabicPlain"/>
            </a:pPr>
            <a:r>
              <a:rPr lang="ru-RU" sz="28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Перепутанные логические цепи</a:t>
            </a:r>
          </a:p>
          <a:p>
            <a:pPr marL="514350" indent="-514350" algn="l">
              <a:buAutoNum type="arabicPlain"/>
            </a:pPr>
            <a:r>
              <a:rPr lang="ru-RU" sz="2800" i="1" dirty="0" err="1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Синквейн</a:t>
            </a:r>
            <a:r>
              <a:rPr lang="ru-RU" sz="2800" i="1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marL="514350" indent="-514350">
              <a:buAutoNum type="arabicPlain"/>
            </a:pPr>
            <a:endParaRPr lang="ru-RU" sz="2800" dirty="0" smtClean="0"/>
          </a:p>
          <a:p>
            <a:pPr marL="514350" indent="-514350">
              <a:buAutoNum type="arabicPlain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20172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8641"/>
            <a:ext cx="7772400" cy="1080119"/>
          </a:xfrm>
          <a:blipFill>
            <a:blip r:embed="rId3"/>
            <a:tile tx="0" ty="0" sx="100000" sy="100000" flip="none" algn="tl"/>
          </a:blip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ru-RU" dirty="0" smtClean="0">
                <a:latin typeface="Cambria Math" pitchFamily="18" charset="0"/>
                <a:ea typeface="Cambria Math" pitchFamily="18" charset="0"/>
              </a:rPr>
              <a:t>Использованные модули</a:t>
            </a:r>
            <a:endParaRPr lang="ru-RU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412776"/>
            <a:ext cx="7920880" cy="5184576"/>
          </a:xfr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10000"/>
          </a:bodyPr>
          <a:lstStyle/>
          <a:p>
            <a:pPr marL="514350" indent="-514350" algn="l">
              <a:buAutoNum type="arabicPlain"/>
            </a:pPr>
            <a:r>
              <a:rPr lang="ru-RU" sz="28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Новые подходы в преподавании и обучении</a:t>
            </a:r>
          </a:p>
          <a:p>
            <a:pPr marL="514350" indent="-514350" algn="l">
              <a:buAutoNum type="arabicPlain"/>
            </a:pPr>
            <a:r>
              <a:rPr lang="ru-RU" sz="28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Обучение критическому мышлению</a:t>
            </a:r>
          </a:p>
          <a:p>
            <a:pPr marL="514350" indent="-514350" algn="l">
              <a:buAutoNum type="arabicPlain"/>
            </a:pPr>
            <a:r>
              <a:rPr lang="ru-RU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Оценивание для обучения и оценивание обучения</a:t>
            </a:r>
          </a:p>
          <a:p>
            <a:pPr marL="514350" indent="-514350" algn="l">
              <a:buAutoNum type="arabicPlain"/>
            </a:pPr>
            <a:r>
              <a:rPr lang="ru-RU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Использование ИКТ в преподавании и обучении</a:t>
            </a:r>
          </a:p>
          <a:p>
            <a:pPr marL="514350" indent="-514350" algn="l">
              <a:buAutoNum type="arabicPlain"/>
            </a:pPr>
            <a:r>
              <a:rPr lang="ru-RU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Обучение талантливых и одаренных учеников</a:t>
            </a:r>
          </a:p>
          <a:p>
            <a:pPr marL="514350" indent="-514350" algn="l">
              <a:buAutoNum type="arabicPlain"/>
            </a:pPr>
            <a:r>
              <a:rPr lang="ru-RU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Преподавание обучение в соответствии с возрастными особенностями учеников</a:t>
            </a:r>
          </a:p>
          <a:p>
            <a:pPr marL="514350" indent="-514350" algn="l">
              <a:buAutoNum type="arabicPlain"/>
            </a:pPr>
            <a:r>
              <a:rPr lang="ru-RU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Управление и лидерство в обучении</a:t>
            </a:r>
          </a:p>
          <a:p>
            <a:pPr marL="514350" indent="-514350">
              <a:buAutoNum type="arabicPlain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914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16633"/>
            <a:ext cx="8568952" cy="1080120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Виды обстоятельств</a:t>
            </a:r>
            <a:endParaRPr lang="ru-RU" dirty="0">
              <a:solidFill>
                <a:schemeClr val="bg1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268760"/>
            <a:ext cx="8712968" cy="5400600"/>
          </a:xfrm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514350" indent="-514350" algn="l">
              <a:buAutoNum type="arabicPlain"/>
            </a:pPr>
            <a:r>
              <a:rPr lang="ru-RU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Времени               когда?</a:t>
            </a:r>
          </a:p>
          <a:p>
            <a:pPr marL="514350" indent="-514350" algn="l">
              <a:buAutoNum type="arabicPlain"/>
            </a:pPr>
            <a:r>
              <a:rPr lang="ru-RU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Места                           где?</a:t>
            </a:r>
          </a:p>
          <a:p>
            <a:pPr marL="514350" indent="-514350" algn="l">
              <a:buAutoNum type="arabicPlain"/>
            </a:pPr>
            <a:r>
              <a:rPr lang="ru-RU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Причины                           почему?</a:t>
            </a:r>
          </a:p>
          <a:p>
            <a:pPr marL="514350" indent="-514350" algn="l">
              <a:buAutoNum type="arabicPlain"/>
            </a:pPr>
            <a:r>
              <a:rPr lang="ru-RU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Условия                                  при каком условии?</a:t>
            </a:r>
          </a:p>
          <a:p>
            <a:pPr marL="514350" indent="-514350" algn="l">
              <a:buAutoNum type="arabicPlain"/>
            </a:pPr>
            <a:r>
              <a:rPr lang="ru-RU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Цели                                              с какой целью?</a:t>
            </a:r>
          </a:p>
          <a:p>
            <a:pPr marL="514350" indent="-514350" algn="l">
              <a:buAutoNum type="arabicPlain"/>
            </a:pPr>
            <a:r>
              <a:rPr lang="ru-RU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Сравнения                                        каким образом? </a:t>
            </a:r>
          </a:p>
          <a:p>
            <a:pPr marL="514350" indent="-514350" algn="l">
              <a:buAutoNum type="arabicPlain"/>
            </a:pPr>
            <a:r>
              <a:rPr lang="ru-RU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Уступки                                                    как лучше и больше?</a:t>
            </a:r>
          </a:p>
          <a:p>
            <a:pPr marL="514350" indent="-514350" algn="l">
              <a:buAutoNum type="arabicPlain"/>
            </a:pPr>
            <a:r>
              <a:rPr lang="ru-RU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Следствия                                                    несмотря на что?</a:t>
            </a:r>
          </a:p>
          <a:p>
            <a:pPr marL="514350" indent="-514350" algn="l">
              <a:buFont typeface="Arial" pitchFamily="34" charset="0"/>
              <a:buAutoNum type="arabicPlain"/>
            </a:pPr>
            <a:r>
              <a:rPr lang="ru-RU" sz="2400" dirty="0" smtClean="0">
                <a:solidFill>
                  <a:schemeClr val="bg1"/>
                </a:solidFill>
                <a:latin typeface="Cambria Math" pitchFamily="18" charset="0"/>
                <a:ea typeface="Cambria Math" pitchFamily="18" charset="0"/>
              </a:rPr>
              <a:t>Образа действия и степени                  что из этого  следует?         </a:t>
            </a:r>
          </a:p>
          <a:p>
            <a:pPr marL="514350" indent="-514350" algn="l">
              <a:buAutoNum type="arabicPlain"/>
            </a:pPr>
            <a:endParaRPr lang="ru-RU" sz="2400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2195736" y="1386484"/>
            <a:ext cx="576064" cy="2423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2555776" y="1844824"/>
            <a:ext cx="576064" cy="2423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2915816" y="2276872"/>
            <a:ext cx="576064" cy="2423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3275856" y="2708920"/>
            <a:ext cx="576064" cy="2423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3635896" y="3114676"/>
            <a:ext cx="576064" cy="2423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3995936" y="3618732"/>
            <a:ext cx="576064" cy="2423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4355976" y="4050780"/>
            <a:ext cx="576064" cy="2423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4716016" y="4482828"/>
            <a:ext cx="576064" cy="2423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5076056" y="4941168"/>
            <a:ext cx="576064" cy="242316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9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8048" y="29170"/>
            <a:ext cx="7772400" cy="1254001"/>
          </a:xfr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ru-RU" sz="3600" dirty="0" smtClean="0">
                <a:latin typeface="Cambria Math" pitchFamily="18" charset="0"/>
                <a:ea typeface="Cambria Math" pitchFamily="18" charset="0"/>
              </a:rPr>
              <a:t>Образуйте СПП С придаточными обстоятельственными</a:t>
            </a:r>
            <a:endParaRPr lang="ru-RU" sz="3600" dirty="0"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412776"/>
            <a:ext cx="8568952" cy="525658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NB DELL\Desktop\Новая папка\0_8c83b_efeefb5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92" y="1412776"/>
            <a:ext cx="423125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B DELL\Desktop\Новая папка\0_a2d73_7d425bb_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12776"/>
            <a:ext cx="426454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B DELL\Desktop\Новая папка\0006-004-Osnovnye-teoreticheskie-fakt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92" y="2924944"/>
            <a:ext cx="4209008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NB DELL\Desktop\Новая папка\110158819_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48" y="2924944"/>
            <a:ext cx="4264545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NB DELL\Desktop\Новая папка\i (2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92" y="4653136"/>
            <a:ext cx="847355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4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167</Words>
  <Application>Microsoft Office PowerPoint</Application>
  <PresentationFormat>Экран (4:3)</PresentationFormat>
  <Paragraphs>37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Cambria</vt:lpstr>
      <vt:lpstr>Cambria Math</vt:lpstr>
      <vt:lpstr>Тема Office</vt:lpstr>
      <vt:lpstr>Тема урока: Обобщение СПП с                      придаточными                                            обстоятельственными</vt:lpstr>
      <vt:lpstr>Приёмы, методы и стратегии в процессе урока</vt:lpstr>
      <vt:lpstr>Использованные модули</vt:lpstr>
      <vt:lpstr>Виды обстоятельств</vt:lpstr>
      <vt:lpstr>Образуйте СПП С придаточными обстоятельственными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NB DELL</dc:creator>
  <cp:lastModifiedBy>Пользователь Windows</cp:lastModifiedBy>
  <cp:revision>17</cp:revision>
  <dcterms:created xsi:type="dcterms:W3CDTF">2015-02-15T19:29:24Z</dcterms:created>
  <dcterms:modified xsi:type="dcterms:W3CDTF">2017-02-08T18:09:41Z</dcterms:modified>
</cp:coreProperties>
</file>