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9" r:id="rId8"/>
    <p:sldId id="262" r:id="rId9"/>
    <p:sldId id="263" r:id="rId10"/>
    <p:sldId id="266" r:id="rId11"/>
    <p:sldId id="267" r:id="rId12"/>
    <p:sldId id="268" r:id="rId13"/>
    <p:sldId id="270" r:id="rId14"/>
    <p:sldId id="271" r:id="rId15"/>
    <p:sldId id="264" r:id="rId16"/>
    <p:sldId id="265" r:id="rId17"/>
    <p:sldId id="273" r:id="rId18"/>
    <p:sldId id="274" r:id="rId19"/>
    <p:sldId id="275" r:id="rId20"/>
    <p:sldId id="276" r:id="rId21"/>
    <p:sldId id="272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1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654E0-F1D5-42DF-BD11-D217C8D6D8B7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B724A-1F8B-4597-B48A-A8A99B688C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slide" Target="slide15.xml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agadochki.ru/zagadka-krasnaya-yagoda-vseh-privlekaet.htm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5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700808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3">
                    <a:lumMod val="75000"/>
                  </a:schemeClr>
                </a:solidFill>
              </a:rPr>
              <a:t>К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</a:rPr>
              <a:t>ультурные растения</a:t>
            </a:r>
            <a:endParaRPr lang="ru-RU" sz="5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Picture 12" descr="b3bec1ea058f655f0a8cbcc7bad91f7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29000"/>
            <a:ext cx="3800940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Подпиши картинки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5949280"/>
            <a:ext cx="797013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3200" b="1" dirty="0" smtClean="0"/>
              <a:t>сад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3645024"/>
            <a:ext cx="779381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3200" b="1" dirty="0" smtClean="0"/>
              <a:t>лес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20272" y="3573016"/>
            <a:ext cx="1041695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3200" b="1" dirty="0" smtClean="0"/>
              <a:t>поле</a:t>
            </a:r>
            <a:endParaRPr lang="ru-RU" sz="3200" b="1" dirty="0"/>
          </a:p>
        </p:txBody>
      </p:sp>
      <p:pic>
        <p:nvPicPr>
          <p:cNvPr id="9218" name="Picture 2" descr="http://vesti22.ru/sites/default/files/news/484429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96752"/>
            <a:ext cx="3384376" cy="2156653"/>
          </a:xfrm>
          <a:prstGeom prst="rect">
            <a:avLst/>
          </a:prstGeom>
          <a:noFill/>
        </p:spPr>
      </p:pic>
      <p:pic>
        <p:nvPicPr>
          <p:cNvPr id="9222" name="Picture 6" descr="http://3topolya.ru/wp-content/uploads/2016/10/610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3573016"/>
            <a:ext cx="3384376" cy="2256251"/>
          </a:xfrm>
          <a:prstGeom prst="rect">
            <a:avLst/>
          </a:prstGeom>
          <a:noFill/>
        </p:spPr>
      </p:pic>
      <p:pic>
        <p:nvPicPr>
          <p:cNvPr id="9224" name="Picture 8" descr="http://nizhouse.com/photo/32/326221e2f12542e6570999e89b87237c.jpg"/>
          <p:cNvPicPr>
            <a:picLocks noChangeAspect="1" noChangeArrowheads="1"/>
          </p:cNvPicPr>
          <p:nvPr/>
        </p:nvPicPr>
        <p:blipFill>
          <a:blip r:embed="rId5" cstate="print"/>
          <a:srcRect l="6027"/>
          <a:stretch>
            <a:fillRect/>
          </a:stretch>
        </p:blipFill>
        <p:spPr bwMode="auto">
          <a:xfrm>
            <a:off x="5364088" y="1196752"/>
            <a:ext cx="3368375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11" name="Рисунок 10" descr="1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10543" t="28250" r="65666" b="21846"/>
          <a:stretch>
            <a:fillRect/>
          </a:stretch>
        </p:blipFill>
        <p:spPr>
          <a:xfrm>
            <a:off x="1619672" y="1556792"/>
            <a:ext cx="1368152" cy="1263949"/>
          </a:xfrm>
          <a:prstGeom prst="rect">
            <a:avLst/>
          </a:prstGeom>
        </p:spPr>
      </p:pic>
      <p:pic>
        <p:nvPicPr>
          <p:cNvPr id="12" name="Рисунок 11" descr="1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39935" t="21846" r="35425" b="22612"/>
          <a:stretch>
            <a:fillRect/>
          </a:stretch>
        </p:blipFill>
        <p:spPr>
          <a:xfrm>
            <a:off x="4427984" y="1556792"/>
            <a:ext cx="1296144" cy="1206755"/>
          </a:xfrm>
          <a:prstGeom prst="rect">
            <a:avLst/>
          </a:prstGeom>
        </p:spPr>
      </p:pic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912768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Распредели на группы</a:t>
            </a:r>
            <a:endParaRPr lang="ru-RU" sz="3600" b="1" dirty="0"/>
          </a:p>
        </p:txBody>
      </p:sp>
      <p:pic>
        <p:nvPicPr>
          <p:cNvPr id="5" name="Рисунок 4" descr="35582342_4luk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2040" y="5157192"/>
            <a:ext cx="1296144" cy="1212276"/>
          </a:xfrm>
          <a:prstGeom prst="rect">
            <a:avLst/>
          </a:prstGeom>
        </p:spPr>
      </p:pic>
      <p:pic>
        <p:nvPicPr>
          <p:cNvPr id="8" name="Рисунок 7" descr="Cabbage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104" y="3645024"/>
            <a:ext cx="1521372" cy="1080120"/>
          </a:xfrm>
          <a:prstGeom prst="rect">
            <a:avLst/>
          </a:prstGeom>
        </p:spPr>
      </p:pic>
      <p:pic>
        <p:nvPicPr>
          <p:cNvPr id="9" name="Содержимое 3" descr="2b59b7aded6efe2ff6429feffb37f654_full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64" t="2648" r="25232"/>
          <a:stretch>
            <a:fillRect/>
          </a:stretch>
        </p:blipFill>
        <p:spPr>
          <a:xfrm>
            <a:off x="1691680" y="3501008"/>
            <a:ext cx="864096" cy="1239427"/>
          </a:xfrm>
          <a:prstGeom prst="rect">
            <a:avLst/>
          </a:prstGeom>
        </p:spPr>
      </p:pic>
      <p:pic>
        <p:nvPicPr>
          <p:cNvPr id="13" name="Рисунок 12" descr="1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70119" t="24376" r="7789" b="20082"/>
          <a:stretch>
            <a:fillRect/>
          </a:stretch>
        </p:blipFill>
        <p:spPr>
          <a:xfrm>
            <a:off x="7020272" y="1484784"/>
            <a:ext cx="1296144" cy="1206755"/>
          </a:xfrm>
          <a:prstGeom prst="rect">
            <a:avLst/>
          </a:prstGeom>
        </p:spPr>
      </p:pic>
      <p:pic>
        <p:nvPicPr>
          <p:cNvPr id="14" name="Рисунок 13" descr="QFWNucKBcP8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3968" y="188640"/>
            <a:ext cx="1340768" cy="1340768"/>
          </a:xfrm>
          <a:prstGeom prst="rect">
            <a:avLst/>
          </a:prstGeom>
        </p:spPr>
      </p:pic>
      <p:pic>
        <p:nvPicPr>
          <p:cNvPr id="12294" name="Picture 6" descr="http://img.lenagold.ru/k/kuku/kukur2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3212976"/>
            <a:ext cx="1152128" cy="1577688"/>
          </a:xfrm>
          <a:prstGeom prst="rect">
            <a:avLst/>
          </a:prstGeom>
          <a:noFill/>
        </p:spPr>
      </p:pic>
      <p:pic>
        <p:nvPicPr>
          <p:cNvPr id="12296" name="Picture 8" descr="http://pngimg.com/upload/small/apple_PNG1245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3356992"/>
            <a:ext cx="1006690" cy="1224136"/>
          </a:xfrm>
          <a:prstGeom prst="rect">
            <a:avLst/>
          </a:prstGeom>
          <a:noFill/>
        </p:spPr>
      </p:pic>
      <p:pic>
        <p:nvPicPr>
          <p:cNvPr id="12298" name="Picture 10" descr="http://heliograph.ru/images/589989_chernika-na-belom-fon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59832" y="5157192"/>
            <a:ext cx="1440160" cy="1160270"/>
          </a:xfrm>
          <a:prstGeom prst="rect">
            <a:avLst/>
          </a:prstGeom>
          <a:noFill/>
        </p:spPr>
      </p:pic>
      <p:pic>
        <p:nvPicPr>
          <p:cNvPr id="12300" name="Picture 12" descr="http://img-fotki.yandex.ru/get/9489/16969765.22d/0_8f768_499430c8_orig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6296" y="5445224"/>
            <a:ext cx="1296144" cy="775645"/>
          </a:xfrm>
          <a:prstGeom prst="rect">
            <a:avLst/>
          </a:prstGeom>
          <a:noFill/>
        </p:spPr>
      </p:pic>
      <p:pic>
        <p:nvPicPr>
          <p:cNvPr id="12302" name="Picture 14" descr="http://img-fotki.yandex.ru/get/6609/139440740.27/0_79a74_4fb62364_M.png?share=o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4797152"/>
            <a:ext cx="1224136" cy="1809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008E-6 L 0.32292 -0.30412 " pathEditMode="relative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34783E-7 L 0.38576 -0.28307 " pathEditMode="relative" ptsTypes="AA">
                                      <p:cBhvr>
                                        <p:cTn id="16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11841E-6 L -0.13386 -0.31475 " pathEditMode="relative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7734E-6 L -0.30712 -0.29371 " pathEditMode="relative" ptsTypes="AA">
                                      <p:cBhvr>
                                        <p:cTn id="36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3.38575E-6 L 0.61424 -0.52452 " pathEditMode="relative" ptsTypes="AA">
                                      <p:cBhvr>
                                        <p:cTn id="46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9584E-6 L -0.15747 -0.53492 " pathEditMode="relative" ptsTypes="AA">
                                      <p:cBhvr>
                                        <p:cTn id="56" dur="2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21832E-6 L -0.04722 -0.55596 " pathEditMode="relative" ptsTypes="AA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5.48566E-6 L -0.60642 -0.55597 " pathEditMode="relative" ptsTypes="AA">
                                      <p:cBhvr>
                                        <p:cTn id="76" dur="2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547664" y="548680"/>
            <a:ext cx="712879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Растения</a:t>
            </a:r>
            <a:r>
              <a:rPr lang="en-US" sz="3200" b="1" dirty="0"/>
              <a:t>, </a:t>
            </a:r>
            <a:r>
              <a:rPr lang="ru-RU" sz="3200" b="1" dirty="0"/>
              <a:t>которые человек сам      </a:t>
            </a:r>
          </a:p>
          <a:p>
            <a:pPr algn="just"/>
            <a:r>
              <a:rPr lang="ru-RU" sz="3200" b="1" dirty="0" smtClean="0"/>
              <a:t>высаживает</a:t>
            </a:r>
            <a:r>
              <a:rPr lang="en-US" sz="3200" b="1" dirty="0"/>
              <a:t>,</a:t>
            </a:r>
            <a:r>
              <a:rPr lang="ru-RU" sz="3200" b="1" dirty="0"/>
              <a:t>  ухаживает  за всходами</a:t>
            </a:r>
            <a:r>
              <a:rPr lang="en-US" sz="3200" b="1" dirty="0"/>
              <a:t>,</a:t>
            </a:r>
            <a:endParaRPr lang="ru-RU" sz="3200" b="1" dirty="0"/>
          </a:p>
          <a:p>
            <a:pPr algn="just"/>
            <a:r>
              <a:rPr lang="ru-RU" sz="3200" b="1" dirty="0"/>
              <a:t>собирает урожай</a:t>
            </a:r>
            <a:r>
              <a:rPr lang="en-US" sz="3200" b="1" dirty="0"/>
              <a:t>, </a:t>
            </a:r>
            <a:r>
              <a:rPr lang="ru-RU" sz="3200" b="1" dirty="0"/>
              <a:t>использует в пищу </a:t>
            </a:r>
          </a:p>
          <a:p>
            <a:pPr algn="just"/>
            <a:r>
              <a:rPr lang="ru-RU" sz="3200" b="1" dirty="0"/>
              <a:t>называют  </a:t>
            </a:r>
            <a:r>
              <a:rPr lang="ru-RU" sz="3200" b="1" i="1" dirty="0" smtClean="0">
                <a:solidFill>
                  <a:srgbClr val="FF0000"/>
                </a:solidFill>
              </a:rPr>
              <a:t>культурными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http://static2.keep4u.ru/2012/09/07/6af8e2c84ead069835ff8de7716b82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708920"/>
            <a:ext cx="4104456" cy="3765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1124744"/>
            <a:ext cx="4248472" cy="9361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2627784" y="980728"/>
            <a:ext cx="48965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Культурные  растения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2411760" y="2060848"/>
            <a:ext cx="857250" cy="78581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491880" y="2060848"/>
            <a:ext cx="996702" cy="208823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5148064" y="2060848"/>
            <a:ext cx="1588" cy="316835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796136" y="2060848"/>
            <a:ext cx="1008112" cy="208823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19" idx="0"/>
          </p:cNvCxnSpPr>
          <p:nvPr/>
        </p:nvCxnSpPr>
        <p:spPr>
          <a:xfrm>
            <a:off x="7020272" y="2060848"/>
            <a:ext cx="756084" cy="79208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547664" y="2852936"/>
            <a:ext cx="2088232" cy="5794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плодовые</a:t>
            </a:r>
            <a:endParaRPr lang="ru-RU" sz="3200" b="1" dirty="0"/>
          </a:p>
        </p:txBody>
      </p:sp>
      <p:sp>
        <p:nvSpPr>
          <p:cNvPr id="16" name="Text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2123728" y="4221088"/>
            <a:ext cx="2088232" cy="5794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зерновые</a:t>
            </a:r>
            <a:endParaRPr lang="ru-RU" sz="3200" b="1" dirty="0"/>
          </a:p>
        </p:txBody>
      </p:sp>
      <p:sp>
        <p:nvSpPr>
          <p:cNvPr id="17" name="Text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3779912" y="5229200"/>
            <a:ext cx="295232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д</a:t>
            </a:r>
            <a:r>
              <a:rPr lang="ru-RU" sz="3200" b="1" dirty="0" smtClean="0"/>
              <a:t>екоративные</a:t>
            </a:r>
            <a:endParaRPr lang="ru-RU" sz="3200" b="1" dirty="0"/>
          </a:p>
        </p:txBody>
      </p:sp>
      <p:sp>
        <p:nvSpPr>
          <p:cNvPr id="18" name="TextBox 4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6012160" y="4221088"/>
            <a:ext cx="259228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прядильные</a:t>
            </a:r>
            <a:endParaRPr lang="ru-RU" sz="3200" b="1" dirty="0"/>
          </a:p>
        </p:txBody>
      </p:sp>
      <p:sp>
        <p:nvSpPr>
          <p:cNvPr id="19" name="TextBox 4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732240" y="2852936"/>
            <a:ext cx="2088232" cy="5794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овощные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Плодовые</a:t>
            </a:r>
            <a:endParaRPr lang="ru-RU" sz="3600" b="1" dirty="0"/>
          </a:p>
        </p:txBody>
      </p:sp>
      <p:sp>
        <p:nvSpPr>
          <p:cNvPr id="6" name="Text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1475656" y="1268760"/>
            <a:ext cx="72831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Это </a:t>
            </a:r>
            <a:r>
              <a:rPr lang="ru-RU" sz="2800" b="1" dirty="0">
                <a:solidFill>
                  <a:srgbClr val="00B050"/>
                </a:solidFill>
              </a:rPr>
              <a:t>растения</a:t>
            </a:r>
            <a:r>
              <a:rPr lang="en-US" sz="2800" b="1" dirty="0">
                <a:solidFill>
                  <a:srgbClr val="00B050"/>
                </a:solidFill>
              </a:rPr>
              <a:t>, </a:t>
            </a:r>
            <a:r>
              <a:rPr lang="ru-RU" sz="2800" b="1" dirty="0">
                <a:solidFill>
                  <a:srgbClr val="00B050"/>
                </a:solidFill>
              </a:rPr>
              <a:t>которые выращивают в </a:t>
            </a:r>
            <a:r>
              <a:rPr lang="ru-RU" sz="2800" b="1" dirty="0" smtClean="0">
                <a:solidFill>
                  <a:srgbClr val="00B050"/>
                </a:solidFill>
              </a:rPr>
              <a:t>садах</a:t>
            </a: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8196" name="Picture 4" descr="https://img-fotki.yandex.ru/get/37849/122121027.2ce/0_d797e_e57adeb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772816"/>
            <a:ext cx="2448272" cy="2930215"/>
          </a:xfrm>
          <a:prstGeom prst="rect">
            <a:avLst/>
          </a:prstGeom>
          <a:noFill/>
        </p:spPr>
      </p:pic>
      <p:pic>
        <p:nvPicPr>
          <p:cNvPr id="8198" name="Picture 6" descr="http://s4.pic4you.ru/y2014/10-29/12216/468299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929" y="4581128"/>
            <a:ext cx="3419543" cy="196053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175448" y="2348880"/>
            <a:ext cx="49685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Круглое, </a:t>
            </a:r>
            <a:r>
              <a:rPr lang="ru-RU" sz="2800" b="1" dirty="0" err="1" smtClean="0"/>
              <a:t>румянное</a:t>
            </a:r>
            <a:r>
              <a:rPr lang="ru-RU" sz="2800" b="1" dirty="0" smtClean="0"/>
              <a:t>,</a:t>
            </a:r>
          </a:p>
          <a:p>
            <a:r>
              <a:rPr lang="ru-RU" sz="2800" b="1" dirty="0" smtClean="0"/>
              <a:t>Я расту на ветке,</a:t>
            </a:r>
          </a:p>
          <a:p>
            <a:r>
              <a:rPr lang="ru-RU" sz="2800" b="1" dirty="0" smtClean="0"/>
              <a:t>Любят меня взрослые </a:t>
            </a:r>
          </a:p>
          <a:p>
            <a:r>
              <a:rPr lang="ru-RU" sz="2800" b="1" dirty="0" smtClean="0"/>
              <a:t>И маленькие детки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479715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Летом в платьице зеленом.</a:t>
            </a:r>
          </a:p>
          <a:p>
            <a:r>
              <a:rPr lang="ru-RU" sz="2800" b="1" dirty="0" smtClean="0"/>
              <a:t>А по осени - в лиловом.</a:t>
            </a:r>
          </a:p>
          <a:p>
            <a:r>
              <a:rPr lang="ru-RU" sz="2800" b="1" dirty="0" smtClean="0"/>
              <a:t>Ароматна и красива.</a:t>
            </a:r>
          </a:p>
          <a:p>
            <a:r>
              <a:rPr lang="ru-RU" sz="2800" b="1" dirty="0" smtClean="0"/>
              <a:t>Узнаете?  Это…</a:t>
            </a:r>
            <a:endParaRPr lang="ru-RU" sz="2800" b="1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26626" name="Picture 2" descr="http://unpictures.ru/images/1041166_krasnaya-smorodina-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92696"/>
            <a:ext cx="2376264" cy="1820218"/>
          </a:xfrm>
          <a:prstGeom prst="rect">
            <a:avLst/>
          </a:prstGeom>
          <a:noFill/>
        </p:spPr>
      </p:pic>
      <p:pic>
        <p:nvPicPr>
          <p:cNvPr id="26630" name="Picture 6" descr="http://img-fotki.yandex.ru/get/6213/47407354.646/0_d7d0a_c7686ceb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492896"/>
            <a:ext cx="2279094" cy="2294188"/>
          </a:xfrm>
          <a:prstGeom prst="rect">
            <a:avLst/>
          </a:prstGeom>
          <a:noFill/>
        </p:spPr>
      </p:pic>
      <p:pic>
        <p:nvPicPr>
          <p:cNvPr id="26632" name="Picture 8" descr="http://photoshopia.ru/clipart/data/1296/medium/1442717786396_photoshopia_r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4149080"/>
            <a:ext cx="2398415" cy="2485405"/>
          </a:xfrm>
          <a:prstGeom prst="rect">
            <a:avLst/>
          </a:prstGeom>
          <a:noFill/>
        </p:spPr>
      </p:pic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419872" y="476672"/>
            <a:ext cx="57241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Три сестрицы, весною рожденные,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Очень схожи, покуда зеленые,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Но рознятся, коль каждая спелая,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Гляньте: красная, черная, белая.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95936" y="479715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 smtClean="0"/>
              <a:t>Длинноножка</a:t>
            </a:r>
            <a:r>
              <a:rPr lang="ru-RU" sz="2800" b="1" dirty="0" smtClean="0"/>
              <a:t> хвалится —</a:t>
            </a:r>
          </a:p>
          <a:p>
            <a:r>
              <a:rPr lang="ru-RU" sz="2800" b="1" dirty="0" smtClean="0"/>
              <a:t>Я ли не красавица,</a:t>
            </a:r>
          </a:p>
          <a:p>
            <a:r>
              <a:rPr lang="ru-RU" sz="2800" b="1" dirty="0" smtClean="0"/>
              <a:t>А сама-то — косточка</a:t>
            </a:r>
          </a:p>
          <a:p>
            <a:r>
              <a:rPr lang="ru-RU" sz="2800" b="1" dirty="0" smtClean="0"/>
              <a:t>Да красненькая кофточка.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03648" y="2564904"/>
            <a:ext cx="59766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Красная ягода всех привлекает,</a:t>
            </a:r>
            <a:br>
              <a:rPr lang="ru-RU" sz="2800" b="1" dirty="0" smtClean="0"/>
            </a:br>
            <a:r>
              <a:rPr lang="ru-RU" sz="2800" b="1" dirty="0" smtClean="0"/>
              <a:t>Вкусом и пользой своей покоряет,</a:t>
            </a:r>
            <a:br>
              <a:rPr lang="ru-RU" sz="2800" b="1" dirty="0" smtClean="0"/>
            </a:br>
            <a:r>
              <a:rPr lang="ru-RU" sz="2800" b="1" dirty="0" smtClean="0"/>
              <a:t>Летом в саду собирает Алина,</a:t>
            </a:r>
            <a:br>
              <a:rPr lang="ru-RU" sz="2800" b="1" dirty="0" smtClean="0"/>
            </a:br>
            <a:r>
              <a:rPr lang="ru-RU" sz="2800" b="1" dirty="0" smtClean="0"/>
              <a:t>Нежное лакомство, чудо – ...</a:t>
            </a:r>
            <a:endParaRPr lang="ru-RU" sz="2800" b="1" dirty="0">
              <a:hlinkClick r:id="rId6"/>
            </a:endParaRPr>
          </a:p>
        </p:txBody>
      </p:sp>
      <p:sp>
        <p:nvSpPr>
          <p:cNvPr id="9" name="Управляющая кнопка: далее 8">
            <a:hlinkClick r:id="rId7" action="ppaction://hlinksldjump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Овощные</a:t>
            </a:r>
            <a:br>
              <a:rPr lang="ru-RU" sz="3600" b="1" dirty="0" smtClean="0"/>
            </a:br>
            <a:endParaRPr lang="ru-RU" sz="3600" dirty="0"/>
          </a:p>
        </p:txBody>
      </p:sp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1907704" y="1124744"/>
            <a:ext cx="70567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Это </a:t>
            </a:r>
            <a:r>
              <a:rPr lang="ru-RU" sz="2800" b="1" dirty="0">
                <a:solidFill>
                  <a:srgbClr val="00B050"/>
                </a:solidFill>
              </a:rPr>
              <a:t>растения</a:t>
            </a:r>
            <a:r>
              <a:rPr lang="en-US" sz="2800" b="1" dirty="0">
                <a:solidFill>
                  <a:srgbClr val="00B050"/>
                </a:solidFill>
              </a:rPr>
              <a:t>, </a:t>
            </a:r>
            <a:r>
              <a:rPr lang="ru-RU" sz="2800" b="1" dirty="0">
                <a:solidFill>
                  <a:srgbClr val="00B050"/>
                </a:solidFill>
              </a:rPr>
              <a:t>которые человек    </a:t>
            </a:r>
          </a:p>
          <a:p>
            <a:r>
              <a:rPr lang="ru-RU" sz="2800" b="1" dirty="0">
                <a:solidFill>
                  <a:srgbClr val="00B050"/>
                </a:solidFill>
              </a:rPr>
              <a:t>выращивает в огороде или на </a:t>
            </a:r>
            <a:r>
              <a:rPr lang="ru-RU" sz="2800" b="1" dirty="0" smtClean="0">
                <a:solidFill>
                  <a:srgbClr val="00B050"/>
                </a:solidFill>
              </a:rPr>
              <a:t>полях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http://pngimg.com/upload/small/tomato_PNG1257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204864"/>
            <a:ext cx="3816424" cy="1662167"/>
          </a:xfrm>
          <a:prstGeom prst="rect">
            <a:avLst/>
          </a:prstGeom>
          <a:noFill/>
        </p:spPr>
      </p:pic>
      <p:pic>
        <p:nvPicPr>
          <p:cNvPr id="7172" name="Picture 4" descr="http://worldartsme.com/images/thanksgiving-pumpkin-clipart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93096"/>
            <a:ext cx="2996332" cy="222528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619672" y="46531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В огороде – желтый мяч,</a:t>
            </a:r>
            <a:br>
              <a:rPr lang="ru-RU" sz="2800" b="1" dirty="0" smtClean="0"/>
            </a:br>
            <a:r>
              <a:rPr lang="ru-RU" sz="2800" b="1" dirty="0" smtClean="0"/>
              <a:t>Только не бежит он вскачь,</a:t>
            </a:r>
            <a:br>
              <a:rPr lang="ru-RU" sz="2800" b="1" dirty="0" smtClean="0"/>
            </a:br>
            <a:r>
              <a:rPr lang="ru-RU" sz="2800" b="1" dirty="0" smtClean="0"/>
              <a:t>Он как полная луна,</a:t>
            </a:r>
            <a:br>
              <a:rPr lang="ru-RU" sz="2800" b="1" dirty="0" smtClean="0"/>
            </a:br>
            <a:r>
              <a:rPr lang="ru-RU" sz="2800" b="1" dirty="0" smtClean="0"/>
              <a:t>Вкусные в нем семена.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2204864"/>
            <a:ext cx="3600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огороде вырастаю.</a:t>
            </a:r>
            <a:br>
              <a:rPr lang="ru-RU" sz="2800" b="1" dirty="0" smtClean="0"/>
            </a:br>
            <a:r>
              <a:rPr lang="ru-RU" sz="2800" b="1" dirty="0" smtClean="0"/>
              <a:t>А когда я созреваю,</a:t>
            </a:r>
            <a:br>
              <a:rPr lang="ru-RU" sz="2800" b="1" dirty="0" smtClean="0"/>
            </a:br>
            <a:r>
              <a:rPr lang="ru-RU" sz="2800" b="1" dirty="0" smtClean="0"/>
              <a:t>Варят из меня томат,</a:t>
            </a:r>
            <a:br>
              <a:rPr lang="ru-RU" sz="2800" b="1" dirty="0" smtClean="0"/>
            </a:br>
            <a:r>
              <a:rPr lang="ru-RU" sz="2800" b="1" dirty="0" smtClean="0"/>
              <a:t>В щи кладут</a:t>
            </a:r>
            <a:br>
              <a:rPr lang="ru-RU" sz="2800" b="1" dirty="0" smtClean="0"/>
            </a:br>
            <a:r>
              <a:rPr lang="ru-RU" sz="2800" b="1" dirty="0" smtClean="0"/>
              <a:t>И так едят.</a:t>
            </a:r>
            <a:endParaRPr lang="ru-RU" sz="2800" b="1" dirty="0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6146" name="Picture 2" descr="http://www.playcast.ru/uploads/2016/06/06/189054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5500" y="908720"/>
            <a:ext cx="4508500" cy="1915629"/>
          </a:xfrm>
          <a:prstGeom prst="rect">
            <a:avLst/>
          </a:prstGeom>
          <a:noFill/>
        </p:spPr>
      </p:pic>
      <p:pic>
        <p:nvPicPr>
          <p:cNvPr id="6148" name="Picture 4" descr="http://pngimg.com/upload/carrot_PNG49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780928"/>
            <a:ext cx="3221411" cy="17281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635896" y="476672"/>
            <a:ext cx="2149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Овощные</a:t>
            </a:r>
            <a:endParaRPr lang="ru-RU" sz="3600" dirty="0"/>
          </a:p>
        </p:txBody>
      </p:sp>
      <p:pic>
        <p:nvPicPr>
          <p:cNvPr id="8" name="Picture 2" descr="http://clipartmania.ru/uploads/gallery/main/341/peas-60.png"/>
          <p:cNvPicPr>
            <a:picLocks noChangeAspect="1" noChangeArrowheads="1"/>
          </p:cNvPicPr>
          <p:nvPr/>
        </p:nvPicPr>
        <p:blipFill>
          <a:blip r:embed="rId5" cstate="print"/>
          <a:srcRect t="48078" r="51617" b="7159"/>
          <a:stretch>
            <a:fillRect/>
          </a:stretch>
        </p:blipFill>
        <p:spPr bwMode="auto">
          <a:xfrm>
            <a:off x="5652120" y="4725144"/>
            <a:ext cx="2880320" cy="19442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355976" y="28529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За кудрявый хохолок</a:t>
            </a:r>
            <a:br>
              <a:rPr lang="ru-RU" sz="2800" b="1" dirty="0" smtClean="0"/>
            </a:br>
            <a:r>
              <a:rPr lang="ru-RU" sz="2800" b="1" dirty="0" smtClean="0"/>
              <a:t>Лису из норки поволок.</a:t>
            </a:r>
            <a:br>
              <a:rPr lang="ru-RU" sz="2800" b="1" dirty="0" smtClean="0"/>
            </a:br>
            <a:r>
              <a:rPr lang="ru-RU" sz="2800" b="1" dirty="0" smtClean="0"/>
              <a:t>На ощупь – очень гладкая,</a:t>
            </a:r>
            <a:br>
              <a:rPr lang="ru-RU" sz="2800" b="1" dirty="0" smtClean="0"/>
            </a:br>
            <a:r>
              <a:rPr lang="ru-RU" sz="2800" b="1" dirty="0" smtClean="0"/>
              <a:t>На вкус – как сахар сладкая.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47664" y="105273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Летом – в огороде,</a:t>
            </a:r>
            <a:br>
              <a:rPr lang="ru-RU" sz="2800" b="1" dirty="0" smtClean="0"/>
            </a:br>
            <a:r>
              <a:rPr lang="ru-RU" sz="2800" b="1" dirty="0" smtClean="0"/>
              <a:t>Свежие, зеленые,</a:t>
            </a:r>
            <a:br>
              <a:rPr lang="ru-RU" sz="2800" b="1" dirty="0" smtClean="0"/>
            </a:br>
            <a:r>
              <a:rPr lang="ru-RU" sz="2800" b="1" dirty="0" smtClean="0"/>
              <a:t>А зимою – в бочке,</a:t>
            </a:r>
            <a:br>
              <a:rPr lang="ru-RU" sz="2800" b="1" dirty="0" smtClean="0"/>
            </a:br>
            <a:r>
              <a:rPr lang="ru-RU" sz="2800" b="1" dirty="0" smtClean="0"/>
              <a:t>Крепкие, соленые.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479715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Раскололся тесный домик</a:t>
            </a:r>
            <a:br>
              <a:rPr lang="ru-RU" sz="2800" b="1" dirty="0" smtClean="0"/>
            </a:br>
            <a:r>
              <a:rPr lang="ru-RU" sz="2800" b="1" dirty="0" smtClean="0"/>
              <a:t>На две половинки.</a:t>
            </a:r>
            <a:br>
              <a:rPr lang="ru-RU" sz="2800" b="1" dirty="0" smtClean="0"/>
            </a:br>
            <a:r>
              <a:rPr lang="ru-RU" sz="2800" b="1" dirty="0" smtClean="0"/>
              <a:t>И посыпались оттуда</a:t>
            </a:r>
            <a:br>
              <a:rPr lang="ru-RU" sz="2800" b="1" dirty="0" smtClean="0"/>
            </a:br>
            <a:r>
              <a:rPr lang="ru-RU" sz="2800" b="1" dirty="0" smtClean="0"/>
              <a:t>Бусинки-дробинки.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14" name="Управляющая кнопка: далее 13">
            <a:hlinkClick r:id="rId6" action="ppaction://hlinksldjump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653536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Зерновые</a:t>
            </a:r>
            <a:endParaRPr lang="ru-RU" sz="36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547664" y="908720"/>
            <a:ext cx="72728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Это </a:t>
            </a:r>
            <a:r>
              <a:rPr lang="ru-RU" sz="2800" b="1" dirty="0">
                <a:solidFill>
                  <a:srgbClr val="00B050"/>
                </a:solidFill>
              </a:rPr>
              <a:t>растения, которые </a:t>
            </a:r>
            <a:r>
              <a:rPr lang="ru-RU" sz="2800" b="1" dirty="0" smtClean="0">
                <a:solidFill>
                  <a:srgbClr val="00B050"/>
                </a:solidFill>
              </a:rPr>
              <a:t>человек выращивает 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на </a:t>
            </a:r>
            <a:r>
              <a:rPr lang="ru-RU" sz="2800" b="1" dirty="0">
                <a:solidFill>
                  <a:srgbClr val="00B050"/>
                </a:solidFill>
              </a:rPr>
              <a:t>полях, а в пищу </a:t>
            </a:r>
            <a:r>
              <a:rPr lang="ru-RU" sz="2800" b="1" dirty="0" smtClean="0">
                <a:solidFill>
                  <a:srgbClr val="00B050"/>
                </a:solidFill>
              </a:rPr>
              <a:t>употребляет семена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(зёрна) </a:t>
            </a:r>
          </a:p>
          <a:p>
            <a:pPr algn="just"/>
            <a:r>
              <a:rPr lang="ru-RU" sz="2800" dirty="0" smtClean="0"/>
              <a:t>Их также называют </a:t>
            </a:r>
            <a:r>
              <a:rPr lang="ru-RU" sz="2800" dirty="0"/>
              <a:t>хлебными растениями </a:t>
            </a:r>
            <a:r>
              <a:rPr lang="ru-RU" sz="2800" dirty="0" smtClean="0"/>
              <a:t>или злаками</a:t>
            </a:r>
            <a:r>
              <a:rPr lang="ru-RU" sz="2800" dirty="0"/>
              <a:t>. К злакам относятся </a:t>
            </a:r>
            <a:r>
              <a:rPr lang="ru-RU" sz="2800" dirty="0" smtClean="0"/>
              <a:t>пшеница и </a:t>
            </a:r>
            <a:r>
              <a:rPr lang="ru-RU" sz="2800" dirty="0"/>
              <a:t>рожь, ячмень и просо, овёс, рис и </a:t>
            </a:r>
            <a:r>
              <a:rPr lang="ru-RU" sz="2800" dirty="0" smtClean="0"/>
              <a:t> кукуруза</a:t>
            </a:r>
            <a:r>
              <a:rPr lang="ru-RU" sz="2800" dirty="0"/>
              <a:t>. </a:t>
            </a:r>
          </a:p>
        </p:txBody>
      </p:sp>
      <p:pic>
        <p:nvPicPr>
          <p:cNvPr id="3074" name="Picture 2" descr="http://previews.123rf.com/images/kytalpa/kytalpa1205/kytalpa120500043/13865808-Cereals-hand-drawn-illustration-wheat-barley-rye-millet-oat-rice-maize-Stock-Vector.jpg"/>
          <p:cNvPicPr>
            <a:picLocks noChangeAspect="1" noChangeArrowheads="1"/>
          </p:cNvPicPr>
          <p:nvPr/>
        </p:nvPicPr>
        <p:blipFill>
          <a:blip r:embed="rId3" cstate="print"/>
          <a:srcRect t="21552" b="10475"/>
          <a:stretch>
            <a:fillRect/>
          </a:stretch>
        </p:blipFill>
        <p:spPr bwMode="auto">
          <a:xfrm>
            <a:off x="1475656" y="3573016"/>
            <a:ext cx="7324724" cy="2952328"/>
          </a:xfrm>
          <a:prstGeom prst="rect">
            <a:avLst/>
          </a:prstGeom>
          <a:noFill/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2060" name="Picture 12" descr="http://www.opt-union.ru/l1530333/images/photocat/1000x1000/1000785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340768"/>
            <a:ext cx="3132349" cy="2088232"/>
          </a:xfrm>
          <a:prstGeom prst="rect">
            <a:avLst/>
          </a:prstGeom>
          <a:noFill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3419872" y="3429000"/>
            <a:ext cx="411343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Чёрный хлебушек хорош</a:t>
            </a:r>
          </a:p>
          <a:p>
            <a:r>
              <a:rPr lang="ru-RU" sz="2800" b="1" dirty="0"/>
              <a:t>Нам подарит его …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483768" y="404664"/>
            <a:ext cx="39079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Поле дружно колосится</a:t>
            </a:r>
          </a:p>
          <a:p>
            <a:r>
              <a:rPr lang="ru-RU" sz="2800" b="1" dirty="0"/>
              <a:t>Даст нам хлебушек …</a:t>
            </a:r>
          </a:p>
        </p:txBody>
      </p:sp>
      <p:pic>
        <p:nvPicPr>
          <p:cNvPr id="2062" name="Picture 14" descr="http://www.wallpack.ru/wall_output/flower2/807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365104"/>
            <a:ext cx="3312368" cy="2208245"/>
          </a:xfrm>
          <a:prstGeom prst="rect">
            <a:avLst/>
          </a:prstGeom>
          <a:noFill/>
        </p:spPr>
      </p:pic>
      <p:pic>
        <p:nvPicPr>
          <p:cNvPr id="14" name="Picture 6" descr="http://gifok.net/images/2015/10/17/Camomile-Flowers_027.m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052736"/>
            <a:ext cx="2276475" cy="4343400"/>
          </a:xfrm>
          <a:prstGeom prst="rect">
            <a:avLst/>
          </a:prstGeom>
          <a:noFill/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2160" y="836712"/>
            <a:ext cx="16081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пшеница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516216" y="3861048"/>
            <a:ext cx="10070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рожь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244408" y="5949280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47664" y="476672"/>
            <a:ext cx="488454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У различных хлебных злаков</a:t>
            </a:r>
          </a:p>
          <a:p>
            <a:r>
              <a:rPr lang="ru-RU" sz="2800" b="1" dirty="0"/>
              <a:t>Вид и вкус неодинаков.</a:t>
            </a:r>
          </a:p>
          <a:p>
            <a:r>
              <a:rPr lang="ru-RU" sz="2800" b="1" dirty="0"/>
              <a:t>Не пшеница я, не просо,</a:t>
            </a:r>
          </a:p>
          <a:p>
            <a:r>
              <a:rPr lang="ru-RU" sz="2800" b="1" dirty="0"/>
              <a:t>Не гречиха и не рожь,</a:t>
            </a:r>
          </a:p>
          <a:p>
            <a:r>
              <a:rPr lang="ru-RU" sz="2800" b="1" dirty="0"/>
              <a:t>Молодцом ты будешь просто,</a:t>
            </a:r>
          </a:p>
          <a:p>
            <a:r>
              <a:rPr lang="ru-RU" sz="2800" b="1" dirty="0"/>
              <a:t>Коль меня ты назовёшь.</a:t>
            </a:r>
          </a:p>
          <a:p>
            <a:r>
              <a:rPr lang="ru-RU" sz="2800" b="1" dirty="0"/>
              <a:t>Но не ясно ли как день,</a:t>
            </a:r>
          </a:p>
          <a:p>
            <a:r>
              <a:rPr lang="ru-RU" sz="2800" b="1" dirty="0"/>
              <a:t>Что меня зовут …</a:t>
            </a:r>
          </a:p>
        </p:txBody>
      </p:sp>
      <p:pic>
        <p:nvPicPr>
          <p:cNvPr id="1034" name="Picture 10" descr="http://images.fineartamerica.com/images-medium-large/golden-barley-nick-kloepp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4104456" cy="3078342"/>
          </a:xfrm>
          <a:prstGeom prst="rect">
            <a:avLst/>
          </a:prstGeom>
          <a:noFill/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427984" y="3501008"/>
            <a:ext cx="1350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я</a:t>
            </a:r>
            <a:r>
              <a:rPr lang="ru-RU" sz="2800" b="1" dirty="0" smtClean="0">
                <a:solidFill>
                  <a:srgbClr val="FF0000"/>
                </a:solidFill>
              </a:rPr>
              <a:t>чмень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1475656" y="6021288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547664" y="908720"/>
            <a:ext cx="30176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Мала малышка,</a:t>
            </a:r>
          </a:p>
          <a:p>
            <a:r>
              <a:rPr lang="ru-RU" sz="2800" b="1" dirty="0"/>
              <a:t>Золотая кубышка.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11960" y="1916832"/>
            <a:ext cx="11384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Просо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547664" y="3140968"/>
            <a:ext cx="428219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Вырастаю всем на диво –</a:t>
            </a:r>
          </a:p>
          <a:p>
            <a:r>
              <a:rPr lang="ru-RU" sz="2800" b="1" dirty="0"/>
              <a:t>Высока, стройна, красива,</a:t>
            </a:r>
          </a:p>
          <a:p>
            <a:r>
              <a:rPr lang="ru-RU" sz="2800" b="1" dirty="0"/>
              <a:t>Прячу в светлые перчатки</a:t>
            </a:r>
          </a:p>
          <a:p>
            <a:r>
              <a:rPr lang="ru-RU" sz="2800" b="1" dirty="0"/>
              <a:t>Золотистые початки,</a:t>
            </a:r>
          </a:p>
          <a:p>
            <a:r>
              <a:rPr lang="ru-RU" sz="2800" b="1" dirty="0"/>
              <a:t>Пусть не слаще я арбуза,</a:t>
            </a:r>
          </a:p>
          <a:p>
            <a:r>
              <a:rPr lang="ru-RU" sz="2800" b="1" dirty="0"/>
              <a:t>Но сытней, я …</a:t>
            </a:r>
          </a:p>
        </p:txBody>
      </p:sp>
      <p:pic>
        <p:nvPicPr>
          <p:cNvPr id="27650" name="Picture 2" descr="http://mosaicinfo.ru/c_mplants/img/c_pros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4664"/>
            <a:ext cx="2938059" cy="2736304"/>
          </a:xfrm>
          <a:prstGeom prst="rect">
            <a:avLst/>
          </a:prstGeom>
          <a:noFill/>
        </p:spPr>
      </p:pic>
      <p:pic>
        <p:nvPicPr>
          <p:cNvPr id="27652" name="Picture 4" descr="http://photosflowery.ru/photo/45/4589e763bde07fa9b68cce6d26fe96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501008"/>
            <a:ext cx="2808312" cy="2808312"/>
          </a:xfrm>
          <a:prstGeom prst="rect">
            <a:avLst/>
          </a:prstGeom>
          <a:noFill/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95936" y="5301208"/>
            <a:ext cx="15708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</a:t>
            </a:r>
            <a:r>
              <a:rPr lang="ru-RU" sz="2800" b="1" dirty="0" smtClean="0">
                <a:solidFill>
                  <a:srgbClr val="FF0000"/>
                </a:solidFill>
              </a:rPr>
              <a:t>укуруза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далее 10">
            <a:hlinkClick r:id="rId5" action="ppaction://hlinksldjump" highlightClick="1"/>
          </p:cNvPr>
          <p:cNvSpPr/>
          <p:nvPr/>
        </p:nvSpPr>
        <p:spPr>
          <a:xfrm>
            <a:off x="1475656" y="6021288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" y="0"/>
            <a:ext cx="9138285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188640"/>
            <a:ext cx="6141368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Прядильные</a:t>
            </a:r>
            <a:endParaRPr lang="ru-RU" sz="3600" dirty="0"/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547664" y="1124744"/>
            <a:ext cx="70567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Это </a:t>
            </a:r>
            <a:r>
              <a:rPr lang="ru-RU" sz="2800" b="1" dirty="0">
                <a:solidFill>
                  <a:srgbClr val="00B050"/>
                </a:solidFill>
              </a:rPr>
              <a:t>растения, из которых получают </a:t>
            </a:r>
            <a:r>
              <a:rPr lang="ru-RU" sz="2800" b="1" dirty="0" smtClean="0">
                <a:solidFill>
                  <a:srgbClr val="00B050"/>
                </a:solidFill>
              </a:rPr>
              <a:t>волокно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475656" y="1844824"/>
            <a:ext cx="42989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/>
              <a:t>На </a:t>
            </a:r>
            <a:r>
              <a:rPr lang="ru-RU" sz="2800" b="1" dirty="0"/>
              <a:t>кустах белеют чашки,</a:t>
            </a:r>
          </a:p>
          <a:p>
            <a:r>
              <a:rPr lang="ru-RU" sz="2800" b="1" dirty="0"/>
              <a:t>В них и нитки и рубашки.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1960" y="2852936"/>
            <a:ext cx="13260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Хлопок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619672" y="3645024"/>
            <a:ext cx="374442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Из чего мальчишке </a:t>
            </a:r>
          </a:p>
          <a:p>
            <a:r>
              <a:rPr lang="ru-RU" sz="2800" b="1" dirty="0"/>
              <a:t>Сделаны штанишки?</a:t>
            </a:r>
          </a:p>
          <a:p>
            <a:r>
              <a:rPr lang="ru-RU" sz="2800" b="1" dirty="0"/>
              <a:t>Из чего девчонке</a:t>
            </a:r>
          </a:p>
          <a:p>
            <a:r>
              <a:rPr lang="ru-RU" sz="2800" b="1" dirty="0"/>
              <a:t>Сшиты распашонки?</a:t>
            </a:r>
          </a:p>
          <a:p>
            <a:r>
              <a:rPr lang="ru-RU" sz="2800" b="1" dirty="0"/>
              <a:t>Кто внимателен, умён,</a:t>
            </a:r>
          </a:p>
          <a:p>
            <a:r>
              <a:rPr lang="ru-RU" sz="2800" b="1" dirty="0"/>
              <a:t>Сразу скажет это - …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88024" y="5805264"/>
            <a:ext cx="7505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л</a:t>
            </a:r>
            <a:r>
              <a:rPr lang="ru-RU" sz="2800" b="1" dirty="0" smtClean="0">
                <a:solidFill>
                  <a:srgbClr val="FF0000"/>
                </a:solidFill>
              </a:rPr>
              <a:t>ён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https://ivtextil.ru/sites/default/files/news/26358/chtoby-razvivat-hlopkovodstvo-na-yuge-rossii-neobhodima-gosprogramma-31640.jpg"/>
          <p:cNvPicPr>
            <a:picLocks noChangeAspect="1" noChangeArrowheads="1"/>
          </p:cNvPicPr>
          <p:nvPr/>
        </p:nvPicPr>
        <p:blipFill>
          <a:blip r:embed="rId3" cstate="print"/>
          <a:srcRect l="2886" t="7486" r="20852" b="4646"/>
          <a:stretch>
            <a:fillRect/>
          </a:stretch>
        </p:blipFill>
        <p:spPr bwMode="auto">
          <a:xfrm>
            <a:off x="5580112" y="1628800"/>
            <a:ext cx="3187373" cy="2448272"/>
          </a:xfrm>
          <a:prstGeom prst="rect">
            <a:avLst/>
          </a:prstGeom>
          <a:noFill/>
        </p:spPr>
      </p:pic>
      <p:pic>
        <p:nvPicPr>
          <p:cNvPr id="29700" name="Picture 4" descr="http://agronews.ua/sites/default/files/images/fieldofblueflowers.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221088"/>
            <a:ext cx="3240360" cy="2304256"/>
          </a:xfrm>
          <a:prstGeom prst="rect">
            <a:avLst/>
          </a:prstGeom>
          <a:noFill/>
        </p:spPr>
      </p:pic>
      <p:sp>
        <p:nvSpPr>
          <p:cNvPr id="11" name="Управляющая кнопка: далее 10">
            <a:hlinkClick r:id="rId5" action="ppaction://hlinksldjump" highlightClick="1"/>
          </p:cNvPr>
          <p:cNvSpPr/>
          <p:nvPr/>
        </p:nvSpPr>
        <p:spPr>
          <a:xfrm>
            <a:off x="8388424" y="6093296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Декоративные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119675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Это растения</a:t>
            </a:r>
            <a:r>
              <a:rPr lang="en-US" sz="2800" b="1" dirty="0" smtClean="0">
                <a:solidFill>
                  <a:srgbClr val="00B050"/>
                </a:solidFill>
              </a:rPr>
              <a:t>,</a:t>
            </a:r>
            <a:r>
              <a:rPr lang="ru-RU" sz="2800" b="1" dirty="0" smtClean="0">
                <a:solidFill>
                  <a:srgbClr val="00B050"/>
                </a:solidFill>
              </a:rPr>
              <a:t> которые выращивают </a:t>
            </a:r>
          </a:p>
          <a:p>
            <a:r>
              <a:rPr lang="ru-RU" sz="2800" b="1" dirty="0" smtClean="0">
                <a:solidFill>
                  <a:srgbClr val="00B050"/>
                </a:solidFill>
              </a:rPr>
              <a:t>клумбах и цветниках для красоты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5124" name="Picture 4" descr="http://allday1.com/uploads/posts/2015-08/1439376229_red-rose-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060848"/>
            <a:ext cx="1331990" cy="2520280"/>
          </a:xfrm>
          <a:prstGeom prst="rect">
            <a:avLst/>
          </a:prstGeom>
          <a:noFill/>
        </p:spPr>
      </p:pic>
      <p:pic>
        <p:nvPicPr>
          <p:cNvPr id="5126" name="Picture 6" descr="http://www.playcast.ru/uploads/2014/02/21/75368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4077072"/>
            <a:ext cx="1728192" cy="2533941"/>
          </a:xfrm>
          <a:prstGeom prst="rect">
            <a:avLst/>
          </a:prstGeom>
          <a:noFill/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475656" y="2204864"/>
            <a:ext cx="665515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Меня называют  царицей цветов</a:t>
            </a:r>
          </a:p>
          <a:p>
            <a:r>
              <a:rPr lang="ru-RU" sz="2800" b="1" dirty="0"/>
              <a:t>За цвет и за запах своих лепестков,</a:t>
            </a:r>
          </a:p>
          <a:p>
            <a:r>
              <a:rPr lang="ru-RU" sz="2800" b="1" dirty="0"/>
              <a:t>Хоть куст мой зелёный вас ранить готов,</a:t>
            </a:r>
          </a:p>
          <a:p>
            <a:r>
              <a:rPr lang="ru-RU" sz="2800" b="1" dirty="0"/>
              <a:t>Но кто ж не простит мне колючих шипов.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4437112"/>
            <a:ext cx="62646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Э</a:t>
            </a:r>
            <a:r>
              <a:rPr lang="ru-RU" sz="2800" b="1" dirty="0" smtClean="0"/>
              <a:t>тот цветок ароматен, душист,</a:t>
            </a:r>
          </a:p>
          <a:p>
            <a:r>
              <a:rPr lang="ru-RU" sz="2800" b="1" dirty="0" smtClean="0"/>
              <a:t>Стебель зелёный и узкий лист,</a:t>
            </a:r>
          </a:p>
          <a:p>
            <a:r>
              <a:rPr lang="ru-RU" sz="2800" b="1" dirty="0" smtClean="0"/>
              <a:t>Шесть лепесточков бутон распускает,</a:t>
            </a:r>
          </a:p>
          <a:p>
            <a:r>
              <a:rPr lang="ru-RU" sz="2800" b="1" dirty="0" smtClean="0"/>
              <a:t>Как подскажи, цветок называют?</a:t>
            </a:r>
            <a:endParaRPr lang="ru-RU" sz="2800" b="1" dirty="0"/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388424" y="6093296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691680" y="548680"/>
            <a:ext cx="470205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Я травянистое растение</a:t>
            </a:r>
          </a:p>
          <a:p>
            <a:r>
              <a:rPr lang="ru-RU" sz="2800" b="1" dirty="0"/>
              <a:t>С цветком сиреневого цвета.</a:t>
            </a:r>
          </a:p>
          <a:p>
            <a:r>
              <a:rPr lang="ru-RU" sz="2800" b="1" dirty="0"/>
              <a:t>Но переставьте ударение</a:t>
            </a:r>
          </a:p>
          <a:p>
            <a:r>
              <a:rPr lang="ru-RU" sz="2800" b="1" dirty="0"/>
              <a:t>И превращаюсь я в конфету.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860032" y="2492896"/>
            <a:ext cx="3719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Все знакомы с нами:</a:t>
            </a:r>
          </a:p>
          <a:p>
            <a:r>
              <a:rPr lang="ru-RU" sz="2800" b="1" dirty="0"/>
              <a:t>Яркими,  как пламя.</a:t>
            </a:r>
          </a:p>
          <a:p>
            <a:r>
              <a:rPr lang="ru-RU" sz="2800" b="1" dirty="0"/>
              <a:t>Мы – однофамильцы</a:t>
            </a:r>
          </a:p>
          <a:p>
            <a:r>
              <a:rPr lang="ru-RU" sz="2800" b="1" dirty="0"/>
              <a:t>С мелкими гвоздями.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691680" y="4653136"/>
            <a:ext cx="4625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Он на стражника похожий</a:t>
            </a:r>
            <a:r>
              <a:rPr lang="en-US" sz="2800" b="1" dirty="0"/>
              <a:t>,</a:t>
            </a:r>
          </a:p>
          <a:p>
            <a:r>
              <a:rPr lang="ru-RU" sz="2800" b="1" dirty="0"/>
              <a:t>Словно клумбу стал стеречь,</a:t>
            </a:r>
          </a:p>
          <a:p>
            <a:r>
              <a:rPr lang="ru-RU" sz="2800" b="1" dirty="0"/>
              <a:t>Очень яркий и весёлый, </a:t>
            </a:r>
          </a:p>
          <a:p>
            <a:r>
              <a:rPr lang="ru-RU" sz="2800" b="1" dirty="0"/>
              <a:t>По латыни значит «меч».</a:t>
            </a:r>
          </a:p>
        </p:txBody>
      </p:sp>
      <p:pic>
        <p:nvPicPr>
          <p:cNvPr id="4100" name="Picture 4" descr="http://img-fotki.yandex.ru/get/6429/112424586.7a4/0_bbbbb_6137b180_X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88640"/>
            <a:ext cx="2088232" cy="2395666"/>
          </a:xfrm>
          <a:prstGeom prst="rect">
            <a:avLst/>
          </a:prstGeom>
          <a:noFill/>
        </p:spPr>
      </p:pic>
      <p:pic>
        <p:nvPicPr>
          <p:cNvPr id="4102" name="Picture 6" descr="http://img1.liveinternet.ru/images/attach/c/2/74/153/74153417_3874976_gallery_2_98_806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708920"/>
            <a:ext cx="3247420" cy="1656184"/>
          </a:xfrm>
          <a:prstGeom prst="rect">
            <a:avLst/>
          </a:prstGeom>
          <a:noFill/>
        </p:spPr>
      </p:pic>
      <p:pic>
        <p:nvPicPr>
          <p:cNvPr id="4108" name="Picture 12" descr="http://werta.narod.ru/klirart/gladiolus/1/gladiolus008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217062"/>
            <a:ext cx="2016224" cy="2464875"/>
          </a:xfrm>
          <a:prstGeom prst="rect">
            <a:avLst/>
          </a:prstGeom>
          <a:noFill/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316416" y="6021288"/>
            <a:ext cx="576064" cy="576064"/>
          </a:xfrm>
          <a:prstGeom prst="actionButtonForwardNex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Чем полезны культурные растения?</a:t>
            </a:r>
            <a:endParaRPr lang="ru-RU" sz="3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196752"/>
            <a:ext cx="6912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Кормят человека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Одевают человека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Лечат человека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Для украшения домов и городов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1547664" y="3068960"/>
            <a:ext cx="1944216" cy="187220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059832" y="4437112"/>
            <a:ext cx="2160240" cy="216024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788024" y="3068960"/>
            <a:ext cx="2160240" cy="201622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732240" y="4365104"/>
            <a:ext cx="2160240" cy="216024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795" name="Picture 3" descr="http://s2.pic4you.ru/allimage/y2013/05-20/12216/34770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212976"/>
            <a:ext cx="1946584" cy="1512168"/>
          </a:xfrm>
          <a:prstGeom prst="rect">
            <a:avLst/>
          </a:prstGeom>
          <a:noFill/>
        </p:spPr>
      </p:pic>
      <p:pic>
        <p:nvPicPr>
          <p:cNvPr id="33799" name="Picture 7" descr="http://img-fotki.yandex.ru/get/5311/16969765.216/0_8e05f_d9038e32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5301208"/>
            <a:ext cx="1440160" cy="1162324"/>
          </a:xfrm>
          <a:prstGeom prst="rect">
            <a:avLst/>
          </a:prstGeom>
          <a:noFill/>
        </p:spPr>
      </p:pic>
      <p:pic>
        <p:nvPicPr>
          <p:cNvPr id="33797" name="Picture 5" descr="http://fanfan.perm.ru/upload/iblock/4da/4dacbe0b9261a5002aed35e95bbaa6f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365104"/>
            <a:ext cx="1368151" cy="1368151"/>
          </a:xfrm>
          <a:prstGeom prst="rect">
            <a:avLst/>
          </a:prstGeom>
          <a:noFill/>
        </p:spPr>
      </p:pic>
      <p:pic>
        <p:nvPicPr>
          <p:cNvPr id="33803" name="Picture 11" descr="https://www.doktormom.ru/sites/doktormom.ru/files/files/header-images/doktor_mom_sirop_100_ml_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924944"/>
            <a:ext cx="1827203" cy="2088232"/>
          </a:xfrm>
          <a:prstGeom prst="rect">
            <a:avLst/>
          </a:prstGeom>
          <a:noFill/>
        </p:spPr>
      </p:pic>
      <p:pic>
        <p:nvPicPr>
          <p:cNvPr id="33807" name="Picture 15" descr="http://s1.pic4you.ru/allimage/y2012/06-28/12216/218898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4653136"/>
            <a:ext cx="1896395" cy="1646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3" name="Picture 2" descr="http://rebenkoved.ru/wp-content/uploads/2015/12/159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08920"/>
            <a:ext cx="6048672" cy="37939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332656"/>
            <a:ext cx="7272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Растения</a:t>
            </a:r>
            <a:r>
              <a:rPr lang="ru-RU" sz="2800" b="1" dirty="0" smtClean="0"/>
              <a:t>, которые кормят человека - овощи (картофель, свекла, </a:t>
            </a:r>
            <a:r>
              <a:rPr lang="ru-RU" sz="2800" b="1" dirty="0" smtClean="0"/>
              <a:t>капуста...), </a:t>
            </a:r>
            <a:r>
              <a:rPr lang="ru-RU" sz="2800" b="1" dirty="0" smtClean="0"/>
              <a:t>фрукты (персик, слива, </a:t>
            </a:r>
            <a:r>
              <a:rPr lang="ru-RU" sz="2800" b="1" dirty="0" smtClean="0"/>
              <a:t>яблоко</a:t>
            </a:r>
            <a:r>
              <a:rPr lang="ru-RU" sz="2800" b="1" dirty="0" smtClean="0"/>
              <a:t>, груша, абрикос</a:t>
            </a:r>
            <a:r>
              <a:rPr lang="ru-RU" sz="2800" b="1" dirty="0" smtClean="0"/>
              <a:t>,...), </a:t>
            </a:r>
            <a:r>
              <a:rPr lang="ru-RU" sz="2800" b="1" dirty="0" smtClean="0"/>
              <a:t>ягоды (малина, клубника, </a:t>
            </a:r>
            <a:r>
              <a:rPr lang="ru-RU" sz="2800" b="1" dirty="0" smtClean="0"/>
              <a:t>смородина</a:t>
            </a:r>
            <a:r>
              <a:rPr lang="ru-RU" sz="2800" b="1" dirty="0" smtClean="0"/>
              <a:t>, крыжовник...), </a:t>
            </a:r>
            <a:r>
              <a:rPr lang="ru-RU" sz="2800" b="1" dirty="0" smtClean="0"/>
              <a:t>зерновые </a:t>
            </a:r>
            <a:r>
              <a:rPr lang="ru-RU" sz="2800" b="1" dirty="0" smtClean="0"/>
              <a:t>(пшеница, рожь...)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476672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Прядильные растения очень ценные. Они дают прекрасное волокно, из которого вырабатывают ткани: ситец, бязь, сатин, трикотаж, постельное бельё и полотенца.</a:t>
            </a:r>
            <a:endParaRPr lang="ru-RU" sz="2800" b="1" dirty="0"/>
          </a:p>
        </p:txBody>
      </p:sp>
      <p:pic>
        <p:nvPicPr>
          <p:cNvPr id="31746" name="Picture 2" descr="http://flag.by/assets/images/sub-pechat/rylon-zapechatka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92896"/>
            <a:ext cx="3672408" cy="2445651"/>
          </a:xfrm>
          <a:prstGeom prst="rect">
            <a:avLst/>
          </a:prstGeom>
          <a:noFill/>
        </p:spPr>
      </p:pic>
      <p:pic>
        <p:nvPicPr>
          <p:cNvPr id="31748" name="Picture 4" descr="http://img-fotki.yandex.ru/get/5608/112424586.f2/0_6ca73_c9be228b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645024"/>
            <a:ext cx="3672408" cy="2453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404664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Лекарственные культуры выращивают в садах и огородах. Эти растения помогают при болезнях. Лекарственные культуры облепиха, спаржа, мята, горчица </a:t>
            </a:r>
            <a:endParaRPr lang="ru-RU" sz="2800" b="1" dirty="0"/>
          </a:p>
        </p:txBody>
      </p:sp>
      <p:pic>
        <p:nvPicPr>
          <p:cNvPr id="30726" name="Picture 6" descr="Способ получение"/>
          <p:cNvPicPr>
            <a:picLocks noChangeAspect="1" noChangeArrowheads="1"/>
          </p:cNvPicPr>
          <p:nvPr/>
        </p:nvPicPr>
        <p:blipFill>
          <a:blip r:embed="rId3" cstate="print"/>
          <a:srcRect l="6250"/>
          <a:stretch>
            <a:fillRect/>
          </a:stretch>
        </p:blipFill>
        <p:spPr bwMode="auto">
          <a:xfrm>
            <a:off x="1619672" y="2276872"/>
            <a:ext cx="2736304" cy="1945816"/>
          </a:xfrm>
          <a:prstGeom prst="rect">
            <a:avLst/>
          </a:prstGeom>
          <a:noFill/>
        </p:spPr>
      </p:pic>
      <p:pic>
        <p:nvPicPr>
          <p:cNvPr id="30728" name="Picture 8" descr="http://maski-on.ru/wp-content/uploads/2015/01/maslo-mjaty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9986" y="2276873"/>
            <a:ext cx="2724461" cy="1944216"/>
          </a:xfrm>
          <a:prstGeom prst="rect">
            <a:avLst/>
          </a:prstGeom>
          <a:noFill/>
        </p:spPr>
      </p:pic>
      <p:pic>
        <p:nvPicPr>
          <p:cNvPr id="30732" name="Picture 12" descr="http://orig00.deviantart.net/35de/f/2014/009/c/b/0_7a429_446b3d84_xl_by_byeny-d71h6q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7776" y="4725144"/>
            <a:ext cx="2016224" cy="1947878"/>
          </a:xfrm>
          <a:prstGeom prst="rect">
            <a:avLst/>
          </a:prstGeom>
          <a:noFill/>
        </p:spPr>
      </p:pic>
      <p:pic>
        <p:nvPicPr>
          <p:cNvPr id="30734" name="Picture 14" descr="http://babyben.ru/images/babyben/2016/08/lechenie-aritmii-serdca-700x46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365104"/>
            <a:ext cx="3096344" cy="2064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pic>
        <p:nvPicPr>
          <p:cNvPr id="28676" name="Picture 4" descr="http://s02.yapfiles.ru/files/461216/klumb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76672"/>
            <a:ext cx="5012556" cy="2606529"/>
          </a:xfrm>
          <a:prstGeom prst="rect">
            <a:avLst/>
          </a:prstGeom>
          <a:noFill/>
        </p:spPr>
      </p:pic>
      <p:pic>
        <p:nvPicPr>
          <p:cNvPr id="28680" name="Picture 8" descr="http://landmaster52.ru/cvetniki/grupp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789040"/>
            <a:ext cx="3552395" cy="2664296"/>
          </a:xfrm>
          <a:prstGeom prst="rect">
            <a:avLst/>
          </a:prstGeom>
          <a:noFill/>
        </p:spPr>
      </p:pic>
      <p:pic>
        <p:nvPicPr>
          <p:cNvPr id="28682" name="Picture 10" descr="http://333v.ru/uploads/0b/0b7612388c8536fd855631441476fe2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3717032"/>
            <a:ext cx="3572396" cy="2679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unpictures.ru/images/661563_fony-prezentacii-po-biolo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28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420888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 СПАСИБО ЗА ВНИМАНИЕ! </a:t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4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573</Words>
  <Application>Microsoft Office PowerPoint</Application>
  <PresentationFormat>Экран (4:3)</PresentationFormat>
  <Paragraphs>118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Культурные растения</vt:lpstr>
      <vt:lpstr>Подпиши картинки</vt:lpstr>
      <vt:lpstr>Распредели на группы</vt:lpstr>
      <vt:lpstr>Слайд 4</vt:lpstr>
      <vt:lpstr>Слайд 5</vt:lpstr>
      <vt:lpstr>Плодовые</vt:lpstr>
      <vt:lpstr>Слайд 7</vt:lpstr>
      <vt:lpstr>Овощные </vt:lpstr>
      <vt:lpstr>Слайд 9</vt:lpstr>
      <vt:lpstr>Зерновые</vt:lpstr>
      <vt:lpstr>Слайд 11</vt:lpstr>
      <vt:lpstr>Слайд 12</vt:lpstr>
      <vt:lpstr>Слайд 13</vt:lpstr>
      <vt:lpstr>Прядильные</vt:lpstr>
      <vt:lpstr>Декоративные</vt:lpstr>
      <vt:lpstr>Слайд 16</vt:lpstr>
      <vt:lpstr>Чем полезны культурные растения?</vt:lpstr>
      <vt:lpstr>Слайд 18</vt:lpstr>
      <vt:lpstr>Слайд 19</vt:lpstr>
      <vt:lpstr>Слайд 20</vt:lpstr>
      <vt:lpstr>Слайд 21</vt:lpstr>
      <vt:lpstr>        СПАСИБО ЗА ВНИМАНИЕ!       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Лариса</cp:lastModifiedBy>
  <cp:revision>48</cp:revision>
  <dcterms:created xsi:type="dcterms:W3CDTF">2017-01-07T11:13:34Z</dcterms:created>
  <dcterms:modified xsi:type="dcterms:W3CDTF">2017-02-08T21:24:12Z</dcterms:modified>
</cp:coreProperties>
</file>