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1"/>
  </p:notesMasterIdLst>
  <p:sldIdLst>
    <p:sldId id="293" r:id="rId2"/>
    <p:sldId id="298" r:id="rId3"/>
    <p:sldId id="260" r:id="rId4"/>
    <p:sldId id="263" r:id="rId5"/>
    <p:sldId id="261" r:id="rId6"/>
    <p:sldId id="264" r:id="rId7"/>
    <p:sldId id="265" r:id="rId8"/>
    <p:sldId id="266" r:id="rId9"/>
    <p:sldId id="267" r:id="rId10"/>
    <p:sldId id="262" r:id="rId11"/>
    <p:sldId id="296" r:id="rId12"/>
    <p:sldId id="297" r:id="rId13"/>
    <p:sldId id="295" r:id="rId14"/>
    <p:sldId id="279" r:id="rId15"/>
    <p:sldId id="270" r:id="rId16"/>
    <p:sldId id="271" r:id="rId17"/>
    <p:sldId id="272" r:id="rId18"/>
    <p:sldId id="273" r:id="rId19"/>
    <p:sldId id="29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70719-DE2B-49A0-A501-A0CE51664C28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E12007-3C15-48CA-A277-10DDE8C08EB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067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19517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06EF06-DEA8-456B-96F9-73623CF23F13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Мозаика из камня и стекла (смальты)</a:t>
            </a:r>
          </a:p>
        </p:txBody>
      </p:sp>
    </p:spTree>
    <p:extLst>
      <p:ext uri="{BB962C8B-B14F-4D97-AF65-F5344CB8AC3E}">
        <p14:creationId xmlns="" xmlns:p14="http://schemas.microsoft.com/office/powerpoint/2010/main" val="1610804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BC168D-E046-4782-897E-D5D132F96D21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Мозаика из яичной скорлупы</a:t>
            </a:r>
          </a:p>
        </p:txBody>
      </p:sp>
    </p:spTree>
    <p:extLst>
      <p:ext uri="{BB962C8B-B14F-4D97-AF65-F5344CB8AC3E}">
        <p14:creationId xmlns="" xmlns:p14="http://schemas.microsoft.com/office/powerpoint/2010/main" val="804831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BF6B4E-0B04-4F08-A5C0-81AA7A1DF376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Мозаика из бусин</a:t>
            </a:r>
          </a:p>
        </p:txBody>
      </p:sp>
    </p:spTree>
    <p:extLst>
      <p:ext uri="{BB962C8B-B14F-4D97-AF65-F5344CB8AC3E}">
        <p14:creationId xmlns="" xmlns:p14="http://schemas.microsoft.com/office/powerpoint/2010/main" val="3963272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176110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6311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4440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971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03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8096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964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2441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73816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459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016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802961D-ECD0-4A6F-AD04-DE7A9839256D}" type="datetime1">
              <a:rPr lang="ru-RU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Образова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837FD71-A781-4E7D-B3DA-8D1398C3D6A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018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9958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2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28.jpeg"/><Relationship Id="rId5" Type="http://schemas.openxmlformats.org/officeDocument/2006/relationships/image" Target="../media/image27.gif"/><Relationship Id="rId10" Type="http://schemas.openxmlformats.org/officeDocument/2006/relationships/image" Target="../media/image31.gif"/><Relationship Id="rId4" Type="http://schemas.openxmlformats.org/officeDocument/2006/relationships/image" Target="../media/image26.jpeg"/><Relationship Id="rId9" Type="http://schemas.openxmlformats.org/officeDocument/2006/relationships/hyperlink" Target="http://smiles.33b.ru/smile.102749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214818"/>
            <a:ext cx="7929618" cy="1643074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Урок технологии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Мозаика из крашеного пшена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«Алые паруса»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Ленара\Рабочий стол\технология 28.09.2016\п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428604"/>
            <a:ext cx="5852160" cy="3657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9058" y="5357826"/>
            <a:ext cx="50006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 «Б» классе 28.09.2016 год. </a:t>
            </a:r>
          </a:p>
          <a:p>
            <a:pPr algn="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Загидулина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Л.И.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Евгений\Desktop\пепк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16632"/>
            <a:ext cx="7643866" cy="6598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Словарная работа</a:t>
            </a:r>
            <a:endParaRPr lang="ru-RU" b="1" dirty="0">
              <a:solidFill>
                <a:srgbClr val="FF0000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Мозаика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– это искусство создания изображений, выложенных из разных материалов – камень, керамика, стекло, яичная скорлупа, бумага и др.</a:t>
            </a:r>
          </a:p>
          <a:p>
            <a:pPr algn="just" eaLnBrk="1" hangingPunct="1">
              <a:buNone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декоративно-прикладное искусство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создание художественных изделий, имеющих практическое применение.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Декоративный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служащий для украшения, красочный, эффектный.</a:t>
            </a: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755650" y="728663"/>
            <a:ext cx="7704138" cy="1008062"/>
          </a:xfrm>
          <a:ln/>
        </p:spPr>
        <p:txBody>
          <a:bodyPr>
            <a:normAutofit fontScale="90000"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Мозаика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это искусство создания изображений, выложенных из разных материалов – камень, керамика,  стекло, яичная скорлупа, бумага и др.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3860800"/>
            <a:ext cx="2305050" cy="2305050"/>
          </a:xfrm>
          <a:prstGeom prst="rect">
            <a:avLst/>
          </a:prstGeom>
          <a:noFill/>
          <a:ln w="25560">
            <a:solidFill>
              <a:srgbClr val="8A8AD8"/>
            </a:solidFill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1773238"/>
            <a:ext cx="2951162" cy="1801812"/>
          </a:xfrm>
          <a:prstGeom prst="rect">
            <a:avLst/>
          </a:prstGeom>
          <a:noFill/>
          <a:ln w="25527">
            <a:solidFill>
              <a:srgbClr val="8A8AD8"/>
            </a:solidFill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688" y="2205038"/>
            <a:ext cx="2147887" cy="3240087"/>
          </a:xfrm>
          <a:prstGeom prst="rect">
            <a:avLst/>
          </a:prstGeom>
          <a:noFill/>
          <a:ln w="25560">
            <a:solidFill>
              <a:srgbClr val="8A8AD8"/>
            </a:solidFill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550" y="1557338"/>
            <a:ext cx="2114550" cy="2159000"/>
          </a:xfrm>
          <a:prstGeom prst="rect">
            <a:avLst/>
          </a:prstGeom>
          <a:noFill/>
          <a:ln w="25527">
            <a:solidFill>
              <a:srgbClr val="8A8AD8"/>
            </a:solidFill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475" y="3860800"/>
            <a:ext cx="2951163" cy="2054225"/>
          </a:xfrm>
          <a:prstGeom prst="rect">
            <a:avLst/>
          </a:prstGeom>
          <a:noFill/>
          <a:ln w="25560">
            <a:solidFill>
              <a:srgbClr val="8A8AD8"/>
            </a:solidFill>
            <a:miter lim="800000"/>
            <a:headEnd/>
            <a:tailEnd/>
          </a:ln>
          <a:effectLst/>
        </p:spPr>
      </p:pic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323850" y="476250"/>
            <a:ext cx="8496300" cy="5905500"/>
          </a:xfrm>
          <a:prstGeom prst="roundRect">
            <a:avLst>
              <a:gd name="adj" fmla="val 16667"/>
            </a:avLst>
          </a:prstGeom>
          <a:noFill/>
          <a:ln w="38160">
            <a:solidFill>
              <a:srgbClr val="24249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875" y="260648"/>
            <a:ext cx="7543800" cy="7920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Мозаика -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F:\Рисунки мозаики\2мозаи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8274" t="43563" r="21756" b="11299"/>
          <a:stretch>
            <a:fillRect/>
          </a:stretch>
        </p:blipFill>
        <p:spPr bwMode="auto">
          <a:xfrm>
            <a:off x="4572000" y="1412776"/>
            <a:ext cx="3880214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95536" y="5373216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052736"/>
            <a:ext cx="3888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это изображение, выполненное из кусочков одного или различных материалов.</a:t>
            </a:r>
            <a:endParaRPr lang="ru-RU" sz="2400" b="1" dirty="0"/>
          </a:p>
        </p:txBody>
      </p:sp>
      <p:pic>
        <p:nvPicPr>
          <p:cNvPr id="9" name="Picture 3" descr="C:\Documents and Settings\Admin\Рабочий стол\Открытый урок по технологии\Рисунки мозаики\3 мозаика.jpg"/>
          <p:cNvPicPr>
            <a:picLocks noChangeAspect="1" noChangeArrowheads="1"/>
          </p:cNvPicPr>
          <p:nvPr/>
        </p:nvPicPr>
        <p:blipFill>
          <a:blip r:embed="rId3" cstate="print"/>
          <a:srcRect l="21032" t="49652" r="35343" b="20133"/>
          <a:stretch>
            <a:fillRect/>
          </a:stretch>
        </p:blipFill>
        <p:spPr bwMode="auto">
          <a:xfrm>
            <a:off x="637871" y="2780928"/>
            <a:ext cx="3466862" cy="36724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моз бож ко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71612"/>
            <a:ext cx="3895268" cy="500066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3" name="Picture 7" descr="моз стекл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571612"/>
            <a:ext cx="3757123" cy="5011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1785918" y="214290"/>
            <a:ext cx="5545137" cy="1268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</a:pPr>
            <a:r>
              <a:rPr lang="ru-RU" sz="4000" dirty="0" smtClean="0">
                <a:solidFill>
                  <a:srgbClr val="C00000"/>
                </a:solidFill>
                <a:latin typeface="Monotype Corsiva" pitchFamily="66" charset="0"/>
              </a:rPr>
              <a:t>Другие виды мозаики</a:t>
            </a:r>
          </a:p>
          <a:p>
            <a:pPr algn="ctr">
              <a:spcBef>
                <a:spcPct val="30000"/>
              </a:spcBef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Мозаика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стекла (смальты)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моз лото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714356"/>
            <a:ext cx="328614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14"/>
          <p:cNvSpPr>
            <a:spLocks noChangeArrowheads="1"/>
          </p:cNvSpPr>
          <p:nvPr/>
        </p:nvSpPr>
        <p:spPr bwMode="auto">
          <a:xfrm>
            <a:off x="1928794" y="214290"/>
            <a:ext cx="50259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Мозаика из яичной скорлупы</a:t>
            </a:r>
          </a:p>
        </p:txBody>
      </p:sp>
      <p:pic>
        <p:nvPicPr>
          <p:cNvPr id="9" name="Picture 10" descr="моз ма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714356"/>
            <a:ext cx="3214710" cy="4356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3" descr="мозаи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0388" y="3714752"/>
            <a:ext cx="4001876" cy="2863856"/>
          </a:xfrm>
          <a:prstGeom prst="rect">
            <a:avLst/>
          </a:prstGeom>
          <a:noFill/>
          <a:ln w="76200">
            <a:solidFill>
              <a:srgbClr val="33CC33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 descr="моз драк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367" y="928670"/>
            <a:ext cx="4114665" cy="54499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9" name="Picture 11" descr="моз кош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928670"/>
            <a:ext cx="3915388" cy="5500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928926" y="142852"/>
            <a:ext cx="30464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Мозаика из бусин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57150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Мозаика из кафельной плитки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моз кафель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487939"/>
            <a:ext cx="3357586" cy="2370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8" descr="рукой мо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285860"/>
            <a:ext cx="5187950" cy="49292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9" descr="моз кувш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857232"/>
            <a:ext cx="2703326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Фабрика М. В. Ломоносова.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4077072"/>
            <a:ext cx="4114800" cy="204909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России мозаику  возродил в середине 18 века Михаил Васильевич Ломоносов.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организовал смальтоварение.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Смальта  - это кубики стекла различных оттенков.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Picture 12" descr="Рисунок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68760"/>
            <a:ext cx="1756292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5" descr="Усть-Рудицкая фабри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89040"/>
            <a:ext cx="3286148" cy="26070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Picture 6" descr="фабрика Ломоносо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268760"/>
            <a:ext cx="4001935" cy="2295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45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604250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15" descr="fe8ddd18f84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</a:blip>
          <a:srcRect b="15218"/>
          <a:stretch>
            <a:fillRect/>
          </a:stretch>
        </p:blipFill>
        <p:spPr bwMode="auto">
          <a:xfrm>
            <a:off x="-3244850" y="1844675"/>
            <a:ext cx="3244850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16" descr="f1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5157788"/>
            <a:ext cx="1962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9" name="Picture 19" descr="f1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2997200"/>
            <a:ext cx="1962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0" name="Picture 20" descr="f1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77050" y="4508500"/>
            <a:ext cx="1962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1" name="Picture 21" descr="fe8ddd18f84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</a:blip>
          <a:srcRect b="15218"/>
          <a:stretch>
            <a:fillRect/>
          </a:stretch>
        </p:blipFill>
        <p:spPr bwMode="auto">
          <a:xfrm>
            <a:off x="9144000" y="4149725"/>
            <a:ext cx="2376488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2" name="Oval 22"/>
          <p:cNvSpPr>
            <a:spLocks noChangeArrowheads="1"/>
          </p:cNvSpPr>
          <p:nvPr/>
        </p:nvSpPr>
        <p:spPr bwMode="auto">
          <a:xfrm>
            <a:off x="2916238" y="188913"/>
            <a:ext cx="3455987" cy="3311525"/>
          </a:xfrm>
          <a:prstGeom prst="ellipse">
            <a:avLst/>
          </a:prstGeom>
          <a:gradFill rotWithShape="1">
            <a:gsLst>
              <a:gs pos="0">
                <a:srgbClr val="FFC9F1"/>
              </a:gs>
              <a:gs pos="100000">
                <a:srgbClr val="EE4C63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143" name="Picture 23" descr="ani-crazy_dolphin"/>
          <p:cNvPicPr>
            <a:picLocks noChangeAspect="1" noChangeArrowheads="1" noCrop="1"/>
          </p:cNvPicPr>
          <p:nvPr/>
        </p:nvPicPr>
        <p:blipFill>
          <a:blip r:embed="rId7">
            <a:lum bright="-30000"/>
          </a:blip>
          <a:srcRect/>
          <a:stretch>
            <a:fillRect/>
          </a:stretch>
        </p:blipFill>
        <p:spPr bwMode="auto">
          <a:xfrm>
            <a:off x="-1384300" y="3644900"/>
            <a:ext cx="1384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4" name="Picture 24" descr="ani-crazy_dolphin"/>
          <p:cNvPicPr>
            <a:picLocks noChangeAspect="1" noChangeArrowheads="1" noCrop="1"/>
          </p:cNvPicPr>
          <p:nvPr/>
        </p:nvPicPr>
        <p:blipFill>
          <a:blip r:embed="rId7">
            <a:lum bright="-36000"/>
          </a:blip>
          <a:srcRect/>
          <a:stretch>
            <a:fillRect/>
          </a:stretch>
        </p:blipFill>
        <p:spPr bwMode="auto">
          <a:xfrm>
            <a:off x="5867400" y="5157788"/>
            <a:ext cx="1384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5" name="Picture 25" descr="fe8ddd18f84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8000"/>
          </a:blip>
          <a:srcRect b="15218"/>
          <a:stretch>
            <a:fillRect/>
          </a:stretch>
        </p:blipFill>
        <p:spPr bwMode="auto">
          <a:xfrm>
            <a:off x="9144000" y="2276475"/>
            <a:ext cx="3244850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6" name="Picture 26" descr="ani-crazy_dolphin"/>
          <p:cNvPicPr>
            <a:picLocks noChangeAspect="1" noChangeArrowheads="1" noCrop="1"/>
          </p:cNvPicPr>
          <p:nvPr/>
        </p:nvPicPr>
        <p:blipFill>
          <a:blip r:embed="rId7">
            <a:lum bright="-36000"/>
          </a:blip>
          <a:srcRect/>
          <a:stretch>
            <a:fillRect/>
          </a:stretch>
        </p:blipFill>
        <p:spPr bwMode="auto">
          <a:xfrm flipH="1">
            <a:off x="5795963" y="4005263"/>
            <a:ext cx="1223962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7" name="Picture 27" descr="ani-crazy_dolphin"/>
          <p:cNvPicPr>
            <a:picLocks noChangeAspect="1" noChangeArrowheads="1" noCrop="1"/>
          </p:cNvPicPr>
          <p:nvPr/>
        </p:nvPicPr>
        <p:blipFill>
          <a:blip r:embed="rId7">
            <a:lum bright="-30000"/>
          </a:blip>
          <a:srcRect/>
          <a:stretch>
            <a:fillRect/>
          </a:stretch>
        </p:blipFill>
        <p:spPr bwMode="auto">
          <a:xfrm flipH="1">
            <a:off x="9144000" y="3933825"/>
            <a:ext cx="1223963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48" name="Picture 28" descr="ani-crazy_dolphin"/>
          <p:cNvPicPr>
            <a:picLocks noChangeAspect="1" noChangeArrowheads="1" noCrop="1"/>
          </p:cNvPicPr>
          <p:nvPr/>
        </p:nvPicPr>
        <p:blipFill>
          <a:blip r:embed="rId7">
            <a:lum bright="-36000"/>
          </a:blip>
          <a:srcRect/>
          <a:stretch>
            <a:fillRect/>
          </a:stretch>
        </p:blipFill>
        <p:spPr bwMode="auto">
          <a:xfrm flipH="1">
            <a:off x="2268538" y="3933825"/>
            <a:ext cx="1366837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9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0033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150" name="Picture 30" descr="j043259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72225" y="620713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51" name="Picture 31" descr="65faa995e8495198efec9f89623bb9a7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144000" y="692150"/>
            <a:ext cx="15113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52" name="Picture 32" descr="65faa995e8495198efec9f89623bb9a7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144000" y="1628775"/>
            <a:ext cx="1260475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9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" presetID="9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1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500"/>
                            </p:stCondLst>
                            <p:childTnLst>
                              <p:par>
                                <p:cTn id="31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500"/>
                            </p:stCondLst>
                            <p:childTnLst>
                              <p:par>
                                <p:cTn id="35" presetID="9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00"/>
                            </p:stCondLst>
                            <p:childTnLst>
                              <p:par>
                                <p:cTn id="39" presetID="6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95 0.1507 C 0.06528 0.17454 0.09375 0.20811 0.19948 0.20741 C 0.35208 0.20741 0.36302 0.09561 0.54531 0.09537 C 0.7092 0.09537 0.6217 0.19306 0.77934 0.1926 C 0.94323 0.1926 0.85573 0.12176 1.03177 0.12176 C 1.18941 0.12176 1.10191 0.16945 1.24236 0.16945 C 1.37778 0.16945 1.30746 0.13311 1.43056 0.13311 C 1.50087 0.13311 1.5059 0.14283 1.51215 0.1507 " pathEditMode="relative" rAng="0" ptsTypes="ffffffff">
                                      <p:cBhvr>
                                        <p:cTn id="40" dur="5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0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0"/>
                            </p:stCondLst>
                            <p:childTnLst>
                              <p:par>
                                <p:cTn id="42" presetID="6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02 0.09329 C -0.0743 0.13496 -0.10035 0.19375 -0.1967 0.19237 C -0.33594 0.19237 -0.34635 -0.003 -0.51233 -0.00324 C -0.66163 -0.00324 -0.58194 0.16737 -0.72569 0.16644 C -0.87604 0.16644 -0.79531 0.04283 -0.95608 0.04283 C -1.09983 0.04283 -1.02014 0.12639 -1.14792 0.12639 C -1.27118 0.12639 -1.20729 0.06274 -1.31962 0.06274 C -1.38368 0.06274 -1.38837 0.0801 -1.39375 0.09329 " pathEditMode="relative" rAng="0" ptsTypes="ffffffff">
                                      <p:cBhvr>
                                        <p:cTn id="43" dur="50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5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000"/>
                            </p:stCondLst>
                            <p:childTnLst>
                              <p:par>
                                <p:cTn id="4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000"/>
                            </p:stCondLst>
                            <p:childTnLst>
                              <p:par>
                                <p:cTn id="49" presetID="10" presetClass="entr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0"/>
                            </p:stCondLst>
                            <p:childTnLst>
                              <p:par>
                                <p:cTn id="53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0"/>
                            </p:stCondLst>
                            <p:childTnLst>
                              <p:par>
                                <p:cTn id="62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6 -0.06134 C -0.08611 0.0662 -0.21354 0.10509 -0.3118 0.02639 C -0.40989 -0.0537 -0.44201 -0.2213 -0.3842 -0.34884 C -0.32587 -0.47708 -0.19896 -0.5162 -0.10069 -0.43704 C -0.00278 -0.35787 0.03021 -0.18958 -0.0276 -0.06134 Z " pathEditMode="relative" rAng="7273368" ptsTypes="fffff">
                                      <p:cBhvr>
                                        <p:cTn id="63" dur="5000" spd="-1000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" y="-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0"/>
                            </p:stCondLst>
                            <p:childTnLst>
                              <p:par>
                                <p:cTn id="6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3000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0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5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500"/>
                            </p:stCondLst>
                            <p:childTnLst>
                              <p:par>
                                <p:cTn id="79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3000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3000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5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500"/>
                            </p:stCondLst>
                            <p:childTnLst>
                              <p:par>
                                <p:cTn id="92" presetID="3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6 L -3.05556E-6 0.09745 C -3.05556E-6 0.14166 0.06181 0.19606 0.11216 0.19606 L 0.22448 0.19606 " pathEditMode="relative" rAng="0" ptsTypes="FfFF">
                                      <p:cBhvr>
                                        <p:cTn id="93" dur="3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8500"/>
                            </p:stCondLst>
                            <p:childTnLst>
                              <p:par>
                                <p:cTn id="9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1500"/>
                            </p:stCondLst>
                            <p:childTnLst>
                              <p:par>
                                <p:cTn id="99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3000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0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4500"/>
                            </p:stCondLst>
                            <p:childTnLst>
                              <p:par>
                                <p:cTn id="104" presetID="12" presetClass="exit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05" dur="5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9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5"/>
                </p:tgtEl>
              </p:cMediaNode>
            </p:audio>
          </p:childTnLst>
        </p:cTn>
      </p:par>
    </p:tnLst>
    <p:bldLst>
      <p:bldP spid="5142" grpId="0" animBg="1"/>
      <p:bldP spid="5142" grpId="1" animBg="1"/>
      <p:bldP spid="5142" grpId="2" animBg="1"/>
      <p:bldP spid="51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Ленара\Рабочий стол\4496_6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01122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User\Мои документы\парус.tif"/>
          <p:cNvPicPr/>
          <p:nvPr/>
        </p:nvPicPr>
        <p:blipFill>
          <a:blip r:embed="rId2" cstate="print"/>
          <a:srcRect l="6574" t="14464" r="5077" b="5860"/>
          <a:stretch>
            <a:fillRect/>
          </a:stretch>
        </p:blipFill>
        <p:spPr bwMode="auto">
          <a:xfrm>
            <a:off x="357158" y="428604"/>
            <a:ext cx="5248275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Documents and Settings\User\Мои документы\парус 2.tif"/>
          <p:cNvPicPr/>
          <p:nvPr/>
        </p:nvPicPr>
        <p:blipFill>
          <a:blip r:embed="rId3" cstate="print"/>
          <a:srcRect l="4757" t="4545" r="4862" b="3409"/>
          <a:stretch>
            <a:fillRect/>
          </a:stretch>
        </p:blipFill>
        <p:spPr bwMode="auto">
          <a:xfrm>
            <a:off x="5072034" y="428604"/>
            <a:ext cx="4071966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48263" y="5301208"/>
            <a:ext cx="3455987" cy="72480"/>
          </a:xfrm>
        </p:spPr>
        <p:txBody>
          <a:bodyPr>
            <a:normAutofit fontScale="90000"/>
          </a:bodyPr>
          <a:lstStyle/>
          <a:p>
            <a:pPr marL="18288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prstClr val="white"/>
                </a:solidFill>
                <a:ea typeface="+mn-ea"/>
                <a:cs typeface="+mn-cs"/>
              </a:rPr>
              <a:t> </a:t>
            </a:r>
            <a:br>
              <a:rPr lang="ru-RU" sz="2000" dirty="0" smtClean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ru-RU" sz="2000" dirty="0" smtClean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ru-RU" sz="2800" b="1" i="1" dirty="0" smtClean="0">
                <a:solidFill>
                  <a:prstClr val="white"/>
                </a:solidFill>
                <a:ea typeface="+mn-ea"/>
                <a:cs typeface="+mn-cs"/>
              </a:rPr>
              <a:t>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60104" y="3005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908720"/>
            <a:ext cx="396044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 smtClean="0">
                <a:solidFill>
                  <a:prstClr val="white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Аппликация из пшена– </a:t>
            </a:r>
          </a:p>
          <a:p>
            <a:pPr algn="ctr">
              <a:defRPr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занятие не только интересное, </a:t>
            </a:r>
          </a:p>
          <a:p>
            <a:pPr algn="ctr">
              <a:defRPr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 полезное: </a:t>
            </a:r>
          </a:p>
          <a:p>
            <a:pPr algn="ctr">
              <a:defRPr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развивает глазомер, мелкую моторику пальцев рук.</a:t>
            </a:r>
          </a:p>
          <a:p>
            <a:pPr algn="ctr">
              <a:defRPr/>
            </a:pPr>
            <a:r>
              <a:rPr lang="ru-RU" dirty="0" smtClean="0">
                <a:solidFill>
                  <a:prstClr val="white"/>
                </a:solidFill>
              </a:rPr>
              <a:t> </a:t>
            </a:r>
            <a:endParaRPr lang="ru-RU" dirty="0"/>
          </a:p>
        </p:txBody>
      </p:sp>
      <p:pic>
        <p:nvPicPr>
          <p:cNvPr id="7" name="Рисунок 6" descr="C:\Documents and Settings\User\Мои документы\парус 2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4505352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42910" y="576253"/>
            <a:ext cx="750099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Материалы и инструменты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0" name="Picture 2" descr="D:\Фотки\101_29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643570" y="1817035"/>
            <a:ext cx="2901943" cy="3195354"/>
          </a:xfrm>
          <a:noFill/>
        </p:spPr>
      </p:pic>
      <p:sp>
        <p:nvSpPr>
          <p:cNvPr id="20487" name="Дата 11"/>
          <p:cNvSpPr>
            <a:spLocks noGrp="1"/>
          </p:cNvSpPr>
          <p:nvPr>
            <p:ph type="dt" sz="half" idx="10"/>
          </p:nvPr>
        </p:nvSpPr>
        <p:spPr bwMode="auto">
          <a:xfrm>
            <a:off x="5791200" y="6203667"/>
            <a:ext cx="2590800" cy="38404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 </a:t>
            </a:r>
          </a:p>
        </p:txBody>
      </p:sp>
      <p:sp>
        <p:nvSpPr>
          <p:cNvPr id="20488" name="Номер слайда 12"/>
          <p:cNvSpPr>
            <a:spLocks noGrp="1"/>
          </p:cNvSpPr>
          <p:nvPr>
            <p:ph type="sldNum" sz="quarter" idx="12"/>
          </p:nvPr>
        </p:nvSpPr>
        <p:spPr bwMode="auto">
          <a:xfrm>
            <a:off x="8410575" y="6181531"/>
            <a:ext cx="609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/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4282" y="1571612"/>
            <a:ext cx="4214842" cy="4784288"/>
          </a:xfrm>
          <a:prstGeom prst="round2DiagRect">
            <a:avLst>
              <a:gd name="adj1" fmla="val 16667"/>
              <a:gd name="adj2" fmla="val 3491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7030A0"/>
                </a:solidFill>
                <a:latin typeface="+mn-lt"/>
                <a:cs typeface="+mn-cs"/>
              </a:rPr>
              <a:t>клей ПВА;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715963" indent="-7159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7030A0"/>
                </a:solidFill>
                <a:latin typeface="+mn-lt"/>
                <a:cs typeface="+mn-cs"/>
              </a:rPr>
              <a:t>       ножницы;</a:t>
            </a:r>
          </a:p>
          <a:p>
            <a:pPr marL="715963" indent="-71596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dirty="0">
              <a:solidFill>
                <a:srgbClr val="7030A0"/>
              </a:solidFill>
              <a:latin typeface="+mn-lt"/>
              <a:cs typeface="+mn-cs"/>
            </a:endParaRPr>
          </a:p>
          <a:p>
            <a:pPr marL="715963" indent="-7159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7030A0"/>
                </a:solidFill>
                <a:latin typeface="+mn-lt"/>
                <a:cs typeface="+mn-cs"/>
              </a:rPr>
              <a:t>                кисть;</a:t>
            </a:r>
          </a:p>
          <a:p>
            <a:pPr marL="715963" indent="-7159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7030A0"/>
                </a:solidFill>
                <a:latin typeface="+mn-lt"/>
                <a:cs typeface="+mn-cs"/>
              </a:rPr>
              <a:t>                        карандаш;</a:t>
            </a:r>
          </a:p>
          <a:p>
            <a:pPr marL="715963" indent="-71596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7030A0"/>
                </a:solidFill>
                <a:latin typeface="+mn-lt"/>
                <a:cs typeface="+mn-cs"/>
              </a:rPr>
              <a:t>                        </a:t>
            </a:r>
            <a:r>
              <a:rPr lang="ru-RU" sz="2800" b="1" i="1" dirty="0" smtClean="0">
                <a:solidFill>
                  <a:srgbClr val="7030A0"/>
                </a:solidFill>
              </a:rPr>
              <a:t>разноцветное пшено</a:t>
            </a:r>
            <a:r>
              <a:rPr lang="ru-RU" sz="2800" b="1" i="1" dirty="0" smtClean="0">
                <a:solidFill>
                  <a:srgbClr val="7030A0"/>
                </a:solidFill>
                <a:latin typeface="+mn-lt"/>
                <a:cs typeface="+mn-cs"/>
              </a:rPr>
              <a:t>.</a:t>
            </a:r>
            <a:endParaRPr lang="ru-RU" sz="2800" b="1" i="1" dirty="0">
              <a:solidFill>
                <a:srgbClr val="7030A0"/>
              </a:solidFill>
              <a:latin typeface="+mn-lt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63888" y="5589241"/>
            <a:ext cx="53285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ещё – </a:t>
            </a: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хорошее настроение и готовность к работе!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07904" y="5661248"/>
            <a:ext cx="3150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 </a:t>
            </a:r>
            <a:endParaRPr lang="ru-RU" dirty="0"/>
          </a:p>
        </p:txBody>
      </p:sp>
      <p:pic>
        <p:nvPicPr>
          <p:cNvPr id="2050" name="Picture 2" descr="C:\Documents and Settings\Ленара\Рабочий стол\окраска.jpg"/>
          <p:cNvPicPr>
            <a:picLocks noChangeAspect="1" noChangeArrowheads="1"/>
          </p:cNvPicPr>
          <p:nvPr/>
        </p:nvPicPr>
        <p:blipFill>
          <a:blip r:embed="rId3"/>
          <a:srcRect l="50000" t="12336" r="23214" b="54913"/>
          <a:stretch>
            <a:fillRect/>
          </a:stretch>
        </p:blipFill>
        <p:spPr bwMode="auto">
          <a:xfrm>
            <a:off x="6715140" y="3071810"/>
            <a:ext cx="1785950" cy="192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12"/>
          <p:cNvSpPr>
            <a:spLocks noGrp="1" noChangeArrowheads="1"/>
          </p:cNvSpPr>
          <p:nvPr>
            <p:ph type="title" sz="quarter"/>
          </p:nvPr>
        </p:nvSpPr>
        <p:spPr>
          <a:xfrm>
            <a:off x="204788" y="260648"/>
            <a:ext cx="8939212" cy="86409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БЕЗОПАСНОЙ РАБОТЫ</a:t>
            </a:r>
            <a:b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6" name="Picture 10" descr="IMAGE002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1196975"/>
            <a:ext cx="3455987" cy="1727200"/>
          </a:xfrm>
          <a:noFill/>
          <a:ln w="57150">
            <a:solidFill>
              <a:schemeClr val="accent2"/>
            </a:solidFill>
          </a:ln>
        </p:spPr>
      </p:pic>
      <p:sp>
        <p:nvSpPr>
          <p:cNvPr id="4103" name="Rectangle 7"/>
          <p:cNvSpPr>
            <a:spLocks noGrp="1" noChangeArrowheads="1"/>
          </p:cNvSpPr>
          <p:nvPr>
            <p:ph sz="quarter" idx="2"/>
          </p:nvPr>
        </p:nvSpPr>
        <p:spPr>
          <a:xfrm>
            <a:off x="395288" y="5013325"/>
            <a:ext cx="7272337" cy="2185988"/>
          </a:xfrm>
          <a:ln/>
        </p:spPr>
        <p:txBody>
          <a:bodyPr/>
          <a:lstStyle/>
          <a:p>
            <a:pPr algn="ctr">
              <a:buFontTx/>
              <a:buNone/>
            </a:pPr>
            <a:r>
              <a:rPr lang="ru-RU" b="1" dirty="0"/>
              <a:t>Передавая ножницы,</a:t>
            </a:r>
          </a:p>
          <a:p>
            <a:pPr>
              <a:buFontTx/>
              <a:buNone/>
            </a:pPr>
            <a:r>
              <a:rPr lang="ru-RU" b="1" dirty="0" smtClean="0"/>
              <a:t>           держи </a:t>
            </a:r>
            <a:r>
              <a:rPr lang="ru-RU" b="1" dirty="0"/>
              <a:t>их за сомкнутые лезвия.</a:t>
            </a:r>
          </a:p>
        </p:txBody>
      </p:sp>
      <p:pic>
        <p:nvPicPr>
          <p:cNvPr id="4111" name="Picture 15" descr="IMAGE00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196975"/>
            <a:ext cx="3455988" cy="1655763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4112" name="Picture 16" descr="IMAGE00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0113" y="3213100"/>
            <a:ext cx="2952750" cy="1616075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4113" name="Picture 17" descr="IMAGE00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700" y="3213100"/>
            <a:ext cx="2879725" cy="1595438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15"/>
          <p:cNvSpPr>
            <a:spLocks noGrp="1" noChangeArrowheads="1"/>
          </p:cNvSpPr>
          <p:nvPr>
            <p:ph type="title" sz="quarter"/>
          </p:nvPr>
        </p:nvSpPr>
        <p:spPr>
          <a:xfrm>
            <a:off x="0" y="692150"/>
            <a:ext cx="86868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БЕЗОПАСНОЙ РАБОТЫ </a:t>
            </a:r>
            <a:r>
              <a:rPr lang="ru-RU" sz="3600" b="1" dirty="0">
                <a:solidFill>
                  <a:srgbClr val="008000"/>
                </a:solidFill>
              </a:rPr>
              <a:t/>
            </a:r>
            <a:br>
              <a:rPr lang="ru-RU" sz="3600" b="1" dirty="0">
                <a:solidFill>
                  <a:srgbClr val="008000"/>
                </a:solidFill>
              </a:rPr>
            </a:br>
            <a:endParaRPr lang="ru-RU" sz="3600" b="1" dirty="0">
              <a:solidFill>
                <a:srgbClr val="008000"/>
              </a:solidFill>
            </a:endParaRPr>
          </a:p>
        </p:txBody>
      </p:sp>
      <p:sp>
        <p:nvSpPr>
          <p:cNvPr id="5129" name="Rectangle 9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ru-RU" sz="2400"/>
          </a:p>
        </p:txBody>
      </p:sp>
      <p:sp>
        <p:nvSpPr>
          <p:cNvPr id="5130" name="Rectangle 10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endParaRPr lang="ru-RU" sz="2400"/>
          </a:p>
        </p:txBody>
      </p:sp>
      <p:sp>
        <p:nvSpPr>
          <p:cNvPr id="5131" name="Rectangle 11"/>
          <p:cNvSpPr>
            <a:spLocks noGrp="1" noChangeArrowheads="1"/>
          </p:cNvSpPr>
          <p:nvPr>
            <p:ph sz="quarter" idx="3"/>
          </p:nvPr>
        </p:nvSpPr>
        <p:spPr>
          <a:xfrm>
            <a:off x="323850" y="3938588"/>
            <a:ext cx="2735263" cy="2187575"/>
          </a:xfrm>
        </p:spPr>
        <p:txBody>
          <a:bodyPr/>
          <a:lstStyle/>
          <a:p>
            <a:pPr>
              <a:buFontTx/>
              <a:buNone/>
            </a:pPr>
            <a:r>
              <a:rPr lang="ru-RU" sz="2400"/>
              <a:t>    </a:t>
            </a:r>
            <a:r>
              <a:rPr lang="ru-RU" sz="2400" b="1"/>
              <a:t>Не приближай пальцы левой руки к линии отреза.</a:t>
            </a:r>
          </a:p>
        </p:txBody>
      </p:sp>
      <p:sp>
        <p:nvSpPr>
          <p:cNvPr id="5134" name="Rectangle 14"/>
          <p:cNvSpPr>
            <a:spLocks noGrp="1" noChangeArrowheads="1"/>
          </p:cNvSpPr>
          <p:nvPr>
            <p:ph sz="quarter" idx="4"/>
          </p:nvPr>
        </p:nvSpPr>
        <p:spPr>
          <a:xfrm>
            <a:off x="6372225" y="3938588"/>
            <a:ext cx="2771775" cy="2187575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ru-RU" sz="2400"/>
              <a:t>    </a:t>
            </a:r>
            <a:r>
              <a:rPr lang="ru-RU" sz="2400" b="1"/>
              <a:t>Мелкие детали вырезай маленькими ножницами.</a:t>
            </a:r>
          </a:p>
        </p:txBody>
      </p:sp>
      <p:pic>
        <p:nvPicPr>
          <p:cNvPr id="5126" name="Picture 6" descr="IMAGE002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28775"/>
            <a:ext cx="2651125" cy="2117725"/>
          </a:xfrm>
          <a:noFill/>
          <a:ln w="38100">
            <a:solidFill>
              <a:schemeClr val="accent2"/>
            </a:solidFill>
          </a:ln>
        </p:spPr>
      </p:pic>
      <p:pic>
        <p:nvPicPr>
          <p:cNvPr id="5127" name="Picture 7" descr="IMAGE0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1628775"/>
            <a:ext cx="2651125" cy="208756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5128" name="Picture 8" descr="IMAGE00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1628775"/>
            <a:ext cx="2454275" cy="201612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3276600" y="4005263"/>
            <a:ext cx="2592388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400"/>
              <a:t>    </a:t>
            </a:r>
            <a:r>
              <a:rPr lang="ru-RU" sz="2400" b="1"/>
              <a:t>Вырезая деталь, поворачивай не ножницы, а бумагу.</a:t>
            </a: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1763713" y="2852738"/>
            <a:ext cx="1008062" cy="64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IMAGE0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268413"/>
            <a:ext cx="3313112" cy="2197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645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0" y="188640"/>
            <a:ext cx="8686800" cy="100811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8000"/>
                </a:solidFill>
              </a:rPr>
              <a:t/>
            </a:r>
            <a:br>
              <a:rPr lang="ru-RU" sz="3600" b="1" dirty="0">
                <a:solidFill>
                  <a:srgbClr val="008000"/>
                </a:solidFill>
              </a:rPr>
            </a:br>
            <a:endParaRPr lang="ru-RU" sz="3600" b="1" dirty="0">
              <a:solidFill>
                <a:srgbClr val="008000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0825" y="3716338"/>
            <a:ext cx="4465638" cy="218757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 b="1" dirty="0">
                <a:solidFill>
                  <a:srgbClr val="0000CC"/>
                </a:solidFill>
              </a:rPr>
              <a:t>Клей наноси </a:t>
            </a:r>
          </a:p>
          <a:p>
            <a:pPr algn="ctr">
              <a:buFontTx/>
              <a:buNone/>
            </a:pPr>
            <a:r>
              <a:rPr lang="ru-RU" sz="2800" b="1" dirty="0">
                <a:solidFill>
                  <a:srgbClr val="0000CC"/>
                </a:solidFill>
              </a:rPr>
              <a:t>равномерно</a:t>
            </a:r>
          </a:p>
          <a:p>
            <a:pPr algn="ctr">
              <a:buFontTx/>
              <a:buNone/>
            </a:pPr>
            <a:r>
              <a:rPr lang="ru-RU" sz="2800" b="1" dirty="0">
                <a:solidFill>
                  <a:srgbClr val="0000CC"/>
                </a:solidFill>
              </a:rPr>
              <a:t>с оборотной стороны.</a:t>
            </a:r>
          </a:p>
        </p:txBody>
      </p:sp>
      <p:pic>
        <p:nvPicPr>
          <p:cNvPr id="64518" name="Picture 6" descr="IMAGE0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1125538"/>
            <a:ext cx="3600450" cy="241776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4787900" y="3789363"/>
            <a:ext cx="410458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2800" b="1" dirty="0">
                <a:solidFill>
                  <a:srgbClr val="0000CC"/>
                </a:solidFill>
              </a:rPr>
              <a:t>Не оставляй клей открытым.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332657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БЕЗОПАСНОЙ РАБОТЫ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48263" y="5301208"/>
            <a:ext cx="3455987" cy="72480"/>
          </a:xfrm>
        </p:spPr>
        <p:txBody>
          <a:bodyPr>
            <a:normAutofit fontScale="90000"/>
          </a:bodyPr>
          <a:lstStyle/>
          <a:p>
            <a:pPr marL="18288"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prstClr val="white"/>
                </a:solidFill>
                <a:ea typeface="+mn-ea"/>
                <a:cs typeface="+mn-cs"/>
              </a:rPr>
              <a:t> </a:t>
            </a:r>
            <a:br>
              <a:rPr lang="ru-RU" sz="2000" dirty="0" smtClean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ru-RU" sz="2000" dirty="0" smtClean="0">
                <a:solidFill>
                  <a:prstClr val="white"/>
                </a:solidFill>
                <a:ea typeface="+mn-ea"/>
                <a:cs typeface="+mn-cs"/>
              </a:rPr>
              <a:t/>
            </a:r>
            <a:br>
              <a:rPr lang="ru-RU" sz="2000" dirty="0" smtClean="0">
                <a:solidFill>
                  <a:prstClr val="white"/>
                </a:solidFill>
                <a:ea typeface="+mn-ea"/>
                <a:cs typeface="+mn-cs"/>
              </a:rPr>
            </a:br>
            <a:r>
              <a:rPr lang="ru-RU" sz="2800" b="1" i="1" dirty="0" smtClean="0">
                <a:solidFill>
                  <a:prstClr val="white"/>
                </a:solidFill>
                <a:ea typeface="+mn-ea"/>
                <a:cs typeface="+mn-cs"/>
              </a:rPr>
              <a:t>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60104" y="3005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 descr="C:\Documents and Settings\User\Мои документы\парус 2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0"/>
            <a:ext cx="5286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161</TotalTime>
  <Words>231</Words>
  <Application>Microsoft Office PowerPoint</Application>
  <PresentationFormat>Экран (4:3)</PresentationFormat>
  <Paragraphs>60</Paragraphs>
  <Slides>19</Slides>
  <Notes>4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Интеграл</vt:lpstr>
      <vt:lpstr>Урок технологии  Мозаика из крашеного пшена  «Алые паруса»  </vt:lpstr>
      <vt:lpstr>Слайд 2</vt:lpstr>
      <vt:lpstr>Словарная работа</vt:lpstr>
      <vt:lpstr>Мозаика – это искусство создания изображений, выложенных из разных материалов – камень, керамика,  стекло, яичная скорлупа, бумага и др.</vt:lpstr>
      <vt:lpstr>Мозаика -</vt:lpstr>
      <vt:lpstr>Слайд 6</vt:lpstr>
      <vt:lpstr>Слайд 7</vt:lpstr>
      <vt:lpstr>Слайд 8</vt:lpstr>
      <vt:lpstr>Мозаика из кафельной плитки</vt:lpstr>
      <vt:lpstr>Фабрика М. В. Ломоносова.</vt:lpstr>
      <vt:lpstr>Слайд 11</vt:lpstr>
      <vt:lpstr>Слайд 12</vt:lpstr>
      <vt:lpstr>Слайд 13</vt:lpstr>
      <vt:lpstr>    </vt:lpstr>
      <vt:lpstr>Слайд 15</vt:lpstr>
      <vt:lpstr>ПРАВИЛА БЕЗОПАСНОЙ РАБОТЫ </vt:lpstr>
      <vt:lpstr>ПРАВИЛА БЕЗОПАСНОЙ РАБОТЫ  </vt:lpstr>
      <vt:lpstr> </vt:lpstr>
      <vt:lpstr>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Кроссворд</dc:title>
  <dc:creator>Евгений</dc:creator>
  <cp:lastModifiedBy>Ленара </cp:lastModifiedBy>
  <cp:revision>27</cp:revision>
  <dcterms:created xsi:type="dcterms:W3CDTF">2012-12-02T13:19:29Z</dcterms:created>
  <dcterms:modified xsi:type="dcterms:W3CDTF">2017-02-09T03:49:56Z</dcterms:modified>
</cp:coreProperties>
</file>