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  <p:sldId id="261" r:id="rId6"/>
    <p:sldId id="268" r:id="rId7"/>
    <p:sldId id="267" r:id="rId8"/>
    <p:sldId id="264" r:id="rId9"/>
    <p:sldId id="269" r:id="rId10"/>
    <p:sldId id="265" r:id="rId11"/>
    <p:sldId id="266" r:id="rId12"/>
    <p:sldId id="262" r:id="rId13"/>
    <p:sldId id="26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5796" autoAdjust="0"/>
    <p:restoredTop sz="94660"/>
  </p:normalViewPr>
  <p:slideViewPr>
    <p:cSldViewPr>
      <p:cViewPr varScale="1">
        <p:scale>
          <a:sx n="82" d="100"/>
          <a:sy n="82" d="100"/>
        </p:scale>
        <p:origin x="-456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29D0-5A00-435A-ACFA-D1CDB764337C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7506-3070-420F-A729-0B189CE445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29D0-5A00-435A-ACFA-D1CDB764337C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7506-3070-420F-A729-0B189CE445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29D0-5A00-435A-ACFA-D1CDB764337C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7506-3070-420F-A729-0B189CE445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29D0-5A00-435A-ACFA-D1CDB764337C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7506-3070-420F-A729-0B189CE445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29D0-5A00-435A-ACFA-D1CDB764337C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7506-3070-420F-A729-0B189CE445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29D0-5A00-435A-ACFA-D1CDB764337C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7506-3070-420F-A729-0B189CE445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29D0-5A00-435A-ACFA-D1CDB764337C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7506-3070-420F-A729-0B189CE445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29D0-5A00-435A-ACFA-D1CDB764337C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7506-3070-420F-A729-0B189CE445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29D0-5A00-435A-ACFA-D1CDB764337C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7506-3070-420F-A729-0B189CE445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29D0-5A00-435A-ACFA-D1CDB764337C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7506-3070-420F-A729-0B189CE445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29D0-5A00-435A-ACFA-D1CDB764337C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67506-3070-420F-A729-0B189CE445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3000"/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329D0-5A00-435A-ACFA-D1CDB764337C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67506-3070-420F-A729-0B189CE445B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file:///C:\Documents%20and%20Settings\&#1053;&#1072;&#1076;&#1077;&#1078;&#1076;&#1072;\&#1056;&#1072;&#1073;&#1086;&#1095;&#1080;&#1081;%20&#1089;&#1090;&#1086;&#1083;\&#1084;&#1091;&#1079;&#1099;&#1082;&#1072;%20&#1073;&#1083;&#1086;&#1082;&#1072;&#1076;&#1072;\3%20&#1051;&#1045;&#1053;&#1048;&#1053;&#1043;&#1056;&#1040;&#1044;&#1057;&#1050;&#1048;&#1045;%20&#1052;&#1040;&#1051;&#1068;&#1063;&#1048;&#1064;&#1050;&#1048;.mp3" TargetMode="External"/><Relationship Id="rId1" Type="http://schemas.openxmlformats.org/officeDocument/2006/relationships/audio" Target="file:///C:\Documents%20and%20Settings\&#1053;&#1072;&#1076;&#1077;&#1078;&#1076;&#1072;\&#1056;&#1072;&#1073;&#1086;&#1095;&#1080;&#1081;%20&#1089;&#1090;&#1086;&#1083;\&#1084;&#1091;&#1079;&#1099;&#1082;&#1072;%20&#1073;&#1083;&#1086;&#1082;&#1072;&#1076;&#1072;\1%20&#1054;&#1083;&#1100;&#1075;&#1072;%20&#1041;&#1077;&#1088;&#1075;&#1075;&#1086;&#1083;&#1100;&#1094;.mp3" TargetMode="Externa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2" Type="http://schemas.openxmlformats.org/officeDocument/2006/relationships/audio" Target="file:///C:\Documents%20and%20Settings\&#1053;&#1072;&#1076;&#1077;&#1078;&#1076;&#1072;\&#1056;&#1072;&#1073;&#1086;&#1095;&#1080;&#1081;%20&#1089;&#1090;&#1086;&#1083;\&#1084;&#1091;&#1079;&#1099;&#1082;&#1072;%20&#1073;&#1083;&#1086;&#1082;&#1072;&#1076;&#1072;\4%20&#1052;&#1072;&#1084;&#1072;%20&#1085;&#1077;%20&#1087;&#1083;&#1072;&#1095;&#1100;.mp3" TargetMode="External"/><Relationship Id="rId1" Type="http://schemas.openxmlformats.org/officeDocument/2006/relationships/video" Target="file:///C:\Documents%20and%20Settings\&#1053;&#1072;&#1076;&#1077;&#1078;&#1076;&#1072;\&#1056;&#1072;&#1073;&#1086;&#1095;&#1080;&#1081;%20&#1089;&#1090;&#1086;&#1083;\&#1086;&#1090;&#1082;&#1088;&#1099;&#1090;&#1099;&#1081;%20&#1091;&#1088;&#1086;&#1082;%2026.01.17\DSCF5668.MOV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&#1053;&#1072;&#1076;&#1077;&#1078;&#1076;&#1072;\&#1056;&#1072;&#1073;&#1086;&#1095;&#1080;&#1081;%20&#1089;&#1090;&#1086;&#1083;\&#1084;&#1091;&#1079;&#1099;&#1082;&#1072;%20&#1073;&#1083;&#1086;&#1082;&#1072;&#1076;&#1072;\9%20&#1042;&#1040;&#1051;&#1068;&#1057;.mp3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&#1053;&#1072;&#1076;&#1077;&#1078;&#1076;&#1072;\&#1056;&#1072;&#1073;&#1086;&#1095;&#1080;&#1081;%20&#1089;&#1090;&#1086;&#1083;\&#1084;&#1091;&#1079;&#1099;&#1082;&#1072;%20&#1073;&#1083;&#1086;&#1082;&#1072;&#1076;&#1072;\10%20&#1057;&#1055;&#1051;&#1048;&#1053;.mp3" TargetMode="Externa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vk.com/away.php?to=https%3A%2F%2Fcloud.mail.ru%2Fpublic%2F8tqR%2FzpcLdbJQM&amp;post=-52289368_140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7144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Georgia" pitchFamily="18" charset="0"/>
              </a:rPr>
              <a:t>Открытый урок на тему: «Тебе, Ленинград», </a:t>
            </a:r>
            <a:r>
              <a:rPr lang="ru-RU" sz="2700" i="1" dirty="0" smtClean="0">
                <a:latin typeface="Georgia" pitchFamily="18" charset="0"/>
              </a:rPr>
              <a:t>посвященный 73-й годовщине </a:t>
            </a:r>
            <a:br>
              <a:rPr lang="ru-RU" sz="2700" i="1" dirty="0" smtClean="0">
                <a:latin typeface="Georgia" pitchFamily="18" charset="0"/>
              </a:rPr>
            </a:br>
            <a:r>
              <a:rPr lang="ru-RU" sz="2700" i="1" dirty="0" smtClean="0">
                <a:latin typeface="Georgia" pitchFamily="18" charset="0"/>
              </a:rPr>
              <a:t>Полного освобождения Ленинграда </a:t>
            </a:r>
            <a:br>
              <a:rPr lang="ru-RU" sz="2700" i="1" dirty="0" smtClean="0">
                <a:latin typeface="Georgia" pitchFamily="18" charset="0"/>
              </a:rPr>
            </a:br>
            <a:r>
              <a:rPr lang="ru-RU" sz="2700" i="1" dirty="0" smtClean="0">
                <a:latin typeface="Georgia" pitchFamily="18" charset="0"/>
              </a:rPr>
              <a:t>от фашистской блокады</a:t>
            </a:r>
            <a:r>
              <a:rPr lang="ru-RU" i="1" dirty="0" smtClean="0">
                <a:latin typeface="Georgia" pitchFamily="18" charset="0"/>
              </a:rPr>
              <a:t/>
            </a:r>
            <a:br>
              <a:rPr lang="ru-RU" i="1" dirty="0" smtClean="0">
                <a:latin typeface="Georgia" pitchFamily="18" charset="0"/>
              </a:rPr>
            </a:br>
            <a:r>
              <a:rPr lang="ru-RU" dirty="0">
                <a:latin typeface="Georgia" pitchFamily="18" charset="0"/>
              </a:rPr>
              <a:t/>
            </a:r>
            <a:br>
              <a:rPr lang="ru-RU" dirty="0">
                <a:latin typeface="Georgia" pitchFamily="18" charset="0"/>
              </a:rPr>
            </a:br>
            <a:r>
              <a:rPr lang="ru-RU" sz="2700" b="1" i="1" dirty="0" smtClean="0">
                <a:latin typeface="Georgia" pitchFamily="18" charset="0"/>
              </a:rPr>
              <a:t>Форма проведения: </a:t>
            </a:r>
            <a:br>
              <a:rPr lang="ru-RU" sz="2700" b="1" i="1" dirty="0" smtClean="0">
                <a:latin typeface="Georgia" pitchFamily="18" charset="0"/>
              </a:rPr>
            </a:br>
            <a:r>
              <a:rPr lang="ru-RU" sz="2700" dirty="0" smtClean="0">
                <a:latin typeface="Georgia" pitchFamily="18" charset="0"/>
              </a:rPr>
              <a:t>Музыкально-литературная композиция</a:t>
            </a:r>
            <a:br>
              <a:rPr lang="ru-RU" sz="2700" dirty="0" smtClean="0">
                <a:latin typeface="Georgia" pitchFamily="18" charset="0"/>
              </a:rPr>
            </a:br>
            <a:r>
              <a:rPr lang="ru-RU" sz="2700" b="1" i="1" dirty="0" smtClean="0">
                <a:latin typeface="Georgia" pitchFamily="18" charset="0"/>
              </a:rPr>
              <a:t>Дата проведения: </a:t>
            </a:r>
            <a:r>
              <a:rPr lang="ru-RU" sz="2700" dirty="0" smtClean="0">
                <a:latin typeface="Georgia" pitchFamily="18" charset="0"/>
              </a:rPr>
              <a:t>26. 01.2017</a:t>
            </a:r>
            <a:endParaRPr lang="ru-RU" sz="2700" dirty="0"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4286256"/>
            <a:ext cx="6400800" cy="1752600"/>
          </a:xfrm>
        </p:spPr>
        <p:txBody>
          <a:bodyPr>
            <a:normAutofit/>
          </a:bodyPr>
          <a:lstStyle/>
          <a:p>
            <a:r>
              <a:rPr lang="ru-RU" sz="2000" i="1" dirty="0" smtClean="0">
                <a:solidFill>
                  <a:schemeClr val="tx1"/>
                </a:solidFill>
                <a:latin typeface="Georgia" pitchFamily="18" charset="0"/>
              </a:rPr>
              <a:t>Открытый урок подготовили и провели: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Классный руководитель - Нефедова Н. С.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Georgia" pitchFamily="18" charset="0"/>
              </a:rPr>
              <a:t>Воспитатель ГПД - Харитонова О. 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8786874" cy="5857916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latin typeface="Georgia" pitchFamily="18" charset="0"/>
              </a:rPr>
              <a:t>                       </a:t>
            </a:r>
            <a:r>
              <a:rPr lang="ru-RU" sz="3600" b="1" dirty="0" smtClean="0">
                <a:latin typeface="Georgia" pitchFamily="18" charset="0"/>
              </a:rPr>
              <a:t>Цели и задачи </a:t>
            </a:r>
            <a:r>
              <a:rPr lang="ru-RU" sz="3600" dirty="0" smtClean="0">
                <a:latin typeface="Georgia" pitchFamily="18" charset="0"/>
              </a:rPr>
              <a:t/>
            </a:r>
            <a:br>
              <a:rPr lang="ru-RU" sz="3600" dirty="0" smtClean="0">
                <a:latin typeface="Georgia" pitchFamily="18" charset="0"/>
              </a:rPr>
            </a:br>
            <a:r>
              <a:rPr lang="ru-RU" sz="3600" dirty="0" smtClean="0">
                <a:latin typeface="Georgia" pitchFamily="18" charset="0"/>
              </a:rPr>
              <a:t/>
            </a:r>
            <a:br>
              <a:rPr lang="ru-RU" sz="3600" dirty="0" smtClean="0">
                <a:latin typeface="Georgia" pitchFamily="18" charset="0"/>
              </a:rPr>
            </a:br>
            <a:r>
              <a:rPr lang="ru-RU" sz="3600" dirty="0" smtClean="0">
                <a:latin typeface="Georgia" pitchFamily="18" charset="0"/>
              </a:rPr>
              <a:t>     </a:t>
            </a:r>
            <a:r>
              <a:rPr lang="ru-RU" sz="2200" dirty="0" smtClean="0">
                <a:latin typeface="Georgia" pitchFamily="18" charset="0"/>
              </a:rPr>
              <a:t>Согласно ФГОС, в ходе проведения открытого урока реализовались следующие цели и задачи:</a:t>
            </a:r>
            <a:br>
              <a:rPr lang="ru-RU" sz="2200" dirty="0" smtClean="0">
                <a:latin typeface="Georgia" pitchFamily="18" charset="0"/>
              </a:rPr>
            </a:br>
            <a:r>
              <a:rPr lang="ru-RU" sz="2200" dirty="0" smtClean="0">
                <a:latin typeface="Georgia" pitchFamily="18" charset="0"/>
              </a:rPr>
              <a:t>- </a:t>
            </a:r>
            <a:r>
              <a:rPr lang="ru-RU" sz="2200" dirty="0" err="1" smtClean="0">
                <a:latin typeface="Georgia" pitchFamily="18" charset="0"/>
              </a:rPr>
              <a:t>преемственность,системность</a:t>
            </a:r>
            <a:r>
              <a:rPr lang="ru-RU" sz="2200" dirty="0" smtClean="0">
                <a:latin typeface="Georgia" pitchFamily="18" charset="0"/>
              </a:rPr>
              <a:t>, </a:t>
            </a:r>
            <a:r>
              <a:rPr lang="ru-RU" sz="2200" dirty="0" err="1" smtClean="0">
                <a:latin typeface="Georgia" pitchFamily="18" charset="0"/>
              </a:rPr>
              <a:t>метапредметная</a:t>
            </a:r>
            <a:r>
              <a:rPr lang="ru-RU" sz="2200" dirty="0" smtClean="0">
                <a:latin typeface="Georgia" pitchFamily="18" charset="0"/>
              </a:rPr>
              <a:t> связь между учебными дисциплинами (</a:t>
            </a:r>
            <a:r>
              <a:rPr lang="ru-RU" sz="2200" dirty="0" err="1" smtClean="0">
                <a:latin typeface="Georgia" pitchFamily="18" charset="0"/>
              </a:rPr>
              <a:t>литература,история</a:t>
            </a:r>
            <a:r>
              <a:rPr lang="ru-RU" sz="2200" dirty="0" smtClean="0">
                <a:latin typeface="Georgia" pitchFamily="18" charset="0"/>
              </a:rPr>
              <a:t>, география, изобразительное искусство, музыка)</a:t>
            </a:r>
            <a:br>
              <a:rPr lang="ru-RU" sz="2200" dirty="0" smtClean="0">
                <a:latin typeface="Georgia" pitchFamily="18" charset="0"/>
              </a:rPr>
            </a:br>
            <a:r>
              <a:rPr lang="ru-RU" sz="2200" dirty="0" smtClean="0">
                <a:latin typeface="Georgia" pitchFamily="18" charset="0"/>
              </a:rPr>
              <a:t>- воспитание нравственно-патриотических качеств у молодого поколения</a:t>
            </a:r>
            <a:br>
              <a:rPr lang="ru-RU" sz="2200" dirty="0" smtClean="0">
                <a:latin typeface="Georgia" pitchFamily="18" charset="0"/>
              </a:rPr>
            </a:br>
            <a:r>
              <a:rPr lang="ru-RU" sz="2200" dirty="0" smtClean="0">
                <a:latin typeface="Georgia" pitchFamily="18" charset="0"/>
              </a:rPr>
              <a:t>Задачи:</a:t>
            </a:r>
            <a:br>
              <a:rPr lang="ru-RU" sz="2200" dirty="0" smtClean="0">
                <a:latin typeface="Georgia" pitchFamily="18" charset="0"/>
              </a:rPr>
            </a:br>
            <a:r>
              <a:rPr lang="ru-RU" sz="2200" dirty="0" smtClean="0">
                <a:latin typeface="Georgia" pitchFamily="18" charset="0"/>
              </a:rPr>
              <a:t>- привлечь внимание учеников к истории нашей Родины</a:t>
            </a:r>
            <a:br>
              <a:rPr lang="ru-RU" sz="2200" dirty="0" smtClean="0">
                <a:latin typeface="Georgia" pitchFamily="18" charset="0"/>
              </a:rPr>
            </a:br>
            <a:r>
              <a:rPr lang="ru-RU" sz="2200" dirty="0" smtClean="0">
                <a:latin typeface="Georgia" pitchFamily="18" charset="0"/>
              </a:rPr>
              <a:t>- воспитывать чувство патриотизма, сознательности, сопричастности к великим историческим событиям.</a:t>
            </a:r>
            <a:br>
              <a:rPr lang="ru-RU" sz="2200" dirty="0" smtClean="0">
                <a:latin typeface="Georgia" pitchFamily="18" charset="0"/>
              </a:rPr>
            </a:br>
            <a:r>
              <a:rPr lang="ru-RU" sz="2200" dirty="0" smtClean="0">
                <a:latin typeface="Georgia" pitchFamily="18" charset="0"/>
              </a:rPr>
              <a:t>- расширить кругозор учащихся в рамках исторически значимость событий нашей страны.</a:t>
            </a:r>
            <a:endParaRPr lang="ru-RU" sz="2200" dirty="0">
              <a:latin typeface="Georgia" pitchFamily="18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357166"/>
            <a:ext cx="8829676" cy="6369072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latin typeface="Georgia" pitchFamily="18" charset="0"/>
              </a:rPr>
              <a:t>                   Предварительная работа</a:t>
            </a:r>
            <a:br>
              <a:rPr lang="ru-RU" sz="2800" b="1" dirty="0" smtClean="0">
                <a:latin typeface="Georgia" pitchFamily="18" charset="0"/>
              </a:rPr>
            </a:br>
            <a:r>
              <a:rPr lang="ru-RU" sz="2800" b="1" dirty="0" smtClean="0">
                <a:latin typeface="Georgia" pitchFamily="18" charset="0"/>
              </a:rPr>
              <a:t>    </a:t>
            </a:r>
            <a:r>
              <a:rPr lang="ru-RU" sz="2000" dirty="0" smtClean="0">
                <a:latin typeface="Georgia" pitchFamily="18" charset="0"/>
              </a:rPr>
              <a:t>В ходе подготовки к открытому уроку учащиеся, как самостоятельно, так и совместно с учителем и воспитателем, осуществляли поисковую деятельность научно-исследовательского характера, проектную деятельность, творческую деятельность, работали с научной литературой, архивными документами.</a:t>
            </a:r>
            <a:br>
              <a:rPr lang="ru-RU" sz="2000" dirty="0" smtClean="0">
                <a:latin typeface="Georgia" pitchFamily="18" charset="0"/>
              </a:rPr>
            </a:br>
            <a:r>
              <a:rPr lang="ru-RU" sz="2000" dirty="0" smtClean="0">
                <a:latin typeface="Georgia" pitchFamily="18" charset="0"/>
              </a:rPr>
              <a:t/>
            </a:r>
            <a:br>
              <a:rPr lang="ru-RU" sz="2000" dirty="0" smtClean="0">
                <a:latin typeface="Georgia" pitchFamily="18" charset="0"/>
              </a:rPr>
            </a:br>
            <a:r>
              <a:rPr lang="ru-RU" sz="2000" dirty="0">
                <a:latin typeface="Georgia" pitchFamily="18" charset="0"/>
              </a:rPr>
              <a:t> </a:t>
            </a:r>
            <a:r>
              <a:rPr lang="ru-RU" sz="2000" dirty="0" smtClean="0">
                <a:latin typeface="Georgia" pitchFamily="18" charset="0"/>
              </a:rPr>
              <a:t>   Вышеперечисленные виды деятельности проходили поэтапно:</a:t>
            </a:r>
            <a:br>
              <a:rPr lang="ru-RU" sz="2000" dirty="0" smtClean="0">
                <a:latin typeface="Georgia" pitchFamily="18" charset="0"/>
              </a:rPr>
            </a:br>
            <a:r>
              <a:rPr lang="en-US" sz="2000" dirty="0" smtClean="0">
                <a:latin typeface="Georgia" pitchFamily="18" charset="0"/>
              </a:rPr>
              <a:t>I</a:t>
            </a:r>
            <a:r>
              <a:rPr lang="ru-RU" sz="2000" dirty="0" smtClean="0">
                <a:latin typeface="Georgia" pitchFamily="18" charset="0"/>
              </a:rPr>
              <a:t>. Сбор информации о родственниках – участниках ВОВ, жителях блокадного Ленинграда и дальнейшее оформление ее в проект «Книга памяти».</a:t>
            </a:r>
            <a:br>
              <a:rPr lang="ru-RU" sz="2000" dirty="0" smtClean="0">
                <a:latin typeface="Georgia" pitchFamily="18" charset="0"/>
              </a:rPr>
            </a:br>
            <a:r>
              <a:rPr lang="en-US" sz="2000" dirty="0" smtClean="0">
                <a:latin typeface="Georgia" pitchFamily="18" charset="0"/>
              </a:rPr>
              <a:t>II</a:t>
            </a:r>
            <a:r>
              <a:rPr lang="ru-RU" sz="2000" dirty="0" smtClean="0">
                <a:latin typeface="Georgia" pitchFamily="18" charset="0"/>
              </a:rPr>
              <a:t>. Сбор информации о детях-героях ВОВ и дальнейшее оформление ее в доклады и сообщения.</a:t>
            </a:r>
            <a:r>
              <a:rPr lang="en-US" sz="2000" dirty="0" smtClean="0">
                <a:latin typeface="Georgia" pitchFamily="18" charset="0"/>
              </a:rPr>
              <a:t/>
            </a:r>
            <a:br>
              <a:rPr lang="en-US" sz="2000" dirty="0" smtClean="0">
                <a:latin typeface="Georgia" pitchFamily="18" charset="0"/>
              </a:rPr>
            </a:br>
            <a:r>
              <a:rPr lang="en-US" sz="2000" dirty="0" smtClean="0">
                <a:latin typeface="Georgia" pitchFamily="18" charset="0"/>
              </a:rPr>
              <a:t>III</a:t>
            </a:r>
            <a:r>
              <a:rPr lang="ru-RU" sz="2000" dirty="0" smtClean="0">
                <a:latin typeface="Georgia" pitchFamily="18" charset="0"/>
              </a:rPr>
              <a:t>. Подготовка материала (фото, видео, архивные документы, творческое оформление класса)  непосредственно для открытого урока</a:t>
            </a:r>
            <a:r>
              <a:rPr lang="ru-RU" sz="2800" dirty="0" smtClean="0">
                <a:latin typeface="Georgia" pitchFamily="18" charset="0"/>
              </a:rPr>
              <a:t/>
            </a:r>
            <a:br>
              <a:rPr lang="ru-RU" sz="2800" dirty="0" smtClean="0">
                <a:latin typeface="Georgia" pitchFamily="18" charset="0"/>
              </a:rPr>
            </a:br>
            <a:endParaRPr lang="ru-RU" sz="2800" dirty="0">
              <a:latin typeface="Georgia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11684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 smtClean="0">
                <a:latin typeface="Georgia" pitchFamily="18" charset="0"/>
              </a:rPr>
              <a:t>     С учениками 1 «В», 9»В» классов проводились следующие мероприятия:</a:t>
            </a:r>
            <a:br>
              <a:rPr lang="ru-RU" sz="2400" dirty="0" smtClean="0">
                <a:latin typeface="Georgia" pitchFamily="18" charset="0"/>
              </a:rPr>
            </a:br>
            <a:r>
              <a:rPr lang="ru-RU" sz="2400" i="1" dirty="0" smtClean="0">
                <a:latin typeface="Georgia" pitchFamily="18" charset="0"/>
              </a:rPr>
              <a:t>- внеклассные тематические мероприятия;</a:t>
            </a:r>
            <a:br>
              <a:rPr lang="ru-RU" sz="2400" i="1" dirty="0" smtClean="0">
                <a:latin typeface="Georgia" pitchFamily="18" charset="0"/>
              </a:rPr>
            </a:br>
            <a:r>
              <a:rPr lang="ru-RU" sz="2400" i="1" dirty="0" smtClean="0">
                <a:latin typeface="Georgia" pitchFamily="18" charset="0"/>
              </a:rPr>
              <a:t>- разучивание военных песен;</a:t>
            </a:r>
            <a:br>
              <a:rPr lang="ru-RU" sz="2400" i="1" dirty="0" smtClean="0">
                <a:latin typeface="Georgia" pitchFamily="18" charset="0"/>
              </a:rPr>
            </a:br>
            <a:r>
              <a:rPr lang="ru-RU" sz="2400" i="1" dirty="0" smtClean="0">
                <a:latin typeface="Georgia" pitchFamily="18" charset="0"/>
              </a:rPr>
              <a:t>- чтение тематической художественной литературы и архивных документов;</a:t>
            </a:r>
            <a:br>
              <a:rPr lang="ru-RU" sz="2400" i="1" dirty="0" smtClean="0">
                <a:latin typeface="Georgia" pitchFamily="18" charset="0"/>
              </a:rPr>
            </a:br>
            <a:r>
              <a:rPr lang="ru-RU" sz="2400" i="1" dirty="0" smtClean="0">
                <a:latin typeface="Georgia" pitchFamily="18" charset="0"/>
              </a:rPr>
              <a:t>- викторины;</a:t>
            </a:r>
            <a:br>
              <a:rPr lang="ru-RU" sz="2400" i="1" dirty="0" smtClean="0">
                <a:latin typeface="Georgia" pitchFamily="18" charset="0"/>
              </a:rPr>
            </a:br>
            <a:r>
              <a:rPr lang="ru-RU" sz="2400" i="1" dirty="0" smtClean="0">
                <a:latin typeface="Georgia" pitchFamily="18" charset="0"/>
              </a:rPr>
              <a:t>- изготовление поделки «Разорванное кольцо»;</a:t>
            </a:r>
            <a:br>
              <a:rPr lang="ru-RU" sz="2400" i="1" dirty="0" smtClean="0">
                <a:latin typeface="Georgia" pitchFamily="18" charset="0"/>
              </a:rPr>
            </a:br>
            <a:r>
              <a:rPr lang="ru-RU" sz="2400" i="1" dirty="0" smtClean="0">
                <a:latin typeface="Georgia" pitchFamily="18" charset="0"/>
              </a:rPr>
              <a:t>- загадки;</a:t>
            </a:r>
            <a:br>
              <a:rPr lang="ru-RU" sz="2400" i="1" dirty="0" smtClean="0">
                <a:latin typeface="Georgia" pitchFamily="18" charset="0"/>
              </a:rPr>
            </a:br>
            <a:r>
              <a:rPr lang="ru-RU" sz="2400" i="1" dirty="0" smtClean="0">
                <a:latin typeface="Georgia" pitchFamily="18" charset="0"/>
              </a:rPr>
              <a:t>- подвижные игры;</a:t>
            </a:r>
            <a:br>
              <a:rPr lang="ru-RU" sz="2400" i="1" dirty="0" smtClean="0">
                <a:latin typeface="Georgia" pitchFamily="18" charset="0"/>
              </a:rPr>
            </a:br>
            <a:r>
              <a:rPr lang="ru-RU" sz="2400" i="1" dirty="0" smtClean="0">
                <a:latin typeface="Georgia" pitchFamily="18" charset="0"/>
              </a:rPr>
              <a:t>- демонстрация научных короткометражных фильмов и видеоматериалов.</a:t>
            </a:r>
            <a:br>
              <a:rPr lang="ru-RU" sz="2400" i="1" dirty="0" smtClean="0">
                <a:latin typeface="Georgia" pitchFamily="18" charset="0"/>
              </a:rPr>
            </a:br>
            <a:endParaRPr lang="ru-RU" sz="2400" i="1" dirty="0">
              <a:latin typeface="Georgia" pitchFamily="18" charset="0"/>
            </a:endParaRPr>
          </a:p>
        </p:txBody>
      </p:sp>
      <p:pic>
        <p:nvPicPr>
          <p:cNvPr id="3074" name="Picture 2" descr="Картинки по запросу ходза дорога жизн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572008"/>
            <a:ext cx="1608976" cy="2078773"/>
          </a:xfrm>
          <a:prstGeom prst="rect">
            <a:avLst/>
          </a:prstGeom>
          <a:noFill/>
        </p:spPr>
      </p:pic>
      <p:pic>
        <p:nvPicPr>
          <p:cNvPr id="3076" name="Picture 4" descr="Картинки по запросу поделка разорванное кольцо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14612" y="4572008"/>
            <a:ext cx="2762270" cy="2071702"/>
          </a:xfrm>
          <a:prstGeom prst="rect">
            <a:avLst/>
          </a:prstGeom>
          <a:noFill/>
        </p:spPr>
      </p:pic>
      <p:pic>
        <p:nvPicPr>
          <p:cNvPr id="3080" name="Picture 8" descr="Картинки по запросу дневник тани савичевой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86446" y="4572008"/>
            <a:ext cx="3017779" cy="2071702"/>
          </a:xfrm>
          <a:prstGeom prst="rect">
            <a:avLst/>
          </a:prstGeom>
          <a:noFill/>
        </p:spPr>
      </p:pic>
      <p:pic>
        <p:nvPicPr>
          <p:cNvPr id="6" name="1 Ольга Берггольц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6429388" y="714356"/>
            <a:ext cx="881790" cy="357190"/>
          </a:xfrm>
          <a:prstGeom prst="rect">
            <a:avLst/>
          </a:prstGeom>
        </p:spPr>
      </p:pic>
      <p:pic>
        <p:nvPicPr>
          <p:cNvPr id="7" name="3 ЛЕНИНГРАДСКИЕ МАЛЬЧИШКИ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8"/>
          <a:stretch>
            <a:fillRect/>
          </a:stretch>
        </p:blipFill>
        <p:spPr>
          <a:xfrm>
            <a:off x="6500826" y="135729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36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714544" y="-3214734"/>
            <a:ext cx="7772400" cy="107157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Georgia" pitchFamily="18" charset="0"/>
              </a:rPr>
              <a:t>Ход открытого урока:</a:t>
            </a:r>
            <a:endParaRPr lang="ru-RU" sz="3600" b="1" dirty="0"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071546"/>
            <a:ext cx="8786874" cy="278608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  <a:latin typeface="Georgia" pitchFamily="18" charset="0"/>
              </a:rPr>
              <a:t>Ход открытого урока условно был разделен на три части: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Georgia" pitchFamily="18" charset="0"/>
              </a:rPr>
              <a:t>         </a:t>
            </a:r>
            <a:r>
              <a:rPr lang="en-US" dirty="0" smtClean="0">
                <a:solidFill>
                  <a:schemeClr val="tx1"/>
                </a:solidFill>
                <a:latin typeface="Georgia" pitchFamily="18" charset="0"/>
              </a:rPr>
              <a:t>I</a:t>
            </a:r>
            <a:r>
              <a:rPr lang="ru-RU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Georgia" pitchFamily="18" charset="0"/>
              </a:rPr>
              <a:t>часть. Начало блокады </a:t>
            </a:r>
            <a:r>
              <a:rPr lang="ru-RU" dirty="0" smtClean="0">
                <a:solidFill>
                  <a:schemeClr val="tx1"/>
                </a:solidFill>
                <a:latin typeface="Georgia" pitchFamily="18" charset="0"/>
              </a:rPr>
              <a:t>Ленинграда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Georgia" pitchFamily="18" charset="0"/>
              </a:rPr>
              <a:t> Эпиграфом к уроку послужило архивное радиообращение ленинградской поэтессы 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  <a:latin typeface="Georgia" pitchFamily="18" charset="0"/>
              </a:rPr>
              <a:t>О. Ф. </a:t>
            </a:r>
            <a:r>
              <a:rPr lang="ru-RU" dirty="0" err="1" smtClean="0">
                <a:solidFill>
                  <a:schemeClr val="tx1"/>
                </a:solidFill>
                <a:latin typeface="Georgia" pitchFamily="18" charset="0"/>
              </a:rPr>
              <a:t>Берггольц</a:t>
            </a:r>
            <a:r>
              <a:rPr lang="ru-RU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l"/>
            <a:endParaRPr lang="ru-RU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17411" name="Picture 3" descr="\\192.168.0.2\tcommon$\Гурьева\фото Снятие Блокады Ленинграда 26.01.2017\S41B4EMOOB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1999" y="4071942"/>
            <a:ext cx="4129579" cy="2000264"/>
          </a:xfrm>
          <a:prstGeom prst="rect">
            <a:avLst/>
          </a:prstGeom>
          <a:noFill/>
        </p:spPr>
      </p:pic>
      <p:pic>
        <p:nvPicPr>
          <p:cNvPr id="17412" name="Picture 4" descr="\\192.168.0.2\tcommon$\Гурьева\фото Снятие Блокады Ленинграда 26.01.2017\si1pH5BRuy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4037228"/>
            <a:ext cx="4214842" cy="2034978"/>
          </a:xfrm>
          <a:prstGeom prst="rect">
            <a:avLst/>
          </a:prstGeom>
          <a:noFill/>
        </p:spPr>
      </p:pic>
      <p:pic>
        <p:nvPicPr>
          <p:cNvPr id="6" name="DSCF5668.MO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-3429056" y="8715412"/>
            <a:ext cx="12215898" cy="1071570"/>
          </a:xfrm>
          <a:prstGeom prst="rect">
            <a:avLst/>
          </a:prstGeom>
        </p:spPr>
      </p:pic>
      <p:pic>
        <p:nvPicPr>
          <p:cNvPr id="7" name="4 Мама не плачь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/>
          <a:stretch>
            <a:fillRect/>
          </a:stretch>
        </p:blipFill>
        <p:spPr>
          <a:xfrm>
            <a:off x="3571868" y="321468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81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428604"/>
            <a:ext cx="7772400" cy="1470025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Georgia" pitchFamily="18" charset="0"/>
              </a:rPr>
              <a:t>Символ блокадного Ленинграда – </a:t>
            </a:r>
            <a:br>
              <a:rPr lang="ru-RU" sz="2800" dirty="0" smtClean="0">
                <a:latin typeface="Georgia" pitchFamily="18" charset="0"/>
              </a:rPr>
            </a:br>
            <a:r>
              <a:rPr lang="ru-RU" sz="2800" dirty="0" smtClean="0">
                <a:latin typeface="Georgia" pitchFamily="18" charset="0"/>
              </a:rPr>
              <a:t>кусочки хлеба раздаются участникам и гостям мероприятия</a:t>
            </a:r>
            <a:endParaRPr lang="ru-RU" sz="2800" dirty="0">
              <a:latin typeface="Georgia" pitchFamily="18" charset="0"/>
            </a:endParaRPr>
          </a:p>
        </p:txBody>
      </p:sp>
      <p:sp>
        <p:nvSpPr>
          <p:cNvPr id="24578" name="AutoShape 2" descr="https://cloclo11.datacloudmail.ru/weblink/thumb/xw1/8tqR/zpcLdbJQM/DSC09170.JPG?x-email=pomidi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https://cloclo11.datacloudmail.ru/weblink/thumb/xw1/8tqR/zpcLdbJQM/DSC09170.JPG?x-email=pomidi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3" name="AutoShape 7" descr="https://pp.vk.me/c837429/v837429442/1e4be/2Ta0Ruy_HC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4" name="Picture 8" descr="C:\Documents and Settings\Надежда\Рабочий стол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928802"/>
            <a:ext cx="6491010" cy="4418367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857232"/>
            <a:ext cx="7929618" cy="207170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Во</a:t>
            </a:r>
            <a:r>
              <a:rPr lang="ru-RU" sz="2000" dirty="0" smtClean="0">
                <a:latin typeface="Georgia" pitchFamily="18" charset="0"/>
              </a:rPr>
              <a:t> время урока проходила викторина по различению предметов-экспонатов военного времени и современного периода. Ученики 9-го класса предлагали первоклассникам найти необходимые предметы и разделить на две группы. Задача первоклассников была собрать «Блокадный набор»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23554" name="Picture 2" descr="http://school448.ru/content/files/catalog2/20170126_134141_14860286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714620"/>
            <a:ext cx="3214710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500306"/>
            <a:ext cx="4357718" cy="1785950"/>
          </a:xfrm>
        </p:spPr>
        <p:txBody>
          <a:bodyPr>
            <a:normAutofit fontScale="90000"/>
          </a:bodyPr>
          <a:lstStyle/>
          <a:p>
            <a:r>
              <a:rPr lang="en-US" sz="2700" dirty="0" smtClean="0">
                <a:solidFill>
                  <a:schemeClr val="tx1"/>
                </a:solidFill>
                <a:latin typeface="Georgia" pitchFamily="18" charset="0"/>
              </a:rPr>
              <a:t>II</a:t>
            </a:r>
            <a:r>
              <a:rPr lang="ru-RU" sz="2700" dirty="0" smtClean="0">
                <a:solidFill>
                  <a:schemeClr val="tx1"/>
                </a:solidFill>
                <a:latin typeface="Georgia" pitchFamily="18" charset="0"/>
              </a:rPr>
              <a:t> часть. Прорыв блокады</a:t>
            </a:r>
            <a:r>
              <a:rPr lang="ru-RU" dirty="0" smtClean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dirty="0">
                <a:latin typeface="Georgia" pitchFamily="18" charset="0"/>
              </a:rPr>
              <a:t/>
            </a:r>
            <a:br>
              <a:rPr lang="ru-RU" dirty="0">
                <a:latin typeface="Georgia" pitchFamily="18" charset="0"/>
              </a:rPr>
            </a:br>
            <a:r>
              <a:rPr lang="ru-RU" sz="2000" dirty="0" smtClean="0">
                <a:latin typeface="Georgia" pitchFamily="18" charset="0"/>
              </a:rPr>
              <a:t>Ученики 1-го класса в ходе тематического </a:t>
            </a:r>
            <a:r>
              <a:rPr lang="ru-RU" sz="2000" dirty="0" err="1" smtClean="0">
                <a:latin typeface="Georgia" pitchFamily="18" charset="0"/>
              </a:rPr>
              <a:t>интерактива</a:t>
            </a:r>
            <a:r>
              <a:rPr lang="ru-RU" sz="2000" dirty="0" smtClean="0">
                <a:latin typeface="Georgia" pitchFamily="18" charset="0"/>
              </a:rPr>
              <a:t> продемонстрировали навыки практического применения маскировки архитектурных сооружений Ленинграда</a:t>
            </a:r>
            <a:r>
              <a:rPr lang="ru-RU" dirty="0" smtClean="0">
                <a:latin typeface="Georgia" pitchFamily="18" charset="0"/>
              </a:rPr>
              <a:t/>
            </a:r>
            <a:br>
              <a:rPr lang="ru-RU" dirty="0" smtClean="0">
                <a:latin typeface="Georgia" pitchFamily="18" charset="0"/>
              </a:rPr>
            </a:br>
            <a:r>
              <a:rPr lang="ru-RU" dirty="0">
                <a:latin typeface="Georgia" pitchFamily="18" charset="0"/>
              </a:rPr>
              <a:t/>
            </a:r>
            <a:br>
              <a:rPr lang="ru-RU" dirty="0">
                <a:latin typeface="Georgia" pitchFamily="18" charset="0"/>
              </a:rPr>
            </a:br>
            <a:r>
              <a:rPr lang="ru-RU" dirty="0" smtClean="0">
                <a:latin typeface="Georgia" pitchFamily="18" charset="0"/>
              </a:rPr>
              <a:t/>
            </a:r>
            <a:br>
              <a:rPr lang="ru-RU" dirty="0" smtClean="0">
                <a:latin typeface="Georgia" pitchFamily="18" charset="0"/>
              </a:rPr>
            </a:br>
            <a:r>
              <a:rPr lang="en-US" dirty="0" smtClean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Georgia" pitchFamily="18" charset="0"/>
              </a:rPr>
            </a:br>
            <a:endParaRPr lang="ru-RU" dirty="0"/>
          </a:p>
        </p:txBody>
      </p:sp>
      <p:pic>
        <p:nvPicPr>
          <p:cNvPr id="18434" name="Picture 2" descr="\\192.168.0.2\tcommon$\Гурьева\фото Снятие Блокады Ленинграда 26.01.2017\LV43hZMQXP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714752"/>
            <a:ext cx="4280662" cy="2500330"/>
          </a:xfrm>
          <a:prstGeom prst="rect">
            <a:avLst/>
          </a:prstGeom>
          <a:noFill/>
        </p:spPr>
      </p:pic>
      <p:pic>
        <p:nvPicPr>
          <p:cNvPr id="18435" name="Picture 3" descr="\\192.168.0.2\tcommon$\Гурьева\фото Снятие Блокады Ленинграда 26.01.2017\SRLjWsIvdi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3571876"/>
            <a:ext cx="3894056" cy="2797714"/>
          </a:xfrm>
          <a:prstGeom prst="rect">
            <a:avLst/>
          </a:prstGeom>
          <a:noFill/>
        </p:spPr>
      </p:pic>
      <p:sp>
        <p:nvSpPr>
          <p:cNvPr id="18437" name="AutoShape 5" descr="https://pp.vk.me/c636830/v636830941/4e64a/0EWtmnOiGR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42" name="Picture 10" descr="C:\Documents and Settings\Надежда\Рабочий стол\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1357298"/>
            <a:ext cx="3167042" cy="2108062"/>
          </a:xfrm>
          <a:prstGeom prst="rect">
            <a:avLst/>
          </a:prstGeom>
          <a:noFill/>
        </p:spPr>
      </p:pic>
      <p:pic>
        <p:nvPicPr>
          <p:cNvPr id="9" name="9 ВАЛЬ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5000628" y="371475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17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28572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Georgia" pitchFamily="18" charset="0"/>
              </a:rPr>
              <a:t>III</a:t>
            </a:r>
            <a:r>
              <a:rPr lang="ru-RU" dirty="0" smtClean="0">
                <a:latin typeface="Georgia" pitchFamily="18" charset="0"/>
              </a:rPr>
              <a:t> часть. Полное освобождение Ленинграда от блокады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1604" y="2071678"/>
            <a:ext cx="6400800" cy="1000132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МИНУТА МОЛЧАНИЯ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25602" name="Picture 2" descr="C:\Documents and Settings\Надежда\Рабочий стол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500562" y="2643182"/>
            <a:ext cx="4357717" cy="3857652"/>
          </a:xfrm>
          <a:prstGeom prst="rect">
            <a:avLst/>
          </a:prstGeom>
          <a:noFill/>
        </p:spPr>
      </p:pic>
      <p:pic>
        <p:nvPicPr>
          <p:cNvPr id="25603" name="Picture 3" descr="C:\Documents and Settings\Надежда\Рабочий стол\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000372"/>
            <a:ext cx="4179626" cy="29963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8201028" cy="314327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Georgia" pitchFamily="18" charset="0"/>
              </a:rPr>
              <a:t>Песню «Ленинградские мальчишки» исполняют хором ученики 1-го и 9-го классов. Под музыку петербургского композитора</a:t>
            </a:r>
            <a:br>
              <a:rPr lang="ru-RU" sz="2800" dirty="0" smtClean="0">
                <a:latin typeface="Georgia" pitchFamily="18" charset="0"/>
              </a:rPr>
            </a:br>
            <a:r>
              <a:rPr lang="ru-RU" sz="2800" dirty="0" smtClean="0">
                <a:latin typeface="Georgia" pitchFamily="18" charset="0"/>
              </a:rPr>
              <a:t> А. Васильева дети провели праздничный </a:t>
            </a:r>
            <a:r>
              <a:rPr lang="ru-RU" sz="2800" dirty="0" err="1" smtClean="0">
                <a:latin typeface="Georgia" pitchFamily="18" charset="0"/>
              </a:rPr>
              <a:t>флешмоб</a:t>
            </a:r>
            <a:r>
              <a:rPr lang="ru-RU" sz="2800" dirty="0" smtClean="0">
                <a:latin typeface="Georgia" pitchFamily="18" charset="0"/>
              </a:rPr>
              <a:t/>
            </a:r>
            <a:br>
              <a:rPr lang="ru-RU" sz="2800" dirty="0" smtClean="0">
                <a:latin typeface="Georgia" pitchFamily="18" charset="0"/>
              </a:rPr>
            </a:br>
            <a:r>
              <a:rPr lang="ru-RU" sz="2800" dirty="0" smtClean="0">
                <a:latin typeface="Georgia" pitchFamily="18" charset="0"/>
              </a:rPr>
              <a:t> «Полное снятие блокады Ленинграда»</a:t>
            </a:r>
            <a:endParaRPr lang="ru-RU" sz="2800" dirty="0">
              <a:latin typeface="Georgia" pitchFamily="18" charset="0"/>
            </a:endParaRPr>
          </a:p>
        </p:txBody>
      </p:sp>
      <p:sp>
        <p:nvSpPr>
          <p:cNvPr id="19458" name="AutoShape 2" descr="https://pp.vk.me/c636830/v636830941/4e776/hU6TcOYNn4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0" name="AutoShape 4" descr="https://pp.vk.me/c636830/v636830941/4e776/hU6TcOYNn4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3" name="Picture 7" descr="C:\Documents and Settings\Надежда\Рабочий стол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857628"/>
            <a:ext cx="3714776" cy="2441111"/>
          </a:xfrm>
          <a:prstGeom prst="rect">
            <a:avLst/>
          </a:prstGeom>
          <a:noFill/>
        </p:spPr>
      </p:pic>
      <p:pic>
        <p:nvPicPr>
          <p:cNvPr id="8" name="10 СПЛИН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7358082" y="4143380"/>
            <a:ext cx="304800" cy="304800"/>
          </a:xfrm>
          <a:prstGeom prst="rect">
            <a:avLst/>
          </a:prstGeom>
        </p:spPr>
      </p:pic>
      <p:pic>
        <p:nvPicPr>
          <p:cNvPr id="4097" name="Picture 1" descr="C:\Documents and Settings\Надежда\Рабочий стол\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3857628"/>
            <a:ext cx="4179915" cy="2428892"/>
          </a:xfrm>
          <a:prstGeom prst="rect">
            <a:avLst/>
          </a:prstGeom>
          <a:noFill/>
        </p:spPr>
      </p:pic>
      <p:pic>
        <p:nvPicPr>
          <p:cNvPr id="4098" name="Picture 2" descr="C:\Documents and Settings\Надежда\Рабочий стол\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786578" y="-11125199"/>
            <a:ext cx="2654820" cy="1766797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7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357166"/>
            <a:ext cx="6643734" cy="2000264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Georgia" pitchFamily="18" charset="0"/>
              </a:rPr>
              <a:t>На открытое мероприятие были приглашены ветераны – участники ВОВ, дети блокадного Ленинграда –Петров Валентин Михайлович и Алексеева Алевтина Андреевна.   Из первых уст учащиеся 1-го и 9-го классов узнали о страшных буднях блокадного города, эвакуации по Дороге Жизни. Такие встречи с ветераном ВОВ являются для ребят традиционными и долгожданными. </a:t>
            </a:r>
            <a:endParaRPr lang="ru-RU" sz="18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1026" name="Picture 2" descr="http://school448.ru/content/files/catalog2/20170126_140535_14860287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500306"/>
            <a:ext cx="2678925" cy="3571900"/>
          </a:xfrm>
          <a:prstGeom prst="rect">
            <a:avLst/>
          </a:prstGeom>
          <a:noFill/>
        </p:spPr>
      </p:pic>
      <p:pic>
        <p:nvPicPr>
          <p:cNvPr id="1028" name="Picture 4" descr="http://school448.ru/content/files/catalog2/20170126_132442_14860286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500306"/>
            <a:ext cx="2678925" cy="3571900"/>
          </a:xfrm>
          <a:prstGeom prst="rect">
            <a:avLst/>
          </a:prstGeom>
          <a:noFill/>
        </p:spPr>
      </p:pic>
      <p:sp>
        <p:nvSpPr>
          <p:cNvPr id="1030" name="AutoShape 6" descr="https://pp.vk.me/c636830/v636830941/4e834/YOdTT-1vvN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C:\Documents and Settings\Надежда\Рабочий стол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2500306"/>
            <a:ext cx="2719339" cy="1810060"/>
          </a:xfrm>
          <a:prstGeom prst="rect">
            <a:avLst/>
          </a:prstGeom>
          <a:noFill/>
        </p:spPr>
      </p:pic>
      <p:pic>
        <p:nvPicPr>
          <p:cNvPr id="8" name="Рисунок 7" descr="2iaI_bn_5k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826" y="4357694"/>
            <a:ext cx="1928794" cy="2285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785794"/>
            <a:ext cx="8715436" cy="421484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Georgia" pitchFamily="18" charset="0"/>
              </a:rPr>
              <a:t>Все поставленные цели и задачи в ходе проведенной  предварительной работы и открытого  урока были достигнуты.</a:t>
            </a:r>
          </a:p>
          <a:p>
            <a:endParaRPr lang="ru-RU" sz="2800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ru-RU" sz="2800" dirty="0" smtClean="0">
                <a:solidFill>
                  <a:schemeClr val="tx1"/>
                </a:solidFill>
                <a:latin typeface="Georgia" pitchFamily="18" charset="0"/>
              </a:rPr>
              <a:t>Дополнительные фото и видеоматериалы можно посмотреть в «Общей папке</a:t>
            </a:r>
            <a:r>
              <a:rPr lang="ru-RU" sz="2800" dirty="0" smtClean="0">
                <a:solidFill>
                  <a:schemeClr val="tx1"/>
                </a:solidFill>
                <a:latin typeface="Georgia" pitchFamily="18" charset="0"/>
              </a:rPr>
              <a:t>» и в Облаке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Mail.ru</a:t>
            </a:r>
          </a:p>
          <a:p>
            <a:r>
              <a:rPr lang="en-US" sz="2800" u="sng" dirty="0" smtClean="0">
                <a:hlinkClick r:id="rId2"/>
              </a:rPr>
              <a:t>https://cloud.mail.ru/public/8tqR/zpcLdbJQM</a:t>
            </a:r>
            <a:r>
              <a:rPr lang="en-US" sz="2800" dirty="0" smtClean="0"/>
              <a:t> </a:t>
            </a:r>
            <a:endParaRPr lang="ru-RU" sz="28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4" name="Рисунок 3" descr="tMfPTZ0Vq-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546" y="4214818"/>
            <a:ext cx="4572000" cy="2357429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latin typeface="Georgia" pitchFamily="18" charset="0"/>
              </a:rPr>
              <a:t>Спасибо за внимание!</a:t>
            </a:r>
            <a:endParaRPr lang="ru-RU" sz="5400" dirty="0">
              <a:latin typeface="Georgia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255</Words>
  <Application>Microsoft Office PowerPoint</Application>
  <PresentationFormat>Экран (4:3)</PresentationFormat>
  <Paragraphs>24</Paragraphs>
  <Slides>13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Открытый урок на тему: «Тебе, Ленинград», посвященный 73-й годовщине  Полного освобождения Ленинграда  от фашистской блокады  Форма проведения:  Музыкально-литературная композиция Дата проведения: 26. 01.2017</vt:lpstr>
      <vt:lpstr>                       Цели и задачи        Согласно ФГОС, в ходе проведения открытого урока реализовались следующие цели и задачи: - преемственность,системность, метапредметная связь между учебными дисциплинами (литература,история, география, изобразительное искусство, музыка) - воспитание нравственно-патриотических качеств у молодого поколения Задачи: - привлечь внимание учеников к истории нашей Родины - воспитывать чувство патриотизма, сознательности, сопричастности к великим историческим событиям. - расширить кругозор учащихся в рамках исторически значимость событий нашей страны.</vt:lpstr>
      <vt:lpstr>                   Предварительная работа     В ходе подготовки к открытому уроку учащиеся, как самостоятельно, так и совместно с учителем и воспитателем, осуществляли поисковую деятельность научно-исследовательского характера, проектную деятельность, творческую деятельность, работали с научной литературой, архивными документами.      Вышеперечисленные виды деятельности проходили поэтапно: I. Сбор информации о родственниках – участниках ВОВ, жителях блокадного Ленинграда и дальнейшее оформление ее в проект «Книга памяти». II. Сбор информации о детях-героях ВОВ и дальнейшее оформление ее в доклады и сообщения. III. Подготовка материала (фото, видео, архивные документы, творческое оформление класса)  непосредственно для открытого урока </vt:lpstr>
      <vt:lpstr>     С учениками 1 «В», 9»В» классов проводились следующие мероприятия: - внеклассные тематические мероприятия; - разучивание военных песен; - чтение тематической художественной литературы и архивных документов; - викторины; - изготовление поделки «Разорванное кольцо»; - загадки; - подвижные игры; - демонстрация научных короткометражных фильмов и видеоматериалов. </vt:lpstr>
      <vt:lpstr>Ход открытого урока:</vt:lpstr>
      <vt:lpstr>Символ блокадного Ленинграда –  кусочки хлеба раздаются участникам и гостям мероприятия</vt:lpstr>
      <vt:lpstr>Во время урока проходила викторина по различению предметов-экспонатов военного времени и современного периода. Ученики 9-го класса предлагали первоклассникам найти необходимые предметы и разделить на две группы. Задача первоклассников была собрать «Блокадный набор»</vt:lpstr>
      <vt:lpstr>II часть. Прорыв блокады  Ученики 1-го класса в ходе тематического интерактива продемонстрировали навыки практического применения маскировки архитектурных сооружений Ленинграда     </vt:lpstr>
      <vt:lpstr>III часть. Полное освобождение Ленинграда от блокады</vt:lpstr>
      <vt:lpstr>Песню «Ленинградские мальчишки» исполняют хором ученики 1-го и 9-го классов. Под музыку петербургского композитора  А. Васильева дети провели праздничный флешмоб  «Полное снятие блокады Ленинграда»</vt:lpstr>
      <vt:lpstr>Слайд 11</vt:lpstr>
      <vt:lpstr>Слайд 12</vt:lpstr>
      <vt:lpstr>Спасибо за внимание!</vt:lpstr>
    </vt:vector>
  </TitlesOfParts>
  <Company>Школа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Открытый урок на тему: «Тебе, Ленинград», посвященный 73-й годовщине  Полного освобождения Ленинграда  от фашистской блокады  Форма проведения:  Музыкально-литературная композиция Дата проведения: 26. 01.2017</dc:title>
  <dc:creator>Надежда</dc:creator>
  <cp:lastModifiedBy>Надежда</cp:lastModifiedBy>
  <cp:revision>53</cp:revision>
  <dcterms:created xsi:type="dcterms:W3CDTF">2017-02-06T10:19:36Z</dcterms:created>
  <dcterms:modified xsi:type="dcterms:W3CDTF">2017-02-07T11:24:16Z</dcterms:modified>
</cp:coreProperties>
</file>