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"/>
  </p:notesMasterIdLst>
  <p:sldIdLst>
    <p:sldId id="256" r:id="rId2"/>
    <p:sldId id="264" r:id="rId3"/>
    <p:sldId id="265" r:id="rId4"/>
    <p:sldId id="270" r:id="rId5"/>
    <p:sldId id="269" r:id="rId6"/>
    <p:sldId id="271" r:id="rId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13E509"/>
    <a:srgbClr val="D816BC"/>
    <a:srgbClr val="35B984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B4D4AF0-5E39-4FFA-8B5E-F3B8A8506DE9}" type="datetimeFigureOut">
              <a:rPr lang="ru-RU"/>
              <a:pPr>
                <a:defRPr/>
              </a:pPr>
              <a:t>09.02.2017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3C2CE45-B1E2-467F-8D5D-78C56D7317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53959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E83FC76-E0E7-43B3-AB20-E8430C89F5AA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108054-B4A6-4A1D-9FA3-A5FEB5010672}" type="datetime1">
              <a:rPr lang="ru-RU"/>
              <a:pPr>
                <a:defRPr/>
              </a:pPr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A0862-9C11-4E9F-A243-8867B112CB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CA6D78-7721-42FE-A654-CDE6F3887852}" type="datetime1">
              <a:rPr lang="ru-RU"/>
              <a:pPr>
                <a:defRPr/>
              </a:pPr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88D643-3309-4AE4-8FBC-745BA6967D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A2E127-265D-449F-B151-43073B55762E}" type="datetime1">
              <a:rPr lang="ru-RU"/>
              <a:pPr>
                <a:defRPr/>
              </a:pPr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630B34-2672-4A4C-97FA-6A60A106A1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80E7D-1FCF-4C85-9467-291A913F989E}" type="datetime1">
              <a:rPr lang="ru-RU"/>
              <a:pPr>
                <a:defRPr/>
              </a:pPr>
              <a:t>09.02.2017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36B3A5-F47F-4A35-A608-DD15944C11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02C13A-9139-4AC5-BC35-E85D51C71D74}" type="datetime1">
              <a:rPr lang="ru-RU"/>
              <a:pPr>
                <a:defRPr/>
              </a:pPr>
              <a:t>09.02.2017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D941D1-DE03-45D8-B012-0B18CD0850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E96318-1DB0-455D-94F0-80CF4C906857}" type="datetime1">
              <a:rPr lang="ru-RU"/>
              <a:pPr>
                <a:defRPr/>
              </a:pPr>
              <a:t>09.02.2017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1D565C-A107-4B7E-9B55-0CDA29C94C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1B30FD-290C-4947-A518-A6077D5F62E9}" type="datetime1">
              <a:rPr lang="ru-RU"/>
              <a:pPr>
                <a:defRPr/>
              </a:pPr>
              <a:t>09.02.2017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B25950-22BF-4364-BA3A-0014F997F6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29D0B9-E3B9-44D4-B06D-FF6BD92D4774}" type="datetime1">
              <a:rPr lang="ru-RU"/>
              <a:pPr>
                <a:defRPr/>
              </a:pPr>
              <a:t>09.02.2017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1840B7-97CA-4D5D-8539-94A65AA411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A55B1F-2970-4C67-851A-ED44364872DC}" type="datetime1">
              <a:rPr lang="ru-RU"/>
              <a:pPr>
                <a:defRPr/>
              </a:pPr>
              <a:t>09.02.2017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AC2875-4EC4-46EB-B912-A70870FC4C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CF3675-E3B5-4656-93DF-5435F1DD1983}" type="datetime1">
              <a:rPr lang="ru-RU"/>
              <a:pPr>
                <a:defRPr/>
              </a:pPr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2D8E62-B0CD-46E0-A355-5A4E545FD4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E645F5-555F-4756-B442-ED45B4248DC4}" type="datetime1">
              <a:rPr lang="ru-RU"/>
              <a:pPr>
                <a:defRPr/>
              </a:pPr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6B523D-0621-40D8-8392-BF62E5445B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419E9C4-B7E5-4D65-8B9E-D41B514973F7}" type="datetime1">
              <a:rPr lang="ru-RU"/>
              <a:pPr>
                <a:defRPr/>
              </a:pPr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http://aida.ucoz.ru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A3F4149-7324-4B3F-B20E-63B57C3744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hf hdr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gif"/><Relationship Id="rId5" Type="http://schemas.openxmlformats.org/officeDocument/2006/relationships/image" Target="../media/image4.png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:\Documents and Settings\Aida\Рабочий стол\НОвая ГРАФИКА сборник\КАРТИНКИ СБОРНИК_ школьные\__Flo20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14750" y="5715000"/>
            <a:ext cx="500063" cy="53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3" descr="H:\Documents and Settings\Aida\Рабочий стол\НОвая ГРАФИКА сборник\КАРТИНКИ СБОРНИК_ школьные\__Flo20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00500" y="6000750"/>
            <a:ext cx="409575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6" descr="H:\Documents and Settings\Aida\Рабочий стол\НОвая ГРАФИКА сборник\КАРТИНКИ СБОРНИК_ школьные\__Flo15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072438" y="4929188"/>
            <a:ext cx="74295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7" descr="H:\Documents and Settings\Aida\Рабочий стол\НОвая ГРАФИКА сборник\КАРТИНКИ СБОРНИК_ школьные\__Flo15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86000" y="5929313"/>
            <a:ext cx="514350" cy="32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8" descr="H:\Documents and Settings\Aida\Рабочий стол\НОвая ГРАФИКА сборник\КАРТИНКИ СБОРНИК_ школьные\__Flo15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flipH="1">
            <a:off x="500063" y="5357813"/>
            <a:ext cx="77152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Picture 9" descr="H:\Documents and Settings\Aida\Рабочий стол\НОвая ГРАФИКА сборник\КАРТИНКИ СБОРНИК_ школьные\__SUN2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-1428750" y="357188"/>
            <a:ext cx="5715000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38" y="1341438"/>
            <a:ext cx="7772400" cy="2808287"/>
          </a:xfrm>
          <a:solidFill>
            <a:schemeClr val="lt1">
              <a:alpha val="85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4000" smtClean="0">
                <a:solidFill>
                  <a:schemeClr val="hlink"/>
                </a:solidFill>
                <a:latin typeface="Arial" charset="0"/>
              </a:rPr>
              <a:t>Правописание окончаний имен существительных в форме родительного падежа</a:t>
            </a:r>
            <a:br>
              <a:rPr lang="ru-RU" sz="4000" smtClean="0">
                <a:solidFill>
                  <a:schemeClr val="hlink"/>
                </a:solidFill>
                <a:latin typeface="Arial" charset="0"/>
              </a:rPr>
            </a:br>
            <a:endParaRPr lang="ru-RU" sz="4000" smtClean="0">
              <a:solidFill>
                <a:schemeClr val="hlink"/>
              </a:solidFill>
              <a:latin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85938" y="214313"/>
            <a:ext cx="6357937" cy="396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E46C0A"/>
                </a:solidFill>
              </a:rPr>
              <a:t>МКОУ </a:t>
            </a:r>
            <a:r>
              <a:rPr lang="ru-RU" sz="2000" b="1" i="1" dirty="0">
                <a:solidFill>
                  <a:srgbClr val="E46C0A"/>
                </a:solidFill>
              </a:rPr>
              <a:t>ООШ № 11 </a:t>
            </a:r>
            <a:r>
              <a:rPr lang="ru-RU" sz="2000" b="1" i="1" dirty="0" err="1">
                <a:solidFill>
                  <a:srgbClr val="E46C0A"/>
                </a:solidFill>
              </a:rPr>
              <a:t>р.п</a:t>
            </a:r>
            <a:r>
              <a:rPr lang="ru-RU" sz="2000" b="1" i="1" dirty="0">
                <a:solidFill>
                  <a:srgbClr val="E46C0A"/>
                </a:solidFill>
              </a:rPr>
              <a:t>. Верхние Серги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0" y="6211888"/>
            <a:ext cx="4857750" cy="641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ru-RU" b="1" i="1">
                <a:solidFill>
                  <a:srgbClr val="E46C0A"/>
                </a:solidFill>
              </a:rPr>
              <a:t>Учитель:</a:t>
            </a:r>
          </a:p>
          <a:p>
            <a:pPr algn="ctr"/>
            <a:r>
              <a:rPr lang="ru-RU" b="1" i="1">
                <a:solidFill>
                  <a:srgbClr val="E46C0A"/>
                </a:solidFill>
              </a:rPr>
              <a:t>Струнина Елена Васильевна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 rot="10800000" flipV="1">
            <a:off x="3135313" y="4364038"/>
            <a:ext cx="228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i="1">
                <a:solidFill>
                  <a:srgbClr val="FF1A1A"/>
                </a:solidFill>
              </a:rPr>
              <a:t>4 класс.</a:t>
            </a:r>
          </a:p>
        </p:txBody>
      </p:sp>
      <p:sp>
        <p:nvSpPr>
          <p:cNvPr id="14348" name="TextBox 11"/>
          <p:cNvSpPr txBox="1">
            <a:spLocks noChangeArrowheads="1"/>
          </p:cNvSpPr>
          <p:nvPr/>
        </p:nvSpPr>
        <p:spPr bwMode="auto">
          <a:xfrm>
            <a:off x="214313" y="3357563"/>
            <a:ext cx="46434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0070C0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0B9CDA40-3501-4A2B-9C6C-B3EDC5126D14}" type="datetime1">
              <a:rPr lang="ru-RU" smtClean="0"/>
              <a:pPr>
                <a:defRPr/>
              </a:pPr>
              <a:t>09.02.2017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http://aida.ucoz.ru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22C45F-DC3B-409F-AF83-208CFB00986E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642938" y="500063"/>
            <a:ext cx="3000375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1 склонение.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0063" y="1071563"/>
            <a:ext cx="8215312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  <a:t>Какие существительные относятся к 1 склонению?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2938" y="1571625"/>
            <a:ext cx="7643812" cy="9540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 i="1" dirty="0">
                <a:solidFill>
                  <a:srgbClr val="0070C0"/>
                </a:solidFill>
              </a:rPr>
              <a:t>Женского и мужского </a:t>
            </a:r>
            <a:r>
              <a:rPr lang="ru-RU" sz="2800" b="1" i="1" dirty="0">
                <a:solidFill>
                  <a:schemeClr val="accent6">
                    <a:lumMod val="75000"/>
                  </a:schemeClr>
                </a:solidFill>
              </a:rPr>
              <a:t>рода с окончанием</a:t>
            </a:r>
            <a:r>
              <a:rPr lang="ru-RU" sz="2800" b="1" i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800" b="1" i="1" dirty="0">
                <a:solidFill>
                  <a:srgbClr val="00B050"/>
                </a:solidFill>
              </a:rPr>
              <a:t>–</a:t>
            </a:r>
            <a:r>
              <a:rPr lang="ru-RU" sz="2800" b="1" i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800" b="1" i="1" dirty="0">
                <a:solidFill>
                  <a:srgbClr val="00B050"/>
                </a:solidFill>
              </a:rPr>
              <a:t>А, - 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0063" y="2428875"/>
            <a:ext cx="3000375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2 склонение.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8625" y="2928938"/>
            <a:ext cx="8215313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  <a:t>Какие существительные относятся ко 2 склонению?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0063" y="3357563"/>
            <a:ext cx="8286750" cy="9540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 i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800" b="1" i="1" dirty="0">
                <a:solidFill>
                  <a:srgbClr val="0070C0"/>
                </a:solidFill>
              </a:rPr>
              <a:t>Мужского рода </a:t>
            </a:r>
            <a:r>
              <a:rPr lang="ru-RU" sz="2800" b="1" i="1" dirty="0">
                <a:solidFill>
                  <a:schemeClr val="accent6">
                    <a:lumMod val="75000"/>
                  </a:schemeClr>
                </a:solidFill>
              </a:rPr>
              <a:t>с  </a:t>
            </a:r>
            <a:r>
              <a:rPr lang="ru-RU" sz="2800" b="1" i="1" dirty="0">
                <a:solidFill>
                  <a:srgbClr val="00B050"/>
                </a:solidFill>
              </a:rPr>
              <a:t>нулевым </a:t>
            </a:r>
            <a:r>
              <a:rPr lang="ru-RU" sz="2800" b="1" i="1" dirty="0">
                <a:solidFill>
                  <a:schemeClr val="accent6">
                    <a:lumMod val="75000"/>
                  </a:schemeClr>
                </a:solidFill>
              </a:rPr>
              <a:t>окончанием, </a:t>
            </a:r>
            <a:r>
              <a:rPr lang="ru-RU" sz="2800" b="1" i="1" dirty="0">
                <a:solidFill>
                  <a:srgbClr val="00B050"/>
                </a:solidFill>
              </a:rPr>
              <a:t>- Й,</a:t>
            </a:r>
            <a:r>
              <a:rPr lang="ru-RU" sz="2800" b="1" i="1" dirty="0">
                <a:solidFill>
                  <a:schemeClr val="accent6">
                    <a:lumMod val="75000"/>
                  </a:schemeClr>
                </a:solidFill>
              </a:rPr>
              <a:t> среднего рода с окончанием </a:t>
            </a:r>
            <a:r>
              <a:rPr lang="ru-RU" sz="2800" b="1" i="1" dirty="0">
                <a:solidFill>
                  <a:srgbClr val="00B050"/>
                </a:solidFill>
              </a:rPr>
              <a:t>–</a:t>
            </a:r>
            <a:r>
              <a:rPr lang="ru-RU" sz="2800" b="1" i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800" b="1" i="1" dirty="0">
                <a:solidFill>
                  <a:srgbClr val="00B050"/>
                </a:solidFill>
              </a:rPr>
              <a:t>О, - Е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5813" y="4286250"/>
            <a:ext cx="3000375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3 склонение.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938" y="4857750"/>
            <a:ext cx="8215312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  <a:t>Какие существительные относятся к 3 склонению?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28688" y="5357813"/>
            <a:ext cx="7643812" cy="9540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 i="1" dirty="0">
                <a:solidFill>
                  <a:srgbClr val="0070C0"/>
                </a:solidFill>
              </a:rPr>
              <a:t>Женского рода </a:t>
            </a:r>
            <a:r>
              <a:rPr lang="ru-RU" sz="2800" b="1" i="1" dirty="0">
                <a:solidFill>
                  <a:schemeClr val="accent6">
                    <a:lumMod val="75000"/>
                  </a:schemeClr>
                </a:solidFill>
              </a:rPr>
              <a:t>с мягким знаком на конце    </a:t>
            </a:r>
          </a:p>
          <a:p>
            <a:pPr>
              <a:defRPr/>
            </a:pPr>
            <a:r>
              <a:rPr lang="ru-RU" sz="2800" b="1" i="1" dirty="0">
                <a:solidFill>
                  <a:schemeClr val="accent6">
                    <a:lumMod val="75000"/>
                  </a:schemeClr>
                </a:solidFill>
              </a:rPr>
              <a:t>              </a:t>
            </a:r>
            <a:r>
              <a:rPr lang="ru-RU" sz="2800" b="1" i="1" dirty="0">
                <a:solidFill>
                  <a:srgbClr val="00B050"/>
                </a:solidFill>
              </a:rPr>
              <a:t>-Ь.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0B9CDA40-3501-4A2B-9C6C-B3EDC5126D14}" type="datetime1">
              <a:rPr lang="ru-RU" smtClean="0"/>
              <a:pPr>
                <a:defRPr/>
              </a:pPr>
              <a:t>09.02.2017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http://aida.ucoz.ru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A26346-2AEA-442F-8CFE-0F7AC9B7950F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928688" y="571500"/>
            <a:ext cx="7429500" cy="457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E46C0A"/>
                </a:solidFill>
              </a:rPr>
              <a:t>Родительный падеж</a:t>
            </a:r>
          </a:p>
        </p:txBody>
      </p:sp>
      <p:cxnSp>
        <p:nvCxnSpPr>
          <p:cNvPr id="7" name="Прямая со стрелкой 6"/>
          <p:cNvCxnSpPr>
            <a:cxnSpLocks noChangeShapeType="1"/>
          </p:cNvCxnSpPr>
          <p:nvPr/>
        </p:nvCxnSpPr>
        <p:spPr bwMode="auto">
          <a:xfrm>
            <a:off x="4284663" y="1052513"/>
            <a:ext cx="0" cy="500062"/>
          </a:xfrm>
          <a:prstGeom prst="straightConnector1">
            <a:avLst/>
          </a:prstGeom>
          <a:noFill/>
          <a:ln w="28575" algn="ctr">
            <a:solidFill>
              <a:srgbClr val="1E1C11"/>
            </a:solidFill>
            <a:round/>
            <a:headEnd/>
            <a:tailEnd type="arrow" w="med" len="med"/>
          </a:ln>
        </p:spPr>
      </p:cxnSp>
      <p:sp>
        <p:nvSpPr>
          <p:cNvPr id="8" name="TextBox 7"/>
          <p:cNvSpPr txBox="1"/>
          <p:nvPr/>
        </p:nvSpPr>
        <p:spPr>
          <a:xfrm>
            <a:off x="2643188" y="1557338"/>
            <a:ext cx="4000500" cy="8223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984807"/>
                </a:solidFill>
              </a:rPr>
              <a:t>Кого? Чего?</a:t>
            </a:r>
          </a:p>
          <a:p>
            <a:r>
              <a:rPr lang="ru-RU" sz="2400" b="1">
                <a:solidFill>
                  <a:srgbClr val="984807"/>
                </a:solidFill>
              </a:rPr>
              <a:t> (откуда? Где?)</a:t>
            </a:r>
          </a:p>
        </p:txBody>
      </p:sp>
      <p:cxnSp>
        <p:nvCxnSpPr>
          <p:cNvPr id="9" name="Прямая со стрелкой 8"/>
          <p:cNvCxnSpPr>
            <a:cxnSpLocks noChangeShapeType="1"/>
            <a:stCxn id="8" idx="2"/>
          </p:cNvCxnSpPr>
          <p:nvPr/>
        </p:nvCxnSpPr>
        <p:spPr bwMode="auto">
          <a:xfrm>
            <a:off x="4643438" y="2379663"/>
            <a:ext cx="0" cy="473075"/>
          </a:xfrm>
          <a:prstGeom prst="straightConnector1">
            <a:avLst/>
          </a:prstGeom>
          <a:noFill/>
          <a:ln w="28575" algn="ctr">
            <a:solidFill>
              <a:srgbClr val="1E1C11"/>
            </a:solidFill>
            <a:round/>
            <a:headEnd/>
            <a:tailEnd type="arrow" w="med" len="med"/>
          </a:ln>
        </p:spPr>
      </p:cxnSp>
      <p:sp>
        <p:nvSpPr>
          <p:cNvPr id="10" name="TextBox 9"/>
          <p:cNvSpPr txBox="1"/>
          <p:nvPr/>
        </p:nvSpPr>
        <p:spPr>
          <a:xfrm>
            <a:off x="2286000" y="2852738"/>
            <a:ext cx="4000500" cy="641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ru-RU" b="1" i="1">
                <a:solidFill>
                  <a:srgbClr val="984807"/>
                </a:solidFill>
              </a:rPr>
              <a:t>От, до, из, без, у, для, около, вокруг, после, возле, с,</a:t>
            </a:r>
          </a:p>
        </p:txBody>
      </p:sp>
      <p:cxnSp>
        <p:nvCxnSpPr>
          <p:cNvPr id="11" name="Прямая со стрелкой 10"/>
          <p:cNvCxnSpPr>
            <a:cxnSpLocks noChangeShapeType="1"/>
          </p:cNvCxnSpPr>
          <p:nvPr/>
        </p:nvCxnSpPr>
        <p:spPr bwMode="auto">
          <a:xfrm>
            <a:off x="4356100" y="3500438"/>
            <a:ext cx="0" cy="498475"/>
          </a:xfrm>
          <a:prstGeom prst="straightConnector1">
            <a:avLst/>
          </a:prstGeom>
          <a:noFill/>
          <a:ln w="28575" algn="ctr">
            <a:solidFill>
              <a:srgbClr val="1E1C11"/>
            </a:solidFill>
            <a:round/>
            <a:headEnd/>
            <a:tailEnd type="arrow" w="med" len="med"/>
          </a:ln>
        </p:spPr>
      </p:cxnSp>
      <p:sp>
        <p:nvSpPr>
          <p:cNvPr id="13" name="TextBox 12"/>
          <p:cNvSpPr txBox="1"/>
          <p:nvPr/>
        </p:nvSpPr>
        <p:spPr>
          <a:xfrm>
            <a:off x="2268538" y="3933825"/>
            <a:ext cx="4000500" cy="457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984807"/>
                </a:solidFill>
              </a:rPr>
              <a:t>Второстепенный член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08175" y="4868863"/>
            <a:ext cx="7235825" cy="1187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chemeClr val="hlink"/>
                </a:solidFill>
              </a:rPr>
              <a:t>1-е склонение</a:t>
            </a:r>
            <a:r>
              <a:rPr lang="ru-RU" sz="2400" b="1">
                <a:solidFill>
                  <a:srgbClr val="E46C0A"/>
                </a:solidFill>
              </a:rPr>
              <a:t>  </a:t>
            </a:r>
            <a:r>
              <a:rPr lang="ru-RU" sz="2400" b="1">
                <a:solidFill>
                  <a:srgbClr val="13E509"/>
                </a:solidFill>
              </a:rPr>
              <a:t>2-е склонение</a:t>
            </a:r>
            <a:r>
              <a:rPr lang="ru-RU" sz="2400" b="1">
                <a:solidFill>
                  <a:srgbClr val="E46C0A"/>
                </a:solidFill>
              </a:rPr>
              <a:t>  </a:t>
            </a:r>
            <a:r>
              <a:rPr lang="ru-RU" sz="2400" b="1">
                <a:solidFill>
                  <a:srgbClr val="D816BC"/>
                </a:solidFill>
              </a:rPr>
              <a:t>3-е склонение</a:t>
            </a:r>
          </a:p>
          <a:p>
            <a:pPr algn="ctr"/>
            <a:r>
              <a:rPr lang="ru-RU" sz="2400" b="1">
                <a:solidFill>
                  <a:schemeClr val="hlink"/>
                </a:solidFill>
              </a:rPr>
              <a:t>-ы, -и</a:t>
            </a:r>
            <a:r>
              <a:rPr lang="ru-RU" sz="2400" b="1">
                <a:solidFill>
                  <a:srgbClr val="E46C0A"/>
                </a:solidFill>
              </a:rPr>
              <a:t>                    </a:t>
            </a:r>
            <a:r>
              <a:rPr lang="ru-RU" sz="2400" b="1">
                <a:solidFill>
                  <a:srgbClr val="13E509"/>
                </a:solidFill>
              </a:rPr>
              <a:t>-а, -я</a:t>
            </a:r>
            <a:r>
              <a:rPr lang="ru-RU" sz="2400" b="1">
                <a:solidFill>
                  <a:srgbClr val="E46C0A"/>
                </a:solidFill>
              </a:rPr>
              <a:t>                           </a:t>
            </a:r>
            <a:r>
              <a:rPr lang="ru-RU" sz="2400" b="1">
                <a:solidFill>
                  <a:srgbClr val="D816BC"/>
                </a:solidFill>
              </a:rPr>
              <a:t>-и</a:t>
            </a:r>
          </a:p>
          <a:p>
            <a:pPr algn="ctr"/>
            <a:endParaRPr lang="ru-RU" sz="2400" b="1">
              <a:solidFill>
                <a:srgbClr val="D816BC"/>
              </a:solidFill>
            </a:endParaRPr>
          </a:p>
        </p:txBody>
      </p:sp>
      <p:cxnSp>
        <p:nvCxnSpPr>
          <p:cNvPr id="15" name="Прямая со стрелкой 14"/>
          <p:cNvCxnSpPr>
            <a:cxnSpLocks noChangeShapeType="1"/>
          </p:cNvCxnSpPr>
          <p:nvPr/>
        </p:nvCxnSpPr>
        <p:spPr bwMode="auto">
          <a:xfrm>
            <a:off x="4356100" y="4437063"/>
            <a:ext cx="0" cy="498475"/>
          </a:xfrm>
          <a:prstGeom prst="straightConnector1">
            <a:avLst/>
          </a:prstGeom>
          <a:noFill/>
          <a:ln w="28575" algn="ctr">
            <a:solidFill>
              <a:srgbClr val="1E1C11"/>
            </a:solidFill>
            <a:round/>
            <a:headEnd/>
            <a:tailEnd type="arrow" w="med" len="med"/>
          </a:ln>
        </p:spPr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>
                <a:latin typeface="Arial" charset="0"/>
              </a:rPr>
              <a:t>№ 187</a:t>
            </a:r>
          </a:p>
        </p:txBody>
      </p:sp>
      <p:sp>
        <p:nvSpPr>
          <p:cNvPr id="3379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ru-RU" sz="2000" i="1" smtClean="0">
                <a:latin typeface="Arial" charset="0"/>
              </a:rPr>
              <a:t>                                                                  </a:t>
            </a:r>
          </a:p>
          <a:p>
            <a:pPr>
              <a:buFont typeface="Arial" charset="0"/>
              <a:buNone/>
            </a:pPr>
            <a:r>
              <a:rPr lang="ru-RU" sz="3600" i="1" smtClean="0">
                <a:latin typeface="Arial" charset="0"/>
              </a:rPr>
              <a:t>Связали </a:t>
            </a:r>
            <a:r>
              <a:rPr lang="ru-RU" sz="2800" i="1" smtClean="0">
                <a:latin typeface="Arial" charset="0"/>
              </a:rPr>
              <a:t>(из чего? Р.п., 1-е скл., - и)</a:t>
            </a:r>
            <a:r>
              <a:rPr lang="ru-RU" sz="3600" i="1" smtClean="0">
                <a:latin typeface="Arial" charset="0"/>
              </a:rPr>
              <a:t> из шерст</a:t>
            </a:r>
            <a:r>
              <a:rPr lang="ru-RU" sz="3600" i="1" smtClean="0">
                <a:solidFill>
                  <a:schemeClr val="hlink"/>
                </a:solidFill>
                <a:latin typeface="Arial" charset="0"/>
              </a:rPr>
              <a:t>и.</a:t>
            </a:r>
          </a:p>
          <a:p>
            <a:pPr>
              <a:buFont typeface="Arial" charset="0"/>
              <a:buNone/>
            </a:pPr>
            <a:r>
              <a:rPr lang="ru-RU" sz="3600" i="1" smtClean="0">
                <a:latin typeface="Arial" charset="0"/>
              </a:rPr>
              <a:t>Пришли </a:t>
            </a:r>
            <a:r>
              <a:rPr lang="ru-RU" sz="2800" i="1" smtClean="0">
                <a:latin typeface="Arial" charset="0"/>
              </a:rPr>
              <a:t>(откуда? Р.п., 1-е скл., - и) </a:t>
            </a:r>
            <a:r>
              <a:rPr lang="ru-RU" sz="3600" i="1" smtClean="0">
                <a:latin typeface="Arial" charset="0"/>
              </a:rPr>
              <a:t>из деревн</a:t>
            </a:r>
            <a:r>
              <a:rPr lang="ru-RU" sz="3600" i="1" smtClean="0">
                <a:solidFill>
                  <a:schemeClr val="hlink"/>
                </a:solidFill>
                <a:latin typeface="Arial" charset="0"/>
              </a:rPr>
              <a:t>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0B9CDA40-3501-4A2B-9C6C-B3EDC5126D14}" type="datetime1">
              <a:rPr lang="ru-RU" smtClean="0"/>
              <a:pPr>
                <a:defRPr/>
              </a:pPr>
              <a:t>09.02.2017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http://aida.ucoz.ru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DC4650-EA05-4305-980B-65FB48B0D9A2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611188" y="549275"/>
            <a:ext cx="7215187" cy="457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ru-RU" sz="2400" b="1" i="1">
                <a:solidFill>
                  <a:srgbClr val="E46C0A"/>
                </a:solidFill>
              </a:rPr>
              <a:t> </a:t>
            </a:r>
          </a:p>
        </p:txBody>
      </p:sp>
      <p:pic>
        <p:nvPicPr>
          <p:cNvPr id="25605" name="Picture 2" descr="D:\My private\картинки\Книги\9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29438" y="428625"/>
            <a:ext cx="1790700" cy="1065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714375" y="692150"/>
            <a:ext cx="6929438" cy="7016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E46C0A"/>
                </a:solidFill>
              </a:rPr>
              <a:t>Списать текст, вставить пропущенные буквы. Определить склонение и падеж существительных.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071563" y="1989138"/>
            <a:ext cx="7316787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solidFill>
                  <a:srgbClr val="00B050"/>
                </a:solidFill>
              </a:rPr>
              <a:t>Посм_трите на с_сну!  </a:t>
            </a:r>
          </a:p>
          <a:p>
            <a:r>
              <a:rPr lang="ru-RU" sz="2800" b="1">
                <a:solidFill>
                  <a:srgbClr val="00B050"/>
                </a:solidFill>
              </a:rPr>
              <a:t>Солнечное дер_во!</a:t>
            </a:r>
          </a:p>
          <a:p>
            <a:r>
              <a:rPr lang="ru-RU" sz="2800" b="1">
                <a:solidFill>
                  <a:srgbClr val="00B050"/>
                </a:solidFill>
              </a:rPr>
              <a:t>Ствол вел_чаво держит изумрудную крону. </a:t>
            </a:r>
          </a:p>
        </p:txBody>
      </p:sp>
      <p:sp>
        <p:nvSpPr>
          <p:cNvPr id="25611" name="Rectangle 11"/>
          <p:cNvSpPr>
            <a:spLocks noChangeArrowheads="1"/>
          </p:cNvSpPr>
          <p:nvPr/>
        </p:nvSpPr>
        <p:spPr bwMode="auto">
          <a:xfrm>
            <a:off x="3995738" y="32131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 i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i="1" smtClean="0">
                <a:latin typeface="Arial" charset="0"/>
              </a:rPr>
              <a:t>Домашнее задание</a:t>
            </a:r>
          </a:p>
        </p:txBody>
      </p:sp>
      <p:sp>
        <p:nvSpPr>
          <p:cNvPr id="34819" name="Rectangle 3"/>
          <p:cNvSpPr>
            <a:spLocks noGrp="1"/>
          </p:cNvSpPr>
          <p:nvPr>
            <p:ph type="body" idx="1"/>
          </p:nvPr>
        </p:nvSpPr>
        <p:spPr>
          <a:xfrm>
            <a:off x="457200" y="2420938"/>
            <a:ext cx="8229600" cy="3705225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smtClean="0">
                <a:latin typeface="Arial" charset="0"/>
              </a:rPr>
              <a:t>                </a:t>
            </a:r>
            <a:r>
              <a:rPr lang="ru-RU" sz="3600" smtClean="0">
                <a:latin typeface="Arial" charset="0"/>
              </a:rPr>
              <a:t>стр. 97 </a:t>
            </a:r>
            <a:r>
              <a:rPr lang="ru-RU" sz="2800" i="1" smtClean="0">
                <a:latin typeface="Arial" charset="0"/>
              </a:rPr>
              <a:t>(правило)</a:t>
            </a:r>
            <a:r>
              <a:rPr lang="ru-RU" sz="3600" smtClean="0">
                <a:latin typeface="Arial" charset="0"/>
              </a:rPr>
              <a:t>   упр. 190</a:t>
            </a:r>
            <a:r>
              <a:rPr lang="ru-RU" smtClean="0">
                <a:latin typeface="Arial" charset="0"/>
              </a:rPr>
              <a:t>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раздник детский 2">
  <a:themeElements>
    <a:clrScheme name="Другая 49">
      <a:dk1>
        <a:srgbClr val="8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Другая 49">
    <a:dk1>
      <a:srgbClr val="8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383</TotalTime>
  <Words>239</Words>
  <Application>Microsoft Office PowerPoint</Application>
  <PresentationFormat>Экран (4:3)</PresentationFormat>
  <Paragraphs>44</Paragraphs>
  <Slides>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Праздник детский 2</vt:lpstr>
      <vt:lpstr>Правописание окончаний имен существительных в форме родительного падежа </vt:lpstr>
      <vt:lpstr>Презентация PowerPoint</vt:lpstr>
      <vt:lpstr>Презентация PowerPoint</vt:lpstr>
      <vt:lpstr>№ 187</vt:lpstr>
      <vt:lpstr>Презентация PowerPoint</vt:lpstr>
      <vt:lpstr>Домашнее задание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SamLab.ws</dc:creator>
  <dc:description>http://aida.ucoz.ru</dc:description>
  <cp:lastModifiedBy>User</cp:lastModifiedBy>
  <cp:revision>38</cp:revision>
  <dcterms:created xsi:type="dcterms:W3CDTF">2010-02-15T02:36:52Z</dcterms:created>
  <dcterms:modified xsi:type="dcterms:W3CDTF">2017-02-09T10:48:10Z</dcterms:modified>
  <cp:category>шаблоны к Powerpoint</cp:category>
</cp:coreProperties>
</file>