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534" y="-3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prv0.lori-images.net/multyashnyi-futbolist-na-belom-fone-0003305400-preview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prv0.lori-images.net/multyashnyi-futbolist-na-belom-fone-0003305400-preview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8.jpeg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jpeg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epmedia.ru/i/userimg/photo.jpg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mebel-mr.ru/images/tb/8889/1269631829_w448h1000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://recepti.tv/uploads/posts/desertiizfruktoviyagod/banan-assorti-718438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15.png"/><Relationship Id="rId4" Type="http://schemas.openxmlformats.org/officeDocument/2006/relationships/hyperlink" Target="http://exclusive-shop.com.ua/images/_qload/0011-011-Futbolist.png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642919"/>
            <a:ext cx="8458200" cy="3228994"/>
          </a:xfrm>
        </p:spPr>
        <p:txBody>
          <a:bodyPr>
            <a:normAutofit/>
          </a:bodyPr>
          <a:lstStyle/>
          <a:p>
            <a:r>
              <a:rPr lang="ru-RU" sz="8800" dirty="0" smtClean="0"/>
              <a:t>  </a:t>
            </a:r>
            <a:r>
              <a:rPr lang="ru-RU" sz="8800" dirty="0" smtClean="0">
                <a:latin typeface="Candara" pitchFamily="34" charset="0"/>
              </a:rPr>
              <a:t>перестановки</a:t>
            </a:r>
            <a:endParaRPr lang="ru-RU" sz="8800" dirty="0">
              <a:latin typeface="Candara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57356" y="3899938"/>
            <a:ext cx="6819100" cy="175260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/>
              <a:t>М</a:t>
            </a:r>
            <a:r>
              <a:rPr lang="ru-RU" b="1" dirty="0" smtClean="0"/>
              <a:t>БОУ </a:t>
            </a:r>
            <a:r>
              <a:rPr lang="ru-RU" b="1" dirty="0" smtClean="0"/>
              <a:t>«</a:t>
            </a:r>
            <a:r>
              <a:rPr lang="ru-RU" b="1" dirty="0" err="1" smtClean="0"/>
              <a:t>Янишевская</a:t>
            </a:r>
            <a:r>
              <a:rPr lang="ru-RU" b="1" dirty="0" smtClean="0"/>
              <a:t> </a:t>
            </a:r>
            <a:r>
              <a:rPr lang="ru-RU" b="1" dirty="0" smtClean="0"/>
              <a:t>основная </a:t>
            </a:r>
            <a:r>
              <a:rPr lang="ru-RU" b="1" dirty="0" smtClean="0"/>
              <a:t>школа</a:t>
            </a:r>
            <a:r>
              <a:rPr lang="ru-RU" b="1" dirty="0" smtClean="0"/>
              <a:t>»</a:t>
            </a:r>
          </a:p>
          <a:p>
            <a:r>
              <a:rPr lang="ru-RU" b="1" dirty="0" smtClean="0"/>
              <a:t>Учитель: Зверева Т.И.</a:t>
            </a:r>
            <a:endParaRPr lang="ru-RU" b="1" dirty="0"/>
          </a:p>
        </p:txBody>
      </p:sp>
      <p:sp>
        <p:nvSpPr>
          <p:cNvPr id="25602" name="AutoShape 2" descr="http://akak.ru/steps/pictures/000/017/165_large.gif"/>
          <p:cNvSpPr>
            <a:spLocks noChangeAspect="1" noChangeArrowheads="1"/>
          </p:cNvSpPr>
          <p:nvPr/>
        </p:nvSpPr>
        <p:spPr bwMode="auto">
          <a:xfrm>
            <a:off x="155575" y="-1965325"/>
            <a:ext cx="3990975" cy="409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http://akak.ru/steps/pictures/000/017/165_large.gif"/>
          <p:cNvSpPr>
            <a:spLocks noChangeAspect="1" noChangeArrowheads="1"/>
          </p:cNvSpPr>
          <p:nvPr/>
        </p:nvSpPr>
        <p:spPr bwMode="auto">
          <a:xfrm>
            <a:off x="155575" y="-1965325"/>
            <a:ext cx="3990975" cy="409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http://akak.ru/steps/pictures/000/017/165_large.gif"/>
          <p:cNvSpPr>
            <a:spLocks noChangeAspect="1" noChangeArrowheads="1"/>
          </p:cNvSpPr>
          <p:nvPr/>
        </p:nvSpPr>
        <p:spPr bwMode="auto">
          <a:xfrm>
            <a:off x="155575" y="-1965325"/>
            <a:ext cx="3990975" cy="409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8" name="AutoShape 8" descr="http://akak.ru/steps/pictures/000/017/165_large.gif"/>
          <p:cNvSpPr>
            <a:spLocks noChangeAspect="1" noChangeArrowheads="1"/>
          </p:cNvSpPr>
          <p:nvPr/>
        </p:nvSpPr>
        <p:spPr bwMode="auto">
          <a:xfrm>
            <a:off x="155575" y="-1965325"/>
            <a:ext cx="3990975" cy="4095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1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2" cstate="print"/>
          <a:srcRect b="5710"/>
          <a:stretch>
            <a:fillRect/>
          </a:stretch>
        </p:blipFill>
        <p:spPr bwMode="auto">
          <a:xfrm>
            <a:off x="7786710" y="214290"/>
            <a:ext cx="1071570" cy="1315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785794"/>
            <a:ext cx="8286808" cy="121444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            </a:t>
            </a:r>
            <a:r>
              <a:rPr lang="ru-RU" b="1" dirty="0" smtClean="0">
                <a:solidFill>
                  <a:srgbClr val="FF0000"/>
                </a:solidFill>
              </a:rPr>
              <a:t>Решите задачу: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6666"/>
                </a:solidFill>
              </a:rPr>
              <a:t>Антон, Борис и Виктор купили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6666"/>
                </a:solidFill>
              </a:rPr>
              <a:t>3 билета на футбол на 1-е, 2-е, 3-е места первого ряда стадиона. Сколькими способами мальчики могут занять эти места?</a:t>
            </a:r>
          </a:p>
          <a:p>
            <a:pPr algn="ctr">
              <a:buNone/>
            </a:pPr>
            <a:endParaRPr lang="ru-RU" dirty="0" smtClean="0"/>
          </a:p>
          <a:p>
            <a:pPr lvl="8"/>
            <a:endParaRPr lang="ru-RU" dirty="0"/>
          </a:p>
        </p:txBody>
      </p:sp>
      <p:pic>
        <p:nvPicPr>
          <p:cNvPr id="4" name="Picture 2" descr="Картинка 28 из 9105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b="10958"/>
          <a:stretch>
            <a:fillRect/>
          </a:stretch>
        </p:blipFill>
        <p:spPr bwMode="auto">
          <a:xfrm>
            <a:off x="1214414" y="4429132"/>
            <a:ext cx="2155334" cy="1928826"/>
          </a:xfrm>
          <a:prstGeom prst="rect">
            <a:avLst/>
          </a:prstGeom>
          <a:noFill/>
        </p:spPr>
      </p:pic>
      <p:pic>
        <p:nvPicPr>
          <p:cNvPr id="5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4" cstate="print"/>
          <a:srcRect b="5710"/>
          <a:stretch>
            <a:fillRect/>
          </a:stretch>
        </p:blipFill>
        <p:spPr bwMode="auto">
          <a:xfrm>
            <a:off x="7786710" y="214290"/>
            <a:ext cx="1071570" cy="1315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00132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339966"/>
                </a:solidFill>
              </a:rPr>
              <a:t>           Решение задачи:</a:t>
            </a:r>
            <a:br>
              <a:rPr lang="ru-RU" b="1" dirty="0" smtClean="0">
                <a:solidFill>
                  <a:srgbClr val="339966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8600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6666"/>
                </a:solidFill>
              </a:rPr>
              <a:t>Может быть такая последовательность:</a:t>
            </a:r>
          </a:p>
          <a:p>
            <a:pPr>
              <a:buNone/>
            </a:pPr>
            <a:r>
              <a:rPr lang="ru-RU" b="1" dirty="0" smtClean="0">
                <a:solidFill>
                  <a:srgbClr val="006666"/>
                </a:solidFill>
              </a:rPr>
              <a:t>            </a:t>
            </a:r>
            <a:r>
              <a:rPr lang="ru-RU" sz="3600" b="1" dirty="0" smtClean="0">
                <a:solidFill>
                  <a:srgbClr val="FF0000"/>
                </a:solidFill>
              </a:rPr>
              <a:t>А Б В                 А В Б </a:t>
            </a:r>
          </a:p>
          <a:p>
            <a:pPr>
              <a:buNone/>
            </a:pPr>
            <a:endParaRPr lang="ru-RU" b="1" dirty="0" smtClean="0">
              <a:solidFill>
                <a:srgbClr val="006666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6666"/>
                </a:solidFill>
              </a:rPr>
              <a:t>Может быть и так: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        Б  В А                Б А В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006666"/>
                </a:solidFill>
              </a:rPr>
              <a:t> А может быть и так: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       В А Б                  В Б А 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</a:rPr>
              <a:t>Ответ: 6 вариантов                  </a:t>
            </a:r>
          </a:p>
          <a:p>
            <a:pPr>
              <a:buNone/>
            </a:pPr>
            <a:r>
              <a:rPr lang="ru-RU" sz="3600" dirty="0" smtClean="0">
                <a:solidFill>
                  <a:srgbClr val="0070C0"/>
                </a:solidFill>
              </a:rPr>
              <a:t>   </a:t>
            </a:r>
            <a:endParaRPr lang="ru-RU" sz="3600" dirty="0">
              <a:solidFill>
                <a:srgbClr val="0070C0"/>
              </a:solidFill>
            </a:endParaRPr>
          </a:p>
        </p:txBody>
      </p:sp>
      <p:pic>
        <p:nvPicPr>
          <p:cNvPr id="4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2" cstate="print"/>
          <a:srcRect b="5710"/>
          <a:stretch>
            <a:fillRect/>
          </a:stretch>
        </p:blipFill>
        <p:spPr bwMode="auto">
          <a:xfrm>
            <a:off x="7786710" y="214290"/>
            <a:ext cx="1071570" cy="1315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8573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sz="31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2700" b="1" dirty="0" smtClean="0">
                <a:solidFill>
                  <a:srgbClr val="7030A0"/>
                </a:solidFill>
              </a:rPr>
              <a:t>Перестановкой</a:t>
            </a:r>
            <a:r>
              <a:rPr lang="ru-RU" sz="27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называется множество из </a:t>
            </a:r>
            <a:r>
              <a:rPr lang="en-US" sz="2700" b="1" dirty="0" smtClean="0">
                <a:solidFill>
                  <a:srgbClr val="FF0000"/>
                </a:solidFill>
              </a:rPr>
              <a:t>n</a:t>
            </a:r>
            <a:r>
              <a:rPr lang="ru-RU" sz="2700" b="1" dirty="0" smtClean="0"/>
              <a:t> элементов, записанных в определённом </a:t>
            </a:r>
            <a:r>
              <a:rPr lang="ru-RU" sz="2700" b="1" dirty="0" smtClean="0">
                <a:solidFill>
                  <a:srgbClr val="FF0000"/>
                </a:solidFill>
              </a:rPr>
              <a:t>порядке. </a:t>
            </a:r>
            <a:br>
              <a:rPr lang="ru-RU" sz="2700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006666"/>
                </a:solidFill>
              </a:rPr>
              <a:t/>
            </a:r>
            <a:br>
              <a:rPr lang="ru-RU" b="1" dirty="0" smtClean="0">
                <a:solidFill>
                  <a:srgbClr val="006666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500306"/>
            <a:ext cx="8229600" cy="407423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006666"/>
                </a:solidFill>
              </a:rPr>
              <a:t>Теорема о перестановках элементов конечного множества: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   </a:t>
            </a:r>
            <a:r>
              <a:rPr lang="en-US" b="1" dirty="0" smtClean="0">
                <a:solidFill>
                  <a:srgbClr val="FF0000"/>
                </a:solidFill>
                <a:latin typeface="Georgia" pitchFamily="18" charset="0"/>
              </a:rPr>
              <a:t>n </a:t>
            </a:r>
            <a:r>
              <a:rPr lang="en-US" b="1" dirty="0" smtClean="0">
                <a:latin typeface="Georgia" pitchFamily="18" charset="0"/>
              </a:rPr>
              <a:t> </a:t>
            </a:r>
            <a:r>
              <a:rPr lang="ru-RU" b="1" dirty="0" smtClean="0">
                <a:latin typeface="Georgia" pitchFamily="18" charset="0"/>
              </a:rPr>
              <a:t>различных элементов можно расставить по одному на </a:t>
            </a:r>
            <a:r>
              <a:rPr lang="en-US" b="1" dirty="0" smtClean="0">
                <a:solidFill>
                  <a:srgbClr val="FF0000"/>
                </a:solidFill>
                <a:latin typeface="Georgia" pitchFamily="18" charset="0"/>
              </a:rPr>
              <a:t>n</a:t>
            </a:r>
            <a:r>
              <a:rPr lang="ru-RU" b="1" dirty="0" smtClean="0">
                <a:latin typeface="Georgia" pitchFamily="18" charset="0"/>
              </a:rPr>
              <a:t> различных мест ровно </a:t>
            </a:r>
            <a:r>
              <a:rPr lang="en-US" b="1" dirty="0" smtClean="0">
                <a:solidFill>
                  <a:srgbClr val="FF0000"/>
                </a:solidFill>
                <a:latin typeface="Georgia" pitchFamily="18" charset="0"/>
              </a:rPr>
              <a:t>n</a:t>
            </a:r>
            <a:r>
              <a:rPr lang="ru-RU" b="1" dirty="0" smtClean="0">
                <a:solidFill>
                  <a:srgbClr val="FF0000"/>
                </a:solidFill>
                <a:latin typeface="Georgia" pitchFamily="18" charset="0"/>
              </a:rPr>
              <a:t>!</a:t>
            </a:r>
            <a:r>
              <a:rPr lang="ru-RU" b="1" dirty="0" smtClean="0">
                <a:latin typeface="Georgia" pitchFamily="18" charset="0"/>
              </a:rPr>
              <a:t> способами. </a:t>
            </a:r>
          </a:p>
          <a:p>
            <a:pPr algn="ctr"/>
            <a:endParaRPr lang="ru-RU" b="1" dirty="0" smtClean="0">
              <a:latin typeface="Georgia" pitchFamily="18" charset="0"/>
            </a:endParaRPr>
          </a:p>
          <a:p>
            <a:endParaRPr lang="ru-RU" dirty="0"/>
          </a:p>
        </p:txBody>
      </p:sp>
      <p:sp>
        <p:nvSpPr>
          <p:cNvPr id="4" name="Облако 3"/>
          <p:cNvSpPr/>
          <p:nvPr/>
        </p:nvSpPr>
        <p:spPr>
          <a:xfrm>
            <a:off x="3786182" y="214290"/>
            <a:ext cx="5357818" cy="1000132"/>
          </a:xfrm>
          <a:prstGeom prst="cloud">
            <a:avLst/>
          </a:prstGeom>
          <a:solidFill>
            <a:schemeClr val="bg1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Запомните!!!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86000" y="282883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4357686" y="4929198"/>
            <a:ext cx="3857652" cy="1428760"/>
          </a:xfrm>
          <a:prstGeom prst="flowChartPunchedTape">
            <a:avLst/>
          </a:prstGeom>
          <a:solidFill>
            <a:schemeClr val="bg1"/>
          </a:solidFill>
          <a:ln w="57150"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 smtClean="0">
                <a:solidFill>
                  <a:srgbClr val="FF0000"/>
                </a:solidFill>
              </a:rPr>
              <a:t>Р</a:t>
            </a:r>
            <a:r>
              <a:rPr lang="en-US" sz="3600" dirty="0" smtClean="0">
                <a:solidFill>
                  <a:srgbClr val="FF0000"/>
                </a:solidFill>
              </a:rPr>
              <a:t>n</a:t>
            </a:r>
            <a:r>
              <a:rPr lang="ru-RU" sz="8000" dirty="0" smtClean="0">
                <a:solidFill>
                  <a:srgbClr val="FF0000"/>
                </a:solidFill>
              </a:rPr>
              <a:t>=</a:t>
            </a:r>
            <a:r>
              <a:rPr lang="en-US" sz="8000" dirty="0" smtClean="0">
                <a:solidFill>
                  <a:srgbClr val="FF0000"/>
                </a:solidFill>
              </a:rPr>
              <a:t>n!</a:t>
            </a:r>
            <a:endParaRPr lang="ru-RU" sz="8000" dirty="0">
              <a:solidFill>
                <a:srgbClr val="FF0000"/>
              </a:solidFill>
            </a:endParaRPr>
          </a:p>
        </p:txBody>
      </p:sp>
      <p:pic>
        <p:nvPicPr>
          <p:cNvPr id="7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2" cstate="print"/>
          <a:srcRect b="5710"/>
          <a:stretch>
            <a:fillRect/>
          </a:stretch>
        </p:blipFill>
        <p:spPr bwMode="auto">
          <a:xfrm>
            <a:off x="357158" y="142852"/>
            <a:ext cx="1071570" cy="10715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Число способов равно числу перестановок </a:t>
            </a:r>
          </a:p>
          <a:p>
            <a:pPr>
              <a:buNone/>
            </a:pPr>
            <a:r>
              <a:rPr lang="ru-RU" dirty="0" smtClean="0"/>
              <a:t>из  3 элементов.  По формуле числа перестановок находим, что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sz="1050" dirty="0" smtClean="0">
                <a:solidFill>
                  <a:srgbClr val="FF0000"/>
                </a:solidFill>
              </a:rPr>
              <a:t>                                           </a:t>
            </a:r>
            <a:r>
              <a:rPr lang="ru-RU" sz="3600" b="1" dirty="0" smtClean="0">
                <a:solidFill>
                  <a:srgbClr val="FF0000"/>
                </a:solidFill>
              </a:rPr>
              <a:t>Р3=3</a:t>
            </a:r>
            <a:r>
              <a:rPr lang="en-US" sz="3600" b="1" dirty="0" smtClean="0">
                <a:solidFill>
                  <a:srgbClr val="FF0000"/>
                </a:solidFill>
              </a:rPr>
              <a:t>!</a:t>
            </a:r>
            <a:r>
              <a:rPr lang="ru-RU" sz="3600" b="1" dirty="0" smtClean="0">
                <a:solidFill>
                  <a:srgbClr val="FF0000"/>
                </a:solidFill>
              </a:rPr>
              <a:t>= 1 ∙ 2 ∙3 = 6</a:t>
            </a:r>
            <a:endParaRPr lang="ru-RU" sz="3600" b="1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428860" y="357166"/>
            <a:ext cx="3500462" cy="1857388"/>
          </a:xfrm>
          <a:prstGeom prst="flowChartPunchedTap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ru-RU" sz="8000" dirty="0" smtClean="0">
                <a:solidFill>
                  <a:srgbClr val="FF0000"/>
                </a:solidFill>
              </a:rPr>
              <a:t>Р</a:t>
            </a:r>
            <a:r>
              <a:rPr lang="en-US" sz="3600" dirty="0" smtClean="0">
                <a:solidFill>
                  <a:srgbClr val="FF0000"/>
                </a:solidFill>
              </a:rPr>
              <a:t>n</a:t>
            </a:r>
            <a:r>
              <a:rPr lang="ru-RU" sz="8000" dirty="0" smtClean="0">
                <a:solidFill>
                  <a:srgbClr val="FF0000"/>
                </a:solidFill>
              </a:rPr>
              <a:t>=</a:t>
            </a:r>
            <a:r>
              <a:rPr lang="en-US" sz="8000" dirty="0" smtClean="0">
                <a:solidFill>
                  <a:srgbClr val="FF0000"/>
                </a:solidFill>
              </a:rPr>
              <a:t>n!</a:t>
            </a:r>
            <a:endParaRPr lang="ru-RU" sz="8000" dirty="0">
              <a:solidFill>
                <a:srgbClr val="FF0000"/>
              </a:solidFill>
            </a:endParaRPr>
          </a:p>
        </p:txBody>
      </p:sp>
      <p:pic>
        <p:nvPicPr>
          <p:cNvPr id="5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2" cstate="print"/>
          <a:srcRect b="5710"/>
          <a:stretch>
            <a:fillRect/>
          </a:stretch>
        </p:blipFill>
        <p:spPr bwMode="auto">
          <a:xfrm>
            <a:off x="7786710" y="214290"/>
            <a:ext cx="1071570" cy="1315138"/>
          </a:xfrm>
          <a:prstGeom prst="rect">
            <a:avLst/>
          </a:prstGeom>
          <a:noFill/>
        </p:spPr>
      </p:pic>
      <p:pic>
        <p:nvPicPr>
          <p:cNvPr id="6" name="Picture 2" descr="Картинка 28 из 9105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b="10958"/>
          <a:stretch>
            <a:fillRect/>
          </a:stretch>
        </p:blipFill>
        <p:spPr bwMode="auto">
          <a:xfrm>
            <a:off x="6597432" y="4714884"/>
            <a:ext cx="1915852" cy="1714512"/>
          </a:xfrm>
          <a:prstGeom prst="rect">
            <a:avLst/>
          </a:prstGeom>
          <a:noFill/>
        </p:spPr>
      </p:pic>
      <p:pic>
        <p:nvPicPr>
          <p:cNvPr id="7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2" cstate="print"/>
          <a:srcRect b="5710"/>
          <a:stretch>
            <a:fillRect/>
          </a:stretch>
        </p:blipFill>
        <p:spPr bwMode="auto">
          <a:xfrm>
            <a:off x="7939110" y="366690"/>
            <a:ext cx="1071570" cy="1315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5857916" cy="1071570"/>
          </a:xfrm>
          <a:ln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  </a:t>
            </a:r>
            <a:r>
              <a:rPr lang="ru-RU" b="1" dirty="0" smtClean="0">
                <a:solidFill>
                  <a:srgbClr val="0070C0"/>
                </a:solidFill>
              </a:rPr>
              <a:t>Вычислите:</a:t>
            </a:r>
            <a:endParaRPr lang="ru-RU" b="1" dirty="0">
              <a:solidFill>
                <a:srgbClr val="0070C0"/>
              </a:solidFill>
            </a:endParaRPr>
          </a:p>
        </p:txBody>
      </p:sp>
      <p:graphicFrame>
        <p:nvGraphicFramePr>
          <p:cNvPr id="47105" name="Object 1"/>
          <p:cNvGraphicFramePr>
            <a:graphicFrameLocks noChangeAspect="1"/>
          </p:cNvGraphicFramePr>
          <p:nvPr>
            <p:ph idx="1"/>
          </p:nvPr>
        </p:nvGraphicFramePr>
        <p:xfrm>
          <a:off x="785786" y="2071678"/>
          <a:ext cx="2857520" cy="3643338"/>
        </p:xfrm>
        <a:graphic>
          <a:graphicData uri="http://schemas.openxmlformats.org/presentationml/2006/ole">
            <p:oleObj spid="_x0000_s26626" name="Формула" r:id="rId3" imgW="241195" imgH="444307" progId="Equation.3">
              <p:embed/>
            </p:oleObj>
          </a:graphicData>
        </a:graphic>
      </p:graphicFrame>
      <p:graphicFrame>
        <p:nvGraphicFramePr>
          <p:cNvPr id="47107" name="Object 3"/>
          <p:cNvGraphicFramePr>
            <a:graphicFrameLocks noChangeAspect="1"/>
          </p:cNvGraphicFramePr>
          <p:nvPr/>
        </p:nvGraphicFramePr>
        <p:xfrm>
          <a:off x="4500562" y="2214554"/>
          <a:ext cx="4000528" cy="4013203"/>
        </p:xfrm>
        <a:graphic>
          <a:graphicData uri="http://schemas.openxmlformats.org/presentationml/2006/ole">
            <p:oleObj spid="_x0000_s26627" name="Формула" r:id="rId4" imgW="545863" imgH="444307" progId="Equation.3">
              <p:embed/>
            </p:oleObj>
          </a:graphicData>
        </a:graphic>
      </p:graphicFrame>
      <p:pic>
        <p:nvPicPr>
          <p:cNvPr id="6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5" cstate="print"/>
          <a:srcRect b="5710"/>
          <a:stretch>
            <a:fillRect/>
          </a:stretch>
        </p:blipFill>
        <p:spPr bwMode="auto">
          <a:xfrm>
            <a:off x="7643834" y="285728"/>
            <a:ext cx="1285884" cy="15781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6329378" cy="121444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7030A0"/>
                </a:solidFill>
              </a:rPr>
              <a:t>Вычислите:</a:t>
            </a:r>
            <a:endParaRPr lang="ru-RU" dirty="0">
              <a:solidFill>
                <a:srgbClr val="7030A0"/>
              </a:solidFill>
            </a:endParaRPr>
          </a:p>
        </p:txBody>
      </p:sp>
      <p:graphicFrame>
        <p:nvGraphicFramePr>
          <p:cNvPr id="48129" name="Object 1"/>
          <p:cNvGraphicFramePr>
            <a:graphicFrameLocks noChangeAspect="1"/>
          </p:cNvGraphicFramePr>
          <p:nvPr>
            <p:ph idx="1"/>
          </p:nvPr>
        </p:nvGraphicFramePr>
        <p:xfrm>
          <a:off x="1000100" y="2571744"/>
          <a:ext cx="2643206" cy="3071834"/>
        </p:xfrm>
        <a:graphic>
          <a:graphicData uri="http://schemas.openxmlformats.org/presentationml/2006/ole">
            <p:oleObj spid="_x0000_s27650" name="Формула" r:id="rId3" imgW="545863" imgH="444307" progId="Equation.3">
              <p:embed/>
            </p:oleObj>
          </a:graphicData>
        </a:graphic>
      </p:graphicFrame>
      <p:graphicFrame>
        <p:nvGraphicFramePr>
          <p:cNvPr id="48131" name="Object 3"/>
          <p:cNvGraphicFramePr>
            <a:graphicFrameLocks noChangeAspect="1"/>
          </p:cNvGraphicFramePr>
          <p:nvPr/>
        </p:nvGraphicFramePr>
        <p:xfrm>
          <a:off x="4786314" y="2643182"/>
          <a:ext cx="3587750" cy="3090863"/>
        </p:xfrm>
        <a:graphic>
          <a:graphicData uri="http://schemas.openxmlformats.org/presentationml/2006/ole">
            <p:oleObj spid="_x0000_s27651" name="Формула" r:id="rId4" imgW="507960" imgH="431640" progId="Equation.3">
              <p:embed/>
            </p:oleObj>
          </a:graphicData>
        </a:graphic>
      </p:graphicFrame>
      <p:pic>
        <p:nvPicPr>
          <p:cNvPr id="7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5" cstate="print"/>
          <a:srcRect b="5710"/>
          <a:stretch>
            <a:fillRect/>
          </a:stretch>
        </p:blipFill>
        <p:spPr bwMode="auto">
          <a:xfrm>
            <a:off x="7715272" y="214290"/>
            <a:ext cx="1285884" cy="15781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00013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lvl="0"/>
            <a:r>
              <a:rPr lang="ru-RU" b="1" dirty="0" smtClean="0">
                <a:solidFill>
                  <a:srgbClr val="006666"/>
                </a:solidFill>
              </a:rPr>
              <a:t>Решите уравнение :</a:t>
            </a:r>
            <a:br>
              <a:rPr lang="ru-RU" b="1" dirty="0" smtClean="0">
                <a:solidFill>
                  <a:srgbClr val="006666"/>
                </a:solidFill>
              </a:rPr>
            </a:br>
            <a:endParaRPr lang="ru-RU" dirty="0"/>
          </a:p>
        </p:txBody>
      </p:sp>
      <p:graphicFrame>
        <p:nvGraphicFramePr>
          <p:cNvPr id="49153" name="Object 1"/>
          <p:cNvGraphicFramePr>
            <a:graphicFrameLocks noChangeAspect="1"/>
          </p:cNvGraphicFramePr>
          <p:nvPr>
            <p:ph idx="1"/>
          </p:nvPr>
        </p:nvGraphicFramePr>
        <p:xfrm>
          <a:off x="1000100" y="1714488"/>
          <a:ext cx="4714908" cy="3714776"/>
        </p:xfrm>
        <a:graphic>
          <a:graphicData uri="http://schemas.openxmlformats.org/presentationml/2006/ole">
            <p:oleObj spid="_x0000_s28674" name="Формула" r:id="rId3" imgW="469696" imgH="406224" progId="Equation.3">
              <p:embed/>
            </p:oleObj>
          </a:graphicData>
        </a:graphic>
      </p:graphicFrame>
      <p:pic>
        <p:nvPicPr>
          <p:cNvPr id="5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4" cstate="print"/>
          <a:srcRect b="5710"/>
          <a:stretch>
            <a:fillRect/>
          </a:stretch>
        </p:blipFill>
        <p:spPr bwMode="auto">
          <a:xfrm>
            <a:off x="7643834" y="214290"/>
            <a:ext cx="1285884" cy="15781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</a:t>
            </a:r>
            <a:r>
              <a:rPr lang="ru-RU" dirty="0" smtClean="0">
                <a:latin typeface="Arial Black" pitchFamily="34" charset="0"/>
              </a:rPr>
              <a:t>Задача: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itchFamily="34" charset="0"/>
              </a:rPr>
              <a:t>Пять друзей решили сфотографироваться. Сколькими способами это  можно сделать?</a:t>
            </a:r>
          </a:p>
          <a:p>
            <a:pPr>
              <a:buNone/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2" cstate="print"/>
          <a:srcRect b="5710"/>
          <a:stretch>
            <a:fillRect/>
          </a:stretch>
        </p:blipFill>
        <p:spPr bwMode="auto">
          <a:xfrm>
            <a:off x="7643834" y="214290"/>
            <a:ext cx="1285884" cy="1578166"/>
          </a:xfrm>
          <a:prstGeom prst="rect">
            <a:avLst/>
          </a:prstGeom>
          <a:noFill/>
        </p:spPr>
      </p:pic>
      <p:pic>
        <p:nvPicPr>
          <p:cNvPr id="10" name="Picture 4" descr="Картинка 28 из 20843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3786190"/>
            <a:ext cx="4139560" cy="26669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339966"/>
                </a:solidFill>
              </a:rPr>
              <a:t>Задача:</a:t>
            </a:r>
            <a:br>
              <a:rPr lang="ru-RU" b="1" dirty="0" smtClean="0">
                <a:solidFill>
                  <a:srgbClr val="339966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861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rgbClr val="006666"/>
                </a:solidFill>
              </a:rPr>
              <a:t>    В 9 классе в среду 6 уроков: математика, литература,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dirty="0" smtClean="0">
                <a:solidFill>
                  <a:srgbClr val="006666"/>
                </a:solidFill>
              </a:rPr>
              <a:t>    русский язык, английский язык, биология и физкультура. Сколько вариантов расписания можно составить?</a:t>
            </a:r>
          </a:p>
          <a:p>
            <a:pPr fontAlgn="t">
              <a:buNone/>
            </a:pPr>
            <a:r>
              <a:rPr lang="ru-RU" sz="2000" b="1" dirty="0" smtClean="0">
                <a:solidFill>
                  <a:srgbClr val="FF0000"/>
                </a:solidFill>
              </a:rPr>
              <a:t>Расставляем предметы по порядку:</a:t>
            </a:r>
          </a:p>
          <a:p>
            <a:pPr fontAlgn="t"/>
            <a:endParaRPr lang="ru-RU" b="1" dirty="0" smtClean="0"/>
          </a:p>
          <a:p>
            <a:pPr fontAlgn="t">
              <a:buNone/>
            </a:pPr>
            <a:r>
              <a:rPr lang="ru-RU" b="1" dirty="0" smtClean="0">
                <a:solidFill>
                  <a:srgbClr val="0070C0"/>
                </a:solidFill>
              </a:rPr>
              <a:t>                                            </a:t>
            </a:r>
            <a:r>
              <a:rPr lang="ru-RU" sz="2400" b="1" dirty="0" smtClean="0">
                <a:solidFill>
                  <a:srgbClr val="0070C0"/>
                </a:solidFill>
              </a:rPr>
              <a:t>Всего вариантов </a:t>
            </a:r>
          </a:p>
          <a:p>
            <a:pPr fontAlgn="t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                                                     расписания:  </a:t>
            </a:r>
          </a:p>
          <a:p>
            <a:pPr fontAlgn="t"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                                                  1 ∙ 2∙ 3 ∙ 4 ∙5 ∙ 6 = 720</a:t>
            </a:r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>
              <a:buNone/>
            </a:pPr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 fontAlgn="t"/>
            <a:endParaRPr lang="ru-RU" b="1" dirty="0" smtClean="0"/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3500441"/>
          <a:ext cx="3357586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8793"/>
                <a:gridCol w="1678793"/>
              </a:tblGrid>
              <a:tr h="555936">
                <a:tc>
                  <a:txBody>
                    <a:bodyPr/>
                    <a:lstStyle/>
                    <a:p>
                      <a:r>
                        <a:rPr lang="ru-RU" dirty="0" smtClean="0"/>
                        <a:t> Предмет 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Число вариантов</a:t>
                      </a:r>
                      <a:endParaRPr lang="ru-RU" dirty="0"/>
                    </a:p>
                  </a:txBody>
                  <a:tcPr/>
                </a:tc>
              </a:tr>
              <a:tr h="363417">
                <a:tc>
                  <a:txBody>
                    <a:bodyPr/>
                    <a:lstStyle/>
                    <a:p>
                      <a:r>
                        <a:rPr lang="ru-RU" dirty="0" smtClean="0"/>
                        <a:t>Математика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6</a:t>
                      </a:r>
                      <a:endParaRPr lang="ru-RU" dirty="0"/>
                    </a:p>
                  </a:txBody>
                  <a:tcPr/>
                </a:tc>
              </a:tr>
              <a:tr h="363417">
                <a:tc>
                  <a:txBody>
                    <a:bodyPr/>
                    <a:lstStyle/>
                    <a:p>
                      <a:r>
                        <a:rPr lang="ru-RU" dirty="0" smtClean="0"/>
                        <a:t>Литература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5</a:t>
                      </a:r>
                      <a:endParaRPr lang="ru-RU" dirty="0"/>
                    </a:p>
                  </a:txBody>
                  <a:tcPr/>
                </a:tc>
              </a:tr>
              <a:tr h="363417">
                <a:tc>
                  <a:txBody>
                    <a:bodyPr/>
                    <a:lstStyle/>
                    <a:p>
                      <a:r>
                        <a:rPr lang="ru-RU" dirty="0" smtClean="0"/>
                        <a:t>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4</a:t>
                      </a:r>
                      <a:endParaRPr lang="ru-RU" dirty="0"/>
                    </a:p>
                  </a:txBody>
                  <a:tcPr/>
                </a:tc>
              </a:tr>
              <a:tr h="555936">
                <a:tc>
                  <a:txBody>
                    <a:bodyPr/>
                    <a:lstStyle/>
                    <a:p>
                      <a:r>
                        <a:rPr lang="ru-RU" dirty="0" smtClean="0"/>
                        <a:t>Английский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3</a:t>
                      </a:r>
                      <a:endParaRPr lang="ru-RU" dirty="0"/>
                    </a:p>
                  </a:txBody>
                  <a:tcPr/>
                </a:tc>
              </a:tr>
              <a:tr h="363417">
                <a:tc>
                  <a:txBody>
                    <a:bodyPr/>
                    <a:lstStyle/>
                    <a:p>
                      <a:r>
                        <a:rPr lang="ru-RU" dirty="0" smtClean="0"/>
                        <a:t>Биология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2</a:t>
                      </a:r>
                      <a:endParaRPr lang="ru-RU" dirty="0"/>
                    </a:p>
                  </a:txBody>
                  <a:tcPr/>
                </a:tc>
              </a:tr>
              <a:tr h="363417">
                <a:tc>
                  <a:txBody>
                    <a:bodyPr/>
                    <a:lstStyle/>
                    <a:p>
                      <a:r>
                        <a:rPr lang="ru-RU" dirty="0" smtClean="0"/>
                        <a:t>Физкультура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           1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2" cstate="print"/>
          <a:srcRect b="5710"/>
          <a:stretch>
            <a:fillRect/>
          </a:stretch>
        </p:blipFill>
        <p:spPr bwMode="auto">
          <a:xfrm>
            <a:off x="7643834" y="214290"/>
            <a:ext cx="1285884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49544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/>
              <a:t>  Задача: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86004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smtClean="0">
                <a:solidFill>
                  <a:srgbClr val="006666"/>
                </a:solidFill>
              </a:rPr>
              <a:t>   </a:t>
            </a:r>
            <a:r>
              <a:rPr lang="ru-RU" sz="2400" b="1" dirty="0" smtClean="0">
                <a:solidFill>
                  <a:srgbClr val="006666"/>
                </a:solidFill>
              </a:rPr>
              <a:t>Имеется  девять  различных  книг,  четыре из  которых   -  учебники.   Сколькими  способами  можно  расставить  эти  книги  на  полке  так,  чтобы  все  учебники  стояли  рядом ?                                </a:t>
            </a:r>
            <a:r>
              <a:rPr lang="ru-RU" sz="2400" b="1" dirty="0" smtClean="0">
                <a:solidFill>
                  <a:srgbClr val="FF0000"/>
                </a:solidFill>
              </a:rPr>
              <a:t>План:</a:t>
            </a:r>
            <a:r>
              <a:rPr lang="ru-RU" sz="2400" b="1" dirty="0" smtClean="0">
                <a:solidFill>
                  <a:srgbClr val="006666"/>
                </a:solidFill>
              </a:rPr>
              <a:t>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</a:rPr>
              <a:t>                                        </a:t>
            </a:r>
            <a:r>
              <a:rPr lang="ru-RU" sz="2000" b="1" dirty="0" smtClean="0">
                <a:solidFill>
                  <a:srgbClr val="0070C0"/>
                </a:solidFill>
              </a:rPr>
              <a:t>1) учебники =  книга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                                                2) Р6  перестановок книг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                                                3) Р6=6</a:t>
            </a:r>
            <a:r>
              <a:rPr lang="en-US" sz="2000" b="1" dirty="0" smtClean="0">
                <a:solidFill>
                  <a:srgbClr val="0070C0"/>
                </a:solidFill>
              </a:rPr>
              <a:t>!</a:t>
            </a:r>
            <a:endParaRPr lang="ru-RU" sz="20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                                                4) Р4  перестановки учебников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                                                5) Р4=4</a:t>
            </a:r>
            <a:r>
              <a:rPr lang="en-US" sz="2000" b="1" dirty="0" smtClean="0">
                <a:solidFill>
                  <a:srgbClr val="0070C0"/>
                </a:solidFill>
              </a:rPr>
              <a:t>!</a:t>
            </a:r>
            <a:endParaRPr lang="ru-RU" sz="20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                                                6) Р</a:t>
            </a:r>
            <a:r>
              <a:rPr lang="ru-RU" sz="1600" b="1" dirty="0" smtClean="0">
                <a:solidFill>
                  <a:srgbClr val="0070C0"/>
                </a:solidFill>
              </a:rPr>
              <a:t>6 </a:t>
            </a:r>
            <a:r>
              <a:rPr lang="ru-RU" sz="1800" b="1" dirty="0" smtClean="0">
                <a:solidFill>
                  <a:srgbClr val="0070C0"/>
                </a:solidFill>
              </a:rPr>
              <a:t>∙ Р4 </a:t>
            </a:r>
            <a:endParaRPr lang="ru-RU" sz="1800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18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18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006666"/>
              </a:solidFill>
            </a:endParaRPr>
          </a:p>
          <a:p>
            <a:pPr>
              <a:buNone/>
            </a:pPr>
            <a:endParaRPr lang="ru-RU" sz="2400" b="1" dirty="0" smtClean="0">
              <a:solidFill>
                <a:srgbClr val="006666"/>
              </a:solidFill>
            </a:endParaRPr>
          </a:p>
        </p:txBody>
      </p:sp>
      <p:pic>
        <p:nvPicPr>
          <p:cNvPr id="4" name="Picture 2" descr="Картинка 29 из 7452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3714752"/>
            <a:ext cx="2286016" cy="2738430"/>
          </a:xfrm>
          <a:prstGeom prst="rect">
            <a:avLst/>
          </a:prstGeom>
          <a:noFill/>
        </p:spPr>
      </p:pic>
      <p:pic>
        <p:nvPicPr>
          <p:cNvPr id="5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4" cstate="print"/>
          <a:srcRect b="5710"/>
          <a:stretch>
            <a:fillRect/>
          </a:stretch>
        </p:blipFill>
        <p:spPr bwMode="auto">
          <a:xfrm>
            <a:off x="7643834" y="214290"/>
            <a:ext cx="1285884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785818"/>
          </a:xfrm>
        </p:spPr>
        <p:style>
          <a:lnRef idx="1">
            <a:schemeClr val="accent4"/>
          </a:lnRef>
          <a:fillRef idx="1001">
            <a:schemeClr val="lt1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sz="4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Домашнее задание: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5217238"/>
          </a:xfrm>
        </p:spPr>
        <p:txBody>
          <a:bodyPr>
            <a:normAutofit/>
          </a:bodyPr>
          <a:lstStyle/>
          <a:p>
            <a:pPr lvl="3">
              <a:buNone/>
            </a:pPr>
            <a:r>
              <a:rPr lang="ru-RU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1.</a:t>
            </a:r>
            <a:r>
              <a:rPr lang="ru-RU" sz="2000" b="1" dirty="0" smtClean="0">
                <a:solidFill>
                  <a:srgbClr val="006666"/>
                </a:solidFill>
              </a:rPr>
              <a:t> Весной мама покупает ребенку много  фруктов. Она купила банан, яблоко, апельсин, лимон, грушу и киви. Найдите число возможных вариантов съедания фруктов.</a:t>
            </a:r>
          </a:p>
          <a:p>
            <a:pPr>
              <a:buNone/>
            </a:pP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lvl="0">
              <a:buNone/>
            </a:pP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2</a:t>
            </a:r>
            <a:r>
              <a:rPr lang="ru-RU" sz="2000" b="1" dirty="0" smtClean="0">
                <a:solidFill>
                  <a:srgbClr val="006666"/>
                </a:solidFill>
              </a:rPr>
              <a:t>. Одиннадцать футболистов строятся перед началом матча. Первым становится капитан, вторым –</a:t>
            </a:r>
          </a:p>
          <a:p>
            <a:pPr lvl="0">
              <a:buNone/>
            </a:pPr>
            <a:r>
              <a:rPr lang="ru-RU" sz="2000" b="1" dirty="0" smtClean="0">
                <a:solidFill>
                  <a:srgbClr val="006666"/>
                </a:solidFill>
              </a:rPr>
              <a:t>    вратарь, а остальные – случайным образом. </a:t>
            </a:r>
          </a:p>
          <a:p>
            <a:pPr lvl="0">
              <a:buNone/>
            </a:pPr>
            <a:r>
              <a:rPr lang="ru-RU" sz="2000" b="1" dirty="0" smtClean="0">
                <a:solidFill>
                  <a:srgbClr val="006666"/>
                </a:solidFill>
              </a:rPr>
              <a:t>    Сколько существует  способов построения?</a:t>
            </a:r>
          </a:p>
          <a:p>
            <a:pPr>
              <a:buNone/>
            </a:pPr>
            <a:endParaRPr lang="ru-RU" sz="2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>
              <a:buNone/>
            </a:pPr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3. </a:t>
            </a:r>
            <a:r>
              <a:rPr lang="ru-RU" sz="2000" b="1" dirty="0" smtClean="0">
                <a:solidFill>
                  <a:srgbClr val="006666"/>
                </a:solidFill>
              </a:rPr>
              <a:t>Сколькими способами можно расставить на полке 10 книг, из которых 4 книги одного автора, а остальные – разных авторов, так, чтобы книги одного автора стояли рядом? </a:t>
            </a:r>
          </a:p>
          <a:p>
            <a:pPr lvl="0">
              <a:buNone/>
            </a:pPr>
            <a:endParaRPr lang="ru-RU" sz="2000" b="1" dirty="0" smtClean="0">
              <a:solidFill>
                <a:srgbClr val="006666"/>
              </a:solidFill>
            </a:endParaRPr>
          </a:p>
          <a:p>
            <a:endParaRPr lang="ru-RU" dirty="0"/>
          </a:p>
        </p:txBody>
      </p:sp>
      <p:pic>
        <p:nvPicPr>
          <p:cNvPr id="4" name="Picture 2" descr="Картинка 19 из 2833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 r="24999"/>
          <a:stretch>
            <a:fillRect/>
          </a:stretch>
        </p:blipFill>
        <p:spPr bwMode="auto">
          <a:xfrm>
            <a:off x="285720" y="1214422"/>
            <a:ext cx="1436698" cy="1214446"/>
          </a:xfrm>
          <a:prstGeom prst="rect">
            <a:avLst/>
          </a:prstGeom>
          <a:noFill/>
        </p:spPr>
      </p:pic>
      <p:pic>
        <p:nvPicPr>
          <p:cNvPr id="5" name="Picture 4" descr="Картинка 55 из 9105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9520" y="3214686"/>
            <a:ext cx="1357322" cy="1367605"/>
          </a:xfrm>
          <a:prstGeom prst="rect">
            <a:avLst/>
          </a:prstGeom>
          <a:noFill/>
        </p:spPr>
      </p:pic>
      <p:pic>
        <p:nvPicPr>
          <p:cNvPr id="6" name="Picture 2" descr="stock-vector-cartoon-character-of-cute-summer-sun-thinking-55202194"/>
          <p:cNvPicPr>
            <a:picLocks noChangeAspect="1" noChangeArrowheads="1"/>
          </p:cNvPicPr>
          <p:nvPr/>
        </p:nvPicPr>
        <p:blipFill>
          <a:blip r:embed="rId6" cstate="print"/>
          <a:srcRect b="5710"/>
          <a:stretch>
            <a:fillRect/>
          </a:stretch>
        </p:blipFill>
        <p:spPr bwMode="auto">
          <a:xfrm>
            <a:off x="7643834" y="214290"/>
            <a:ext cx="1285884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7173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</a:p>
          <a:p>
            <a:pPr algn="ctr">
              <a:buNone/>
            </a:pPr>
            <a:endParaRPr lang="ru-RU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>
              <a:buNone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До новых встреч</a:t>
            </a:r>
          </a:p>
          <a:p>
            <a:pPr algn="ctr">
              <a:buNone/>
            </a:pP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 Black" pitchFamily="34" charset="0"/>
              </a:rPr>
              <a:t> с комбинаторными задачами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Picture 4" descr="добрые друзья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46130" y="3286124"/>
            <a:ext cx="3683522" cy="3214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108</TotalTime>
  <Words>434</Words>
  <Application>Microsoft Office PowerPoint</Application>
  <PresentationFormat>Экран (4:3)</PresentationFormat>
  <Paragraphs>113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Городская</vt:lpstr>
      <vt:lpstr>Формула</vt:lpstr>
      <vt:lpstr>  перестановки</vt:lpstr>
      <vt:lpstr>            Решите задачу:</vt:lpstr>
      <vt:lpstr>           Решение задачи: </vt:lpstr>
      <vt:lpstr>    Перестановкой называется множество из n элементов, записанных в определённом порядке.   </vt:lpstr>
      <vt:lpstr>Рn=n!</vt:lpstr>
      <vt:lpstr>  Вычислите:</vt:lpstr>
      <vt:lpstr> Вычислите:</vt:lpstr>
      <vt:lpstr>Решите уравнение : </vt:lpstr>
      <vt:lpstr>   Задача:</vt:lpstr>
      <vt:lpstr>Задача: </vt:lpstr>
      <vt:lpstr>  Задача:</vt:lpstr>
      <vt:lpstr>        Домашнее задание: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перестановки</dc:title>
  <cp:lastModifiedBy>Admin</cp:lastModifiedBy>
  <cp:revision>27</cp:revision>
  <dcterms:modified xsi:type="dcterms:W3CDTF">2017-01-30T14:58:13Z</dcterms:modified>
</cp:coreProperties>
</file>