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7" r:id="rId3"/>
    <p:sldId id="264" r:id="rId4"/>
    <p:sldId id="265" r:id="rId5"/>
    <p:sldId id="290" r:id="rId6"/>
    <p:sldId id="281" r:id="rId7"/>
    <p:sldId id="279" r:id="rId8"/>
    <p:sldId id="268" r:id="rId9"/>
    <p:sldId id="269" r:id="rId10"/>
    <p:sldId id="284" r:id="rId11"/>
    <p:sldId id="272" r:id="rId12"/>
    <p:sldId id="282" r:id="rId13"/>
    <p:sldId id="273" r:id="rId14"/>
    <p:sldId id="274" r:id="rId15"/>
    <p:sldId id="286" r:id="rId16"/>
    <p:sldId id="292" r:id="rId17"/>
    <p:sldId id="291" r:id="rId18"/>
    <p:sldId id="266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2" d="100"/>
        <a:sy n="92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1CD5-BEEF-4394-84B3-E2C4A2069412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8BFC2-031F-4CF1-8101-BBB4AC5223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1CD5-BEEF-4394-84B3-E2C4A2069412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8BFC2-031F-4CF1-8101-BBB4AC5223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1CD5-BEEF-4394-84B3-E2C4A2069412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8BFC2-031F-4CF1-8101-BBB4AC5223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1CD5-BEEF-4394-84B3-E2C4A2069412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8BFC2-031F-4CF1-8101-BBB4AC5223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1CD5-BEEF-4394-84B3-E2C4A2069412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8BFC2-031F-4CF1-8101-BBB4AC5223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1CD5-BEEF-4394-84B3-E2C4A2069412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8BFC2-031F-4CF1-8101-BBB4AC5223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1CD5-BEEF-4394-84B3-E2C4A2069412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8BFC2-031F-4CF1-8101-BBB4AC5223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1CD5-BEEF-4394-84B3-E2C4A2069412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8BFC2-031F-4CF1-8101-BBB4AC5223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1CD5-BEEF-4394-84B3-E2C4A2069412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8BFC2-031F-4CF1-8101-BBB4AC5223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1CD5-BEEF-4394-84B3-E2C4A2069412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8BFC2-031F-4CF1-8101-BBB4AC5223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1CD5-BEEF-4394-84B3-E2C4A2069412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8BFC2-031F-4CF1-8101-BBB4AC5223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91CD5-BEEF-4394-84B3-E2C4A2069412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8BFC2-031F-4CF1-8101-BBB4AC5223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23.jpeg"/><Relationship Id="rId9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587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9552" y="764705"/>
            <a:ext cx="7920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7030A0"/>
                </a:solidFill>
                <a:latin typeface="Monotype Corsiva" pitchFamily="66" charset="0"/>
              </a:rPr>
              <a:t>Использование </a:t>
            </a:r>
            <a:r>
              <a:rPr lang="ru-RU" sz="5400" b="1" i="1" dirty="0" smtClean="0">
                <a:solidFill>
                  <a:srgbClr val="7030A0"/>
                </a:solidFill>
                <a:latin typeface="Monotype Corsiva" pitchFamily="66" charset="0"/>
              </a:rPr>
              <a:t>инновационных технологий в начальной школе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4398496"/>
            <a:ext cx="457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7030A0"/>
                </a:solidFill>
                <a:latin typeface="Monotype Corsiva" pitchFamily="66" charset="0"/>
              </a:rPr>
              <a:t>Корнилова Марина </a:t>
            </a:r>
            <a:r>
              <a:rPr lang="ru-RU" sz="2800" b="1" i="1" dirty="0" smtClean="0">
                <a:solidFill>
                  <a:srgbClr val="7030A0"/>
                </a:solidFill>
                <a:latin typeface="Monotype Corsiva" pitchFamily="66" charset="0"/>
              </a:rPr>
              <a:t>Викторовна</a:t>
            </a:r>
          </a:p>
          <a:p>
            <a:pPr algn="ctr"/>
            <a:r>
              <a:rPr lang="ru-RU" sz="2800" b="1" i="1" dirty="0" smtClean="0">
                <a:solidFill>
                  <a:srgbClr val="7030A0"/>
                </a:solidFill>
                <a:latin typeface="Monotype Corsiva" pitchFamily="66" charset="0"/>
              </a:rPr>
              <a:t>МБУ СШ  № 82 г.о.Тольятти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587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03848" y="2852936"/>
            <a:ext cx="52200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проводим на работе лучшую часть своей жизни. 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Нужно научиться работать так, чтобы работа    была легка и чтобы она была всегда жизненной постоянной школой.                  </a:t>
            </a:r>
          </a:p>
          <a:p>
            <a:pPr algn="r"/>
            <a:r>
              <a:rPr lang="ru-RU" alt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А.К.Гастев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764704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«Нет ничего нового под солнцем, но есть кое-что старое, чего мы не знаем».</a:t>
            </a:r>
            <a:br>
              <a:rPr lang="ru-RU" sz="2800" b="1" i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     Лоренс Питер.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332656"/>
            <a:ext cx="842493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….Развивающемуся обществу нужны современно образованные, нравственные, предприимчивые люди, которые могут самостоятельно принимать ответственные решения в ситуации выбора, прогнозируя их возможные последствия, способные к сотрудничеству, отличающиеся мобильностью, динамизмом, конструктивностью, обладающие развитым чувством ответственности за судьбу </a:t>
            </a:r>
            <a:r>
              <a:rPr kumimoji="1" lang="ru-RU" sz="32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страны.</a:t>
            </a:r>
            <a:r>
              <a:rPr kumimoji="1" 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kumimoji="1" 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kumimoji="1" 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kumimoji="1" lang="ru-RU" sz="4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(Концепция модернизации российского образования</a:t>
            </a:r>
            <a:endParaRPr lang="ru-RU" sz="3200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67544" y="260648"/>
            <a:ext cx="8136904" cy="2270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ru-RU" altLang="ru-RU" sz="36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Инновация </a:t>
            </a:r>
            <a:r>
              <a:rPr lang="ru-RU" altLang="ru-RU" sz="20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( от латинского «</a:t>
            </a:r>
            <a:r>
              <a:rPr lang="ru-RU" altLang="ru-RU" sz="2000" b="1" dirty="0" err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innovation</a:t>
            </a:r>
            <a:r>
              <a:rPr lang="ru-RU" altLang="ru-RU" sz="20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- нововведение¸ изменение,  обновление) деятельность по созданию, освоению,  использованию и распространению нового , с целенаправленным изменением, вносящим в среду внедрения новые элементы, вызывающие изменение системы из одного состояния в другое.( Современный словарь иностранных языков)</a:t>
            </a:r>
            <a:endParaRPr lang="ru-RU" altLang="ru-RU" sz="1600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39552" y="2637094"/>
            <a:ext cx="79208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ru-RU" altLang="ru-RU" sz="28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Инновационные технологии 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производство </a:t>
            </a:r>
            <a:endParaRPr lang="ru-RU" altLang="ru-RU" sz="20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 </a:t>
            </a: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изобретение) нового для системы образования компонента.</a:t>
            </a:r>
            <a:endParaRPr lang="ru-RU" altLang="ru-RU" sz="2000" b="1" dirty="0">
              <a:solidFill>
                <a:schemeClr val="accent6">
                  <a:lumMod val="75000"/>
                </a:schemeClr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6"/>
          <p:cNvSpPr>
            <a:spLocks noChangeArrowheads="1"/>
          </p:cNvSpPr>
          <p:nvPr/>
        </p:nvSpPr>
        <p:spPr bwMode="auto">
          <a:xfrm>
            <a:off x="539552" y="3573016"/>
            <a:ext cx="820891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Инновационные технологии в образовании </a:t>
            </a:r>
            <a:r>
              <a:rPr lang="ru-RU" alt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это организация образовательного процесса, построенная на качественно иных принципах, средствах, методах и технологиях и позволяющая достигнуть образовательных эффектов, характеризуемых:</a:t>
            </a:r>
          </a:p>
          <a:p>
            <a:pPr algn="l"/>
            <a:r>
              <a:rPr lang="ru-RU" alt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усвоением максимального объема знаний;</a:t>
            </a:r>
          </a:p>
          <a:p>
            <a:pPr algn="l"/>
            <a:r>
              <a:rPr lang="ru-RU" alt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максимальной творческой активностью;</a:t>
            </a:r>
          </a:p>
          <a:p>
            <a:pPr algn="l"/>
            <a:r>
              <a:rPr lang="ru-RU" alt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широким спектром практических навыков и умений.</a:t>
            </a:r>
            <a:endParaRPr lang="ru-RU" alt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2" build="allAtOnce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500063" y="332656"/>
            <a:ext cx="828675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C00000"/>
                </a:solidFill>
              </a:rPr>
              <a:t>  </a:t>
            </a:r>
            <a:r>
              <a:rPr lang="ru-RU" alt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Целью инновационных технологий является </a:t>
            </a:r>
            <a:r>
              <a:rPr lang="ru-RU" alt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формирование активной, творческой личности будущего специалиста, способного самостоятельно строить и корректировать свою учебно-познавательную деятельность</a:t>
            </a:r>
            <a:endParaRPr lang="ru-RU" alt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428625" y="2420888"/>
            <a:ext cx="835818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Мы должны развить очень важные в современном обществе навыки: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умение </a:t>
            </a:r>
            <a:r>
              <a:rPr lang="ru-RU" alt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самому разрабатывать план своих действий и следовать ему;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умение </a:t>
            </a:r>
            <a:r>
              <a:rPr lang="ru-RU" alt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находить нужные ресурсы (в том числе - информационные) для решения своей задачи;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умение </a:t>
            </a:r>
            <a:r>
              <a:rPr lang="ru-RU" alt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получать и передавать информацию, презентовать результат своего труда - качественно, рационально, эффектно;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умение </a:t>
            </a:r>
            <a:r>
              <a:rPr lang="ru-RU" alt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использовать компьютер в любой ситуации, независимо от поставленной задачи;</a:t>
            </a:r>
          </a:p>
          <a:p>
            <a:pPr>
              <a:buFont typeface="Wingdings" pitchFamily="2" charset="2"/>
              <a:buChar char="§"/>
            </a:pPr>
            <a:r>
              <a:rPr lang="ru-RU" alt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умение </a:t>
            </a:r>
            <a:r>
              <a:rPr lang="ru-RU" alt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ориентироваться в незнакомой профессиональной области.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21" y="0"/>
            <a:ext cx="9135879" cy="6858000"/>
          </a:xfrm>
          <a:prstGeom prst="rect">
            <a:avLst/>
          </a:prstGeom>
          <a:noFill/>
        </p:spPr>
      </p:pic>
      <p:sp>
        <p:nvSpPr>
          <p:cNvPr id="4" name="Rectangle 3"/>
          <p:cNvSpPr txBox="1">
            <a:spLocks/>
          </p:cNvSpPr>
          <p:nvPr/>
        </p:nvSpPr>
        <p:spPr>
          <a:xfrm>
            <a:off x="468313" y="1557338"/>
            <a:ext cx="8229600" cy="510698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5" name="Rectangle 2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684213" y="1124744"/>
            <a:ext cx="8135937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-повышение уровня мотивации к учебному труду</a:t>
            </a:r>
            <a:r>
              <a:rPr lang="ru-RU" alt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-формирование высокого уровня развития обучающихся на основе включения их в постоянную усложняющуюся деятельность.</a:t>
            </a:r>
            <a:b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-постоянное повторение, систематизация знаний проговаривание вместе с учителем</a:t>
            </a:r>
            <a:r>
              <a:rPr lang="ru-RU" alt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alt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ведущая роль – формирование доброжелательной атмосферы, создание позитивного отношения к учению посредством индивидуального отношения к каждому ученику.</a:t>
            </a:r>
            <a:endParaRPr lang="ru-RU" alt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332657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Инновационные технологии предполагают</a:t>
            </a:r>
            <a:r>
              <a:rPr lang="ru-RU" alt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357188" y="188641"/>
            <a:ext cx="8229600" cy="1080120"/>
          </a:xfrm>
          <a:prstGeom prst="rect">
            <a:avLst/>
          </a:prstGeom>
        </p:spPr>
        <p:txBody>
          <a:bodyPr/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ru-RU" sz="2200" b="1" i="0" u="sng" strike="noStrike" kern="1200" cap="none" spc="0" normalizeH="0" baseline="0" noProof="0" dirty="0" smtClean="0">
                <a:ln>
                  <a:noFill/>
                </a:ln>
                <a:solidFill>
                  <a:srgbClr val="A6320E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Применение современных технологий в начальной школе.</a:t>
            </a: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ru-RU" altLang="ru-RU" sz="2200" b="1" u="sng" dirty="0" smtClean="0">
              <a:solidFill>
                <a:srgbClr val="A6320E"/>
              </a:solidFill>
              <a:latin typeface="Arial Narrow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2200" b="1" i="0" u="sng" strike="noStrike" kern="1200" cap="none" spc="0" normalizeH="0" baseline="0" noProof="0" dirty="0" smtClean="0">
              <a:ln>
                <a:noFill/>
              </a:ln>
              <a:solidFill>
                <a:srgbClr val="A6320E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Использование ИКТ.</a:t>
            </a:r>
          </a:p>
          <a:p>
            <a:pPr marL="1314450" marR="0" lvl="2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 Narrow" pitchFamily="34" charset="0"/>
              <a:buChar char="–"/>
              <a:tabLst/>
              <a:defRPr/>
            </a:pPr>
            <a:endParaRPr kumimoji="0" lang="ru-RU" alt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1314450" marR="0" lvl="2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 Narrow" pitchFamily="34" charset="0"/>
              <a:buChar char="–"/>
              <a:tabLst/>
              <a:defRPr/>
            </a:pPr>
            <a:endParaRPr kumimoji="0" lang="ru-RU" alt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88" y="2786063"/>
            <a:ext cx="8429625" cy="7143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ctr">
              <a:buFont typeface="Arial" charset="0"/>
              <a:buNone/>
              <a:defRPr/>
            </a:pPr>
            <a:r>
              <a:rPr lang="ru-RU" sz="2800" b="1" kern="800" cap="small" spc="300" dirty="0">
                <a:solidFill>
                  <a:srgbClr val="F8E1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Применение ИКТ на уроках: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88" y="4071938"/>
            <a:ext cx="4071937" cy="20002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усиливает                положительную                 мотивацию                         обучения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14875" y="4071938"/>
            <a:ext cx="4071938" cy="20002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активизирует познавательную деятельность   обучающихся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357438" y="3786188"/>
            <a:ext cx="435768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endCxn id="6" idx="2"/>
          </p:cNvCxnSpPr>
          <p:nvPr/>
        </p:nvCxnSpPr>
        <p:spPr>
          <a:xfrm rot="16200000" flipV="1">
            <a:off x="4429125" y="3643313"/>
            <a:ext cx="2857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6200000" flipV="1">
            <a:off x="2214563" y="3929063"/>
            <a:ext cx="2857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6200000" flipV="1">
            <a:off x="6572250" y="3929063"/>
            <a:ext cx="2857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212735"/>
            <a:ext cx="842493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cap="all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Информатизация </a:t>
            </a:r>
            <a:r>
              <a:rPr lang="ru-RU" sz="2000" b="1" cap="all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играет </a:t>
            </a:r>
            <a:r>
              <a:rPr lang="ru-RU" sz="2000" b="1" cap="all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важную роль для достижения современного качества образования и формирования информационной культуры ребенка ХХI века.</a:t>
            </a:r>
            <a:endParaRPr lang="en-US" sz="2000" b="1" cap="all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Corbe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Corbel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Отсюда следуют цели использования ИКТ: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100" dirty="0">
                <a:solidFill>
                  <a:srgbClr val="004200"/>
                </a:solidFill>
              </a:rPr>
              <a:t>• </a:t>
            </a:r>
            <a: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  <a:t>Повысить мотивацию обучения;</a:t>
            </a:r>
            <a:b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  <a:t>• Повысить эффективность процесса обучения;</a:t>
            </a:r>
            <a:b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  <a:t>• Способствовать активизации познавательной сферы обучающихся;</a:t>
            </a:r>
            <a:b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  <a:t>• Совершенствовать методики проведения уроков;</a:t>
            </a:r>
            <a:b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  <a:t>• Своевременно отслеживать результаты обучения и воспитания;</a:t>
            </a:r>
            <a:b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  <a:t>• Планировать и систематизировать свою работу;</a:t>
            </a:r>
            <a:b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  <a:t>• Использовать как средство самообразования;</a:t>
            </a:r>
            <a:b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00" dirty="0">
                <a:solidFill>
                  <a:srgbClr val="004200"/>
                </a:solidFill>
                <a:latin typeface="Times New Roman" pitchFamily="18" charset="0"/>
                <a:cs typeface="Times New Roman" pitchFamily="18" charset="0"/>
              </a:rPr>
              <a:t>• Качественно и быстро подготовить урок (мероприятие).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21" y="0"/>
            <a:ext cx="9135879" cy="6858000"/>
          </a:xfrm>
          <a:prstGeom prst="rect">
            <a:avLst/>
          </a:prstGeom>
          <a:noFill/>
        </p:spPr>
      </p:pic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214313" y="188640"/>
            <a:ext cx="85725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ru-RU" alt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sz="32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Преимущества использования ИКТ</a:t>
            </a:r>
            <a:r>
              <a:rPr lang="ru-RU" alt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/>
            <a:r>
              <a:rPr lang="en-US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позволяют индивидуализировать </a:t>
            </a:r>
            <a:r>
              <a:rPr lang="ru-RU" alt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дифференцировать </a:t>
            </a:r>
            <a:r>
              <a:rPr lang="ru-RU" alt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обучение;</a:t>
            </a:r>
          </a:p>
          <a:p>
            <a:pPr algn="l"/>
            <a:r>
              <a:rPr lang="en-US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способствуют повышению мотивации обучения;</a:t>
            </a:r>
          </a:p>
          <a:p>
            <a:pPr algn="l"/>
            <a:r>
              <a:rPr lang="en-US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повышают активность обучаемых;</a:t>
            </a:r>
          </a:p>
          <a:p>
            <a:pPr algn="l"/>
            <a:r>
              <a:rPr lang="en-US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повышают эффективность процесса обучения;</a:t>
            </a:r>
          </a:p>
          <a:p>
            <a:pPr algn="l"/>
            <a:r>
              <a:rPr lang="en-US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дают возможность проводить ознакомление с новым материалом с последующим выполнением тренировочных упражнений</a:t>
            </a:r>
            <a:r>
              <a:rPr lang="ru-RU" alt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alt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расширяют источники получения знаний в процессе обучения и их наглядность (информационно-справочные системы, электронные учебники, презентации, электронные энциклопедии, которые в отличие от привычных учебников и учебных пособий имеют практически неограниченные возможности использования всех систем восприятия информации: </a:t>
            </a:r>
            <a:r>
              <a:rPr lang="ru-RU" alt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аудиального</a:t>
            </a:r>
            <a:r>
              <a:rPr lang="ru-RU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визуального, кинестетического);</a:t>
            </a:r>
          </a:p>
          <a:p>
            <a:pPr algn="l"/>
            <a:r>
              <a:rPr lang="ru-RU" alt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-повышают </a:t>
            </a:r>
            <a:r>
              <a:rPr lang="ru-RU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возможности обеспечения обратной связи, контроль самостоятельной работы учащихся;</a:t>
            </a:r>
          </a:p>
          <a:p>
            <a:pPr algn="l"/>
            <a:r>
              <a:rPr lang="en-US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предоставление пользователю возможности возвращения к изученному материалу в случае необходимости.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5879" cy="6858000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27584" y="548680"/>
            <a:ext cx="7215188" cy="642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Учитель или компьютер?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57188" y="1268761"/>
            <a:ext cx="8215312" cy="23762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-"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компьютер не заменяет учителя, а только дополняет его;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-"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разумное использование компьютера на уроках в начальной школе продвигает учащихся в интеллектуальном развитии, воспитывает любознательность, творчество, научное мировоззрение.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88" y="3573016"/>
            <a:ext cx="8501062" cy="27134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Использование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ИТ-технологий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позволяет повысить мотивацию обучения учащихся, добиться высоких показателей качества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обученнности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учеников, развивать стремление к саморазвитию и творческому росту.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00063" y="1844824"/>
            <a:ext cx="7745412" cy="4040040"/>
          </a:xfrm>
          <a:prstGeom prst="rect">
            <a:avLst/>
          </a:prstGeom>
          <a:noFill/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-"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разнообразие форм учебной деятельности;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-"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комфортность работы с материалом;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-"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повышение мотивации обучения;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-"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усиление наглядности урока;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-"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эффективность усвоения материала;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-"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оптимизация учебного процесса.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-"/>
              <a:tabLst/>
              <a:defRPr/>
            </a:pPr>
            <a:endParaRPr kumimoji="0" lang="ru-RU" alt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71500" y="332657"/>
            <a:ext cx="8208963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800" b="1" i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+mj-cs"/>
              </a:rPr>
              <a:t>Использование информационных технологий в образовательном процессе имеет следующие преимущества:</a:t>
            </a:r>
            <a:endParaRPr lang="ru-RU" sz="2800" b="1" i="1" dirty="0">
              <a:solidFill>
                <a:srgbClr val="C00000"/>
              </a:solidFill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6" name="Picture 5" descr="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38" y="3938687"/>
            <a:ext cx="2016125" cy="22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sp>
        <p:nvSpPr>
          <p:cNvPr id="4" name="Прямоугольник 7"/>
          <p:cNvSpPr>
            <a:spLocks noChangeArrowheads="1"/>
          </p:cNvSpPr>
          <p:nvPr/>
        </p:nvSpPr>
        <p:spPr bwMode="auto">
          <a:xfrm>
            <a:off x="827584" y="549275"/>
            <a:ext cx="741682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ИКТ-технологии</a:t>
            </a:r>
            <a:r>
              <a:rPr lang="ru-RU" alt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alt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-работа с Интернет ресурсами.</a:t>
            </a:r>
            <a:br>
              <a:rPr lang="ru-RU" alt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-создание </a:t>
            </a:r>
            <a:r>
              <a:rPr lang="ru-RU" altLang="ru-RU" sz="2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мультимедийной</a:t>
            </a:r>
            <a:r>
              <a:rPr lang="ru-RU" alt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библиотеки</a:t>
            </a:r>
            <a:br>
              <a:rPr lang="ru-RU" alt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4"/>
          <p:cNvPicPr>
            <a:picLocks noChangeAspect="1" noChangeArrowheads="1"/>
          </p:cNvPicPr>
          <p:nvPr/>
        </p:nvPicPr>
        <p:blipFill>
          <a:blip r:embed="rId3" cstate="print"/>
          <a:srcRect t="1482" r="1268" b="1666"/>
          <a:stretch>
            <a:fillRect/>
          </a:stretch>
        </p:blipFill>
        <p:spPr bwMode="auto">
          <a:xfrm>
            <a:off x="251520" y="1916832"/>
            <a:ext cx="35591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0"/>
          <p:cNvPicPr>
            <a:picLocks noChangeAspect="1" noChangeArrowheads="1"/>
          </p:cNvPicPr>
          <p:nvPr/>
        </p:nvPicPr>
        <p:blipFill>
          <a:blip r:embed="rId4" cstate="print"/>
          <a:srcRect t="1295" r="2008" b="1840"/>
          <a:stretch>
            <a:fillRect/>
          </a:stretch>
        </p:blipFill>
        <p:spPr bwMode="auto">
          <a:xfrm>
            <a:off x="1979712" y="4071937"/>
            <a:ext cx="352742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434385" y="2060848"/>
            <a:ext cx="3709615" cy="3707333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1357313"/>
            <a:ext cx="1798638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3" y="1785938"/>
            <a:ext cx="1549400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0" y="1214438"/>
            <a:ext cx="1576388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88" y="1785938"/>
            <a:ext cx="1901825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4813" y="2928938"/>
            <a:ext cx="1849437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5813" y="3786188"/>
            <a:ext cx="1501775" cy="21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28875" y="2857500"/>
            <a:ext cx="16256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86500" y="3929063"/>
            <a:ext cx="178593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95536" y="188640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7030A0"/>
                </a:solidFill>
                <a:uFill>
                  <a:solidFill>
                    <a:srgbClr val="92D050"/>
                  </a:solidFill>
                </a:uFill>
                <a:latin typeface="Times New Roman" pitchFamily="18" charset="0"/>
                <a:cs typeface="Times New Roman" pitchFamily="18" charset="0"/>
              </a:rPr>
              <a:t>Использование готовых электронных продуктов (Цифровых образовательных ресурсов)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5879" cy="685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132856"/>
            <a:ext cx="2711450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628800"/>
            <a:ext cx="3097212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3188" y="2276872"/>
            <a:ext cx="2690812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293096"/>
            <a:ext cx="3024187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4149080"/>
            <a:ext cx="3143250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4437112"/>
            <a:ext cx="2713038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323528" y="188640"/>
            <a:ext cx="856895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Создание собственных ресурсов:</a:t>
            </a:r>
          </a:p>
          <a:p>
            <a:r>
              <a:rPr lang="ru-RU" alt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электронные  тесты, </a:t>
            </a:r>
            <a:r>
              <a:rPr lang="ru-RU" alt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презентации для уроков и внеурочной деятельности.</a:t>
            </a:r>
            <a:endParaRPr lang="ru-RU" alt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Игры, требующие воспроизводящей деятельности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«Математическая рыбалка»</a:t>
            </a:r>
          </a:p>
        </p:txBody>
      </p:sp>
      <p:pic>
        <p:nvPicPr>
          <p:cNvPr id="5" name="Picture 18" descr="№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268538" y="3262313"/>
            <a:ext cx="5184775" cy="3595687"/>
          </a:xfrm>
          <a:prstGeom prst="rect">
            <a:avLst/>
          </a:prstGeom>
          <a:noFill/>
        </p:spPr>
      </p:pic>
      <p:graphicFrame>
        <p:nvGraphicFramePr>
          <p:cNvPr id="6" name="Object 20"/>
          <p:cNvGraphicFramePr>
            <a:graphicFrameLocks noChangeAspect="1"/>
          </p:cNvGraphicFramePr>
          <p:nvPr/>
        </p:nvGraphicFramePr>
        <p:xfrm>
          <a:off x="8027988" y="3573463"/>
          <a:ext cx="587375" cy="863600"/>
        </p:xfrm>
        <a:graphic>
          <a:graphicData uri="http://schemas.openxmlformats.org/presentationml/2006/ole">
            <p:oleObj spid="_x0000_s1026" name="Точечный рисунок" r:id="rId5" imgW="1362265" imgH="2000000" progId="PBrush">
              <p:embed/>
            </p:oleObj>
          </a:graphicData>
        </a:graphic>
      </p:graphicFrame>
      <p:graphicFrame>
        <p:nvGraphicFramePr>
          <p:cNvPr id="7" name="Object 22"/>
          <p:cNvGraphicFramePr>
            <a:graphicFrameLocks noChangeAspect="1"/>
          </p:cNvGraphicFramePr>
          <p:nvPr/>
        </p:nvGraphicFramePr>
        <p:xfrm>
          <a:off x="611188" y="5300663"/>
          <a:ext cx="687387" cy="1008062"/>
        </p:xfrm>
        <a:graphic>
          <a:graphicData uri="http://schemas.openxmlformats.org/presentationml/2006/ole">
            <p:oleObj spid="_x0000_s1027" name="Точечный рисунок" r:id="rId6" imgW="1362265" imgH="2000000" progId="PBrush">
              <p:embed/>
            </p:oleObj>
          </a:graphicData>
        </a:graphic>
      </p:graphicFrame>
      <p:graphicFrame>
        <p:nvGraphicFramePr>
          <p:cNvPr id="8" name="Object 24"/>
          <p:cNvGraphicFramePr>
            <a:graphicFrameLocks noChangeAspect="1"/>
          </p:cNvGraphicFramePr>
          <p:nvPr/>
        </p:nvGraphicFramePr>
        <p:xfrm>
          <a:off x="468313" y="3284538"/>
          <a:ext cx="636587" cy="935037"/>
        </p:xfrm>
        <a:graphic>
          <a:graphicData uri="http://schemas.openxmlformats.org/presentationml/2006/ole">
            <p:oleObj spid="_x0000_s1028" name="Точечный рисунок" r:id="rId7" imgW="1362265" imgH="2000000" progId="PBrush">
              <p:embed/>
            </p:oleObj>
          </a:graphicData>
        </a:graphic>
      </p:graphicFrame>
      <p:graphicFrame>
        <p:nvGraphicFramePr>
          <p:cNvPr id="9" name="Object 26"/>
          <p:cNvGraphicFramePr>
            <a:graphicFrameLocks noChangeAspect="1"/>
          </p:cNvGraphicFramePr>
          <p:nvPr/>
        </p:nvGraphicFramePr>
        <p:xfrm>
          <a:off x="4859338" y="1773238"/>
          <a:ext cx="936625" cy="503237"/>
        </p:xfrm>
        <a:graphic>
          <a:graphicData uri="http://schemas.openxmlformats.org/presentationml/2006/ole">
            <p:oleObj spid="_x0000_s1029" name="Точечный рисунок" r:id="rId8" imgW="2514286" imgH="1352381" progId="PBrush">
              <p:embed/>
            </p:oleObj>
          </a:graphicData>
        </a:graphic>
      </p:graphicFrame>
      <p:graphicFrame>
        <p:nvGraphicFramePr>
          <p:cNvPr id="10" name="Object 27"/>
          <p:cNvGraphicFramePr>
            <a:graphicFrameLocks noChangeAspect="1"/>
          </p:cNvGraphicFramePr>
          <p:nvPr/>
        </p:nvGraphicFramePr>
        <p:xfrm>
          <a:off x="7740650" y="1916113"/>
          <a:ext cx="1008063" cy="542925"/>
        </p:xfrm>
        <a:graphic>
          <a:graphicData uri="http://schemas.openxmlformats.org/presentationml/2006/ole">
            <p:oleObj spid="_x0000_s1030" name="Точечный рисунок" r:id="rId9" imgW="2514286" imgH="1352381" progId="PBrush">
              <p:embed/>
            </p:oleObj>
          </a:graphicData>
        </a:graphic>
      </p:graphicFrame>
      <p:graphicFrame>
        <p:nvGraphicFramePr>
          <p:cNvPr id="11" name="Object 28"/>
          <p:cNvGraphicFramePr>
            <a:graphicFrameLocks noChangeAspect="1"/>
          </p:cNvGraphicFramePr>
          <p:nvPr/>
        </p:nvGraphicFramePr>
        <p:xfrm>
          <a:off x="7596188" y="5589588"/>
          <a:ext cx="1295400" cy="696912"/>
        </p:xfrm>
        <a:graphic>
          <a:graphicData uri="http://schemas.openxmlformats.org/presentationml/2006/ole">
            <p:oleObj spid="_x0000_s1031" name="Точечный рисунок" r:id="rId10" imgW="2514286" imgH="1352381" progId="PBrush">
              <p:embed/>
            </p:oleObj>
          </a:graphicData>
        </a:graphic>
      </p:graphicFrame>
      <p:graphicFrame>
        <p:nvGraphicFramePr>
          <p:cNvPr id="12" name="Object 29"/>
          <p:cNvGraphicFramePr>
            <a:graphicFrameLocks noChangeAspect="1"/>
          </p:cNvGraphicFramePr>
          <p:nvPr/>
        </p:nvGraphicFramePr>
        <p:xfrm>
          <a:off x="1331913" y="2133600"/>
          <a:ext cx="1008062" cy="571500"/>
        </p:xfrm>
        <a:graphic>
          <a:graphicData uri="http://schemas.openxmlformats.org/presentationml/2006/ole">
            <p:oleObj spid="_x0000_s1032" name="Точечный рисунок" r:id="rId11" imgW="1933333" imgH="1095528" progId="PBrush">
              <p:embed/>
            </p:oleObj>
          </a:graphicData>
        </a:graphic>
      </p:graphicFrame>
      <p:sp>
        <p:nvSpPr>
          <p:cNvPr id="13" name="Rectangle 30"/>
          <p:cNvSpPr>
            <a:spLocks noChangeArrowheads="1"/>
          </p:cNvSpPr>
          <p:nvPr/>
        </p:nvSpPr>
        <p:spPr bwMode="auto">
          <a:xfrm>
            <a:off x="1403350" y="2708275"/>
            <a:ext cx="865188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66"/>
                </a:solidFill>
              </a:rPr>
              <a:t>7 - 4</a:t>
            </a:r>
          </a:p>
        </p:txBody>
      </p:sp>
      <p:sp>
        <p:nvSpPr>
          <p:cNvPr id="14" name="Rectangle 31"/>
          <p:cNvSpPr>
            <a:spLocks noChangeArrowheads="1"/>
          </p:cNvSpPr>
          <p:nvPr/>
        </p:nvSpPr>
        <p:spPr bwMode="auto">
          <a:xfrm>
            <a:off x="468313" y="6237288"/>
            <a:ext cx="865187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000066"/>
                </a:solidFill>
              </a:rPr>
              <a:t>10+5</a:t>
            </a:r>
          </a:p>
        </p:txBody>
      </p:sp>
      <p:sp>
        <p:nvSpPr>
          <p:cNvPr id="15" name="Rectangle 32"/>
          <p:cNvSpPr>
            <a:spLocks noChangeArrowheads="1"/>
          </p:cNvSpPr>
          <p:nvPr/>
        </p:nvSpPr>
        <p:spPr bwMode="auto">
          <a:xfrm>
            <a:off x="7885113" y="6308725"/>
            <a:ext cx="865187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66"/>
                </a:solidFill>
              </a:rPr>
              <a:t>9+7</a:t>
            </a:r>
          </a:p>
        </p:txBody>
      </p:sp>
      <p:sp>
        <p:nvSpPr>
          <p:cNvPr id="16" name="Rectangle 33"/>
          <p:cNvSpPr>
            <a:spLocks noChangeArrowheads="1"/>
          </p:cNvSpPr>
          <p:nvPr/>
        </p:nvSpPr>
        <p:spPr bwMode="auto">
          <a:xfrm>
            <a:off x="7885113" y="4437063"/>
            <a:ext cx="865187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66"/>
                </a:solidFill>
              </a:rPr>
              <a:t>14-4</a:t>
            </a:r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7812088" y="2492375"/>
            <a:ext cx="865187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66"/>
                </a:solidFill>
              </a:rPr>
              <a:t>13-5</a:t>
            </a:r>
          </a:p>
        </p:txBody>
      </p:sp>
      <p:sp>
        <p:nvSpPr>
          <p:cNvPr id="18" name="Rectangle 35"/>
          <p:cNvSpPr>
            <a:spLocks noChangeArrowheads="1"/>
          </p:cNvSpPr>
          <p:nvPr/>
        </p:nvSpPr>
        <p:spPr bwMode="auto">
          <a:xfrm>
            <a:off x="4932363" y="2205038"/>
            <a:ext cx="865187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66"/>
                </a:solidFill>
              </a:rPr>
              <a:t>7+8</a:t>
            </a:r>
          </a:p>
        </p:txBody>
      </p:sp>
      <p:sp>
        <p:nvSpPr>
          <p:cNvPr id="19" name="Rectangle 36"/>
          <p:cNvSpPr>
            <a:spLocks noChangeArrowheads="1"/>
          </p:cNvSpPr>
          <p:nvPr/>
        </p:nvSpPr>
        <p:spPr bwMode="auto">
          <a:xfrm>
            <a:off x="323850" y="4149725"/>
            <a:ext cx="865188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66"/>
                </a:solidFill>
              </a:rPr>
              <a:t>5 + 3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5.72753E-6 C 0.01233 0.00511 -0.00729 -0.00254 0.02344 0.00348 C 0.02622 0.00395 0.03125 0.00696 0.03125 0.00696 C 0.03576 0.01136 0.03767 0.01692 0.04288 0.01901 C 0.05399 0.03384 0.06389 0.05029 0.06753 0.07114 C 0.07135 0.13323 0.07049 0.11006 0.06632 0.22522 C 0.06597 0.23472 0.0599 0.2463 0.05712 0.25487 C 0.05538 0.26044 0.05503 0.26669 0.0533 0.27202 C 0.04792 0.28917 0.04167 0.30376 0.03906 0.3223 C 0.03941 0.33852 0.03906 0.35474 0.04028 0.37095 C 0.04132 0.38532 0.06927 0.40362 0.07934 0.40386 C 0.09618 0.40432 0.11302 0.40386 0.12986 0.40386 " pathEditMode="relative" ptsTypes="fffffffffffA">
                                      <p:cBhvr>
                                        <p:cTn id="8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4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1828800" y="609600"/>
            <a:ext cx="5257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Лабиринт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600200" y="2286000"/>
            <a:ext cx="5943600" cy="3810000"/>
            <a:chOff x="1008" y="1104"/>
            <a:chExt cx="3744" cy="2400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0" y="1104"/>
              <a:ext cx="3312" cy="4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248" y="3456"/>
              <a:ext cx="3264" cy="4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008" y="1344"/>
              <a:ext cx="48" cy="192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704" y="1344"/>
              <a:ext cx="48" cy="192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 rot="3021305">
              <a:off x="1945" y="1127"/>
              <a:ext cx="47" cy="124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 rot="7581119">
              <a:off x="1996" y="2132"/>
              <a:ext cx="47" cy="1351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 rot="7637793">
              <a:off x="3672" y="1032"/>
              <a:ext cx="48" cy="134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 rot="3021305">
              <a:off x="3720" y="2184"/>
              <a:ext cx="48" cy="1248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352" y="2592"/>
              <a:ext cx="1104" cy="4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352" y="1824"/>
              <a:ext cx="1104" cy="48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112" y="2016"/>
              <a:ext cx="48" cy="48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48" y="2016"/>
              <a:ext cx="48" cy="480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2286000" y="1295400"/>
            <a:ext cx="4295775" cy="609600"/>
            <a:chOff x="1440" y="816"/>
            <a:chExt cx="2706" cy="384"/>
          </a:xfrm>
        </p:grpSpPr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440" y="816"/>
              <a:ext cx="480" cy="38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2208" y="816"/>
              <a:ext cx="480" cy="38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976" y="816"/>
              <a:ext cx="480" cy="38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2016" y="864"/>
              <a:ext cx="96" cy="240"/>
              <a:chOff x="1728" y="864"/>
              <a:chExt cx="96" cy="240"/>
            </a:xfrm>
          </p:grpSpPr>
          <p:sp>
            <p:nvSpPr>
              <p:cNvPr id="30" name="Oval 22"/>
              <p:cNvSpPr>
                <a:spLocks noChangeArrowheads="1"/>
              </p:cNvSpPr>
              <p:nvPr/>
            </p:nvSpPr>
            <p:spPr bwMode="auto">
              <a:xfrm>
                <a:off x="1728" y="864"/>
                <a:ext cx="96" cy="9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" name="Oval 23"/>
              <p:cNvSpPr>
                <a:spLocks noChangeArrowheads="1"/>
              </p:cNvSpPr>
              <p:nvPr/>
            </p:nvSpPr>
            <p:spPr bwMode="auto">
              <a:xfrm>
                <a:off x="1728" y="1008"/>
                <a:ext cx="96" cy="9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3" name="Group 24"/>
            <p:cNvGrpSpPr>
              <a:grpSpLocks/>
            </p:cNvGrpSpPr>
            <p:nvPr/>
          </p:nvGrpSpPr>
          <p:grpSpPr bwMode="auto">
            <a:xfrm>
              <a:off x="2784" y="864"/>
              <a:ext cx="96" cy="240"/>
              <a:chOff x="2496" y="864"/>
              <a:chExt cx="96" cy="240"/>
            </a:xfrm>
          </p:grpSpPr>
          <p:sp>
            <p:nvSpPr>
              <p:cNvPr id="28" name="Oval 25"/>
              <p:cNvSpPr>
                <a:spLocks noChangeArrowheads="1"/>
              </p:cNvSpPr>
              <p:nvPr/>
            </p:nvSpPr>
            <p:spPr bwMode="auto">
              <a:xfrm>
                <a:off x="2496" y="1008"/>
                <a:ext cx="96" cy="9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" name="Oval 26"/>
              <p:cNvSpPr>
                <a:spLocks noChangeArrowheads="1"/>
              </p:cNvSpPr>
              <p:nvPr/>
            </p:nvSpPr>
            <p:spPr bwMode="auto">
              <a:xfrm>
                <a:off x="2496" y="864"/>
                <a:ext cx="96" cy="9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4" name="Group 27"/>
            <p:cNvGrpSpPr>
              <a:grpSpLocks/>
            </p:cNvGrpSpPr>
            <p:nvPr/>
          </p:nvGrpSpPr>
          <p:grpSpPr bwMode="auto">
            <a:xfrm>
              <a:off x="3552" y="912"/>
              <a:ext cx="240" cy="144"/>
              <a:chOff x="3264" y="912"/>
              <a:chExt cx="240" cy="144"/>
            </a:xfrm>
          </p:grpSpPr>
          <p:sp>
            <p:nvSpPr>
              <p:cNvPr id="26" name="Rectangle 28"/>
              <p:cNvSpPr>
                <a:spLocks noChangeArrowheads="1"/>
              </p:cNvSpPr>
              <p:nvPr/>
            </p:nvSpPr>
            <p:spPr bwMode="auto">
              <a:xfrm>
                <a:off x="3264" y="912"/>
                <a:ext cx="240" cy="48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" name="Rectangle 29"/>
              <p:cNvSpPr>
                <a:spLocks noChangeArrowheads="1"/>
              </p:cNvSpPr>
              <p:nvPr/>
            </p:nvSpPr>
            <p:spPr bwMode="auto">
              <a:xfrm>
                <a:off x="3264" y="1008"/>
                <a:ext cx="240" cy="48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5" name="WordArt 30"/>
            <p:cNvSpPr>
              <a:spLocks noChangeArrowheads="1" noChangeShapeType="1" noTextEdit="1"/>
            </p:cNvSpPr>
            <p:nvPr/>
          </p:nvSpPr>
          <p:spPr bwMode="auto">
            <a:xfrm>
              <a:off x="3984" y="816"/>
              <a:ext cx="162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12700">
                    <a:solidFill>
                      <a:srgbClr val="3333CC"/>
                    </a:solidFill>
                    <a:round/>
                    <a:headEnd/>
                    <a:tailEnd/>
                  </a:ln>
                  <a:solidFill>
                    <a:schemeClr val="folHlink">
                      <a:alpha val="50000"/>
                    </a:scheme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Arial"/>
                  <a:cs typeface="Arial"/>
                </a:rPr>
                <a:t>4</a:t>
              </a:r>
            </a:p>
          </p:txBody>
        </p:sp>
      </p:grpSp>
      <p:sp>
        <p:nvSpPr>
          <p:cNvPr id="32" name="WordArt 31"/>
          <p:cNvSpPr>
            <a:spLocks noChangeArrowheads="1" noChangeShapeType="1" noTextEdit="1"/>
          </p:cNvSpPr>
          <p:nvPr/>
        </p:nvSpPr>
        <p:spPr bwMode="auto">
          <a:xfrm>
            <a:off x="1371600" y="2209800"/>
            <a:ext cx="4572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56</a:t>
            </a:r>
          </a:p>
        </p:txBody>
      </p:sp>
      <p:sp>
        <p:nvSpPr>
          <p:cNvPr id="33" name="WordArt 32"/>
          <p:cNvSpPr>
            <a:spLocks noChangeArrowheads="1" noChangeShapeType="1" noTextEdit="1"/>
          </p:cNvSpPr>
          <p:nvPr/>
        </p:nvSpPr>
        <p:spPr bwMode="auto">
          <a:xfrm>
            <a:off x="7239000" y="2209800"/>
            <a:ext cx="4572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60</a:t>
            </a:r>
          </a:p>
        </p:txBody>
      </p:sp>
      <p:sp>
        <p:nvSpPr>
          <p:cNvPr id="34" name="WordArt 33"/>
          <p:cNvSpPr>
            <a:spLocks noChangeArrowheads="1" noChangeShapeType="1" noTextEdit="1"/>
          </p:cNvSpPr>
          <p:nvPr/>
        </p:nvSpPr>
        <p:spPr bwMode="auto">
          <a:xfrm>
            <a:off x="7315200" y="5791200"/>
            <a:ext cx="4572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32</a:t>
            </a:r>
          </a:p>
        </p:txBody>
      </p:sp>
      <p:sp>
        <p:nvSpPr>
          <p:cNvPr id="35" name="WordArt 34"/>
          <p:cNvSpPr>
            <a:spLocks noChangeArrowheads="1" noChangeShapeType="1" noTextEdit="1"/>
          </p:cNvSpPr>
          <p:nvPr/>
        </p:nvSpPr>
        <p:spPr bwMode="auto">
          <a:xfrm>
            <a:off x="1371600" y="5791200"/>
            <a:ext cx="4572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24</a:t>
            </a:r>
          </a:p>
        </p:txBody>
      </p:sp>
      <p:sp>
        <p:nvSpPr>
          <p:cNvPr id="36" name="WordArt 35"/>
          <p:cNvSpPr>
            <a:spLocks noChangeArrowheads="1" noChangeShapeType="1" noTextEdit="1"/>
          </p:cNvSpPr>
          <p:nvPr/>
        </p:nvSpPr>
        <p:spPr bwMode="auto">
          <a:xfrm>
            <a:off x="1981200" y="3962400"/>
            <a:ext cx="2286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1</a:t>
            </a:r>
          </a:p>
        </p:txBody>
      </p:sp>
      <p:sp>
        <p:nvSpPr>
          <p:cNvPr id="37" name="WordArt 36"/>
          <p:cNvSpPr>
            <a:spLocks noChangeArrowheads="1" noChangeShapeType="1" noTextEdit="1"/>
          </p:cNvSpPr>
          <p:nvPr/>
        </p:nvSpPr>
        <p:spPr bwMode="auto">
          <a:xfrm>
            <a:off x="4495800" y="5410200"/>
            <a:ext cx="2286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2</a:t>
            </a:r>
          </a:p>
        </p:txBody>
      </p:sp>
      <p:sp>
        <p:nvSpPr>
          <p:cNvPr id="38" name="WordArt 37"/>
          <p:cNvSpPr>
            <a:spLocks noChangeArrowheads="1" noChangeShapeType="1" noTextEdit="1"/>
          </p:cNvSpPr>
          <p:nvPr/>
        </p:nvSpPr>
        <p:spPr bwMode="auto">
          <a:xfrm>
            <a:off x="4343400" y="2438400"/>
            <a:ext cx="3048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3</a:t>
            </a:r>
          </a:p>
        </p:txBody>
      </p:sp>
      <p:sp>
        <p:nvSpPr>
          <p:cNvPr id="39" name="WordArt 38"/>
          <p:cNvSpPr>
            <a:spLocks noChangeArrowheads="1" noChangeShapeType="1" noTextEdit="1"/>
          </p:cNvSpPr>
          <p:nvPr/>
        </p:nvSpPr>
        <p:spPr bwMode="auto">
          <a:xfrm>
            <a:off x="6781800" y="3962400"/>
            <a:ext cx="3048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5</a:t>
            </a:r>
          </a:p>
        </p:txBody>
      </p:sp>
      <p:sp>
        <p:nvSpPr>
          <p:cNvPr id="40" name="WordArt 39"/>
          <p:cNvSpPr>
            <a:spLocks noChangeArrowheads="1" noChangeShapeType="1" noTextEdit="1"/>
          </p:cNvSpPr>
          <p:nvPr/>
        </p:nvSpPr>
        <p:spPr bwMode="auto">
          <a:xfrm>
            <a:off x="5562600" y="3352800"/>
            <a:ext cx="2286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1</a:t>
            </a:r>
          </a:p>
        </p:txBody>
      </p:sp>
      <p:sp>
        <p:nvSpPr>
          <p:cNvPr id="41" name="WordArt 40"/>
          <p:cNvSpPr>
            <a:spLocks noChangeArrowheads="1" noChangeShapeType="1" noTextEdit="1"/>
          </p:cNvSpPr>
          <p:nvPr/>
        </p:nvSpPr>
        <p:spPr bwMode="auto">
          <a:xfrm>
            <a:off x="3429000" y="3276600"/>
            <a:ext cx="2286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2</a:t>
            </a:r>
          </a:p>
        </p:txBody>
      </p:sp>
      <p:sp>
        <p:nvSpPr>
          <p:cNvPr id="42" name="WordArt 41"/>
          <p:cNvSpPr>
            <a:spLocks noChangeArrowheads="1" noChangeShapeType="1" noTextEdit="1"/>
          </p:cNvSpPr>
          <p:nvPr/>
        </p:nvSpPr>
        <p:spPr bwMode="auto">
          <a:xfrm>
            <a:off x="3352800" y="4572000"/>
            <a:ext cx="3048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3</a:t>
            </a:r>
          </a:p>
        </p:txBody>
      </p:sp>
      <p:sp>
        <p:nvSpPr>
          <p:cNvPr id="43" name="WordArt 42"/>
          <p:cNvSpPr>
            <a:spLocks noChangeArrowheads="1" noChangeShapeType="1" noTextEdit="1"/>
          </p:cNvSpPr>
          <p:nvPr/>
        </p:nvSpPr>
        <p:spPr bwMode="auto">
          <a:xfrm>
            <a:off x="5562600" y="4572000"/>
            <a:ext cx="3048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8</a:t>
            </a:r>
          </a:p>
        </p:txBody>
      </p:sp>
      <p:sp>
        <p:nvSpPr>
          <p:cNvPr id="44" name="WordArt 43"/>
          <p:cNvSpPr>
            <a:spLocks noChangeArrowheads="1" noChangeShapeType="1" noTextEdit="1"/>
          </p:cNvSpPr>
          <p:nvPr/>
        </p:nvSpPr>
        <p:spPr bwMode="auto">
          <a:xfrm>
            <a:off x="2438400" y="1371600"/>
            <a:ext cx="4572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24</a:t>
            </a:r>
          </a:p>
        </p:txBody>
      </p:sp>
      <p:sp>
        <p:nvSpPr>
          <p:cNvPr id="45" name="WordArt 44"/>
          <p:cNvSpPr>
            <a:spLocks noChangeArrowheads="1" noChangeShapeType="1" noTextEdit="1"/>
          </p:cNvSpPr>
          <p:nvPr/>
        </p:nvSpPr>
        <p:spPr bwMode="auto">
          <a:xfrm>
            <a:off x="3733800" y="1371600"/>
            <a:ext cx="2286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2</a:t>
            </a:r>
          </a:p>
        </p:txBody>
      </p:sp>
      <p:sp>
        <p:nvSpPr>
          <p:cNvPr id="46" name="WordArt 45"/>
          <p:cNvSpPr>
            <a:spLocks noChangeArrowheads="1" noChangeShapeType="1" noTextEdit="1"/>
          </p:cNvSpPr>
          <p:nvPr/>
        </p:nvSpPr>
        <p:spPr bwMode="auto">
          <a:xfrm>
            <a:off x="4953000" y="1371600"/>
            <a:ext cx="304800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bg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3</a:t>
            </a:r>
          </a:p>
        </p:txBody>
      </p:sp>
      <p:grpSp>
        <p:nvGrpSpPr>
          <p:cNvPr id="47" name="Group 46"/>
          <p:cNvGrpSpPr>
            <a:grpSpLocks/>
          </p:cNvGrpSpPr>
          <p:nvPr/>
        </p:nvGrpSpPr>
        <p:grpSpPr bwMode="auto">
          <a:xfrm>
            <a:off x="3581400" y="3519488"/>
            <a:ext cx="1524000" cy="542925"/>
            <a:chOff x="2352" y="2352"/>
            <a:chExt cx="960" cy="342"/>
          </a:xfrm>
        </p:grpSpPr>
        <p:grpSp>
          <p:nvGrpSpPr>
            <p:cNvPr id="48" name="Group 47"/>
            <p:cNvGrpSpPr>
              <a:grpSpLocks/>
            </p:cNvGrpSpPr>
            <p:nvPr/>
          </p:nvGrpSpPr>
          <p:grpSpPr bwMode="auto">
            <a:xfrm>
              <a:off x="2352" y="2352"/>
              <a:ext cx="943" cy="342"/>
              <a:chOff x="2225" y="2304"/>
              <a:chExt cx="943" cy="342"/>
            </a:xfrm>
          </p:grpSpPr>
          <p:sp>
            <p:nvSpPr>
              <p:cNvPr id="52" name="AutoShape 48"/>
              <p:cNvSpPr>
                <a:spLocks noChangeArrowheads="1"/>
              </p:cNvSpPr>
              <p:nvPr/>
            </p:nvSpPr>
            <p:spPr bwMode="auto">
              <a:xfrm rot="15274670">
                <a:off x="2928" y="2256"/>
                <a:ext cx="192" cy="288"/>
              </a:xfrm>
              <a:prstGeom prst="triangle">
                <a:avLst>
                  <a:gd name="adj" fmla="val 50000"/>
                </a:avLst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3" name="AutoShape 49"/>
              <p:cNvSpPr>
                <a:spLocks noChangeArrowheads="1"/>
              </p:cNvSpPr>
              <p:nvPr/>
            </p:nvSpPr>
            <p:spPr bwMode="auto">
              <a:xfrm rot="14714117">
                <a:off x="2537" y="2190"/>
                <a:ext cx="144" cy="768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9" name="Group 50"/>
            <p:cNvGrpSpPr>
              <a:grpSpLocks/>
            </p:cNvGrpSpPr>
            <p:nvPr/>
          </p:nvGrpSpPr>
          <p:grpSpPr bwMode="auto">
            <a:xfrm>
              <a:off x="2352" y="2496"/>
              <a:ext cx="960" cy="193"/>
              <a:chOff x="2304" y="2592"/>
              <a:chExt cx="960" cy="193"/>
            </a:xfrm>
          </p:grpSpPr>
          <p:sp>
            <p:nvSpPr>
              <p:cNvPr id="50" name="AutoShape 51"/>
              <p:cNvSpPr>
                <a:spLocks noChangeArrowheads="1"/>
              </p:cNvSpPr>
              <p:nvPr/>
            </p:nvSpPr>
            <p:spPr bwMode="auto">
              <a:xfrm rot="15274670">
                <a:off x="3024" y="2544"/>
                <a:ext cx="192" cy="288"/>
              </a:xfrm>
              <a:prstGeom prst="triangle">
                <a:avLst>
                  <a:gd name="adj" fmla="val 50000"/>
                </a:avLst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" name="AutoShape 52"/>
              <p:cNvSpPr>
                <a:spLocks noChangeArrowheads="1"/>
              </p:cNvSpPr>
              <p:nvPr/>
            </p:nvSpPr>
            <p:spPr bwMode="auto">
              <a:xfrm rot="-5567849">
                <a:off x="2615" y="2329"/>
                <a:ext cx="145" cy="768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54" name="Group 53"/>
          <p:cNvGrpSpPr>
            <a:grpSpLocks/>
          </p:cNvGrpSpPr>
          <p:nvPr/>
        </p:nvGrpSpPr>
        <p:grpSpPr bwMode="auto">
          <a:xfrm>
            <a:off x="3657600" y="3886200"/>
            <a:ext cx="1524000" cy="542925"/>
            <a:chOff x="2352" y="2352"/>
            <a:chExt cx="960" cy="342"/>
          </a:xfrm>
        </p:grpSpPr>
        <p:grpSp>
          <p:nvGrpSpPr>
            <p:cNvPr id="55" name="Group 54"/>
            <p:cNvGrpSpPr>
              <a:grpSpLocks/>
            </p:cNvGrpSpPr>
            <p:nvPr/>
          </p:nvGrpSpPr>
          <p:grpSpPr bwMode="auto">
            <a:xfrm>
              <a:off x="2352" y="2352"/>
              <a:ext cx="943" cy="342"/>
              <a:chOff x="2225" y="2304"/>
              <a:chExt cx="943" cy="342"/>
            </a:xfrm>
          </p:grpSpPr>
          <p:sp>
            <p:nvSpPr>
              <p:cNvPr id="59" name="AutoShape 55"/>
              <p:cNvSpPr>
                <a:spLocks noChangeArrowheads="1"/>
              </p:cNvSpPr>
              <p:nvPr/>
            </p:nvSpPr>
            <p:spPr bwMode="auto">
              <a:xfrm rot="15274670">
                <a:off x="2928" y="2256"/>
                <a:ext cx="192" cy="288"/>
              </a:xfrm>
              <a:prstGeom prst="triangle">
                <a:avLst>
                  <a:gd name="adj" fmla="val 50000"/>
                </a:avLst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0" name="AutoShape 56"/>
              <p:cNvSpPr>
                <a:spLocks noChangeArrowheads="1"/>
              </p:cNvSpPr>
              <p:nvPr/>
            </p:nvSpPr>
            <p:spPr bwMode="auto">
              <a:xfrm rot="14714117">
                <a:off x="2537" y="2190"/>
                <a:ext cx="144" cy="768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6" name="Group 57"/>
            <p:cNvGrpSpPr>
              <a:grpSpLocks/>
            </p:cNvGrpSpPr>
            <p:nvPr/>
          </p:nvGrpSpPr>
          <p:grpSpPr bwMode="auto">
            <a:xfrm>
              <a:off x="2352" y="2496"/>
              <a:ext cx="960" cy="193"/>
              <a:chOff x="2304" y="2592"/>
              <a:chExt cx="960" cy="193"/>
            </a:xfrm>
          </p:grpSpPr>
          <p:sp>
            <p:nvSpPr>
              <p:cNvPr id="57" name="AutoShape 58"/>
              <p:cNvSpPr>
                <a:spLocks noChangeArrowheads="1"/>
              </p:cNvSpPr>
              <p:nvPr/>
            </p:nvSpPr>
            <p:spPr bwMode="auto">
              <a:xfrm rot="15274670">
                <a:off x="3024" y="2544"/>
                <a:ext cx="192" cy="288"/>
              </a:xfrm>
              <a:prstGeom prst="triangle">
                <a:avLst>
                  <a:gd name="adj" fmla="val 50000"/>
                </a:avLst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8" name="AutoShape 59"/>
              <p:cNvSpPr>
                <a:spLocks noChangeArrowheads="1"/>
              </p:cNvSpPr>
              <p:nvPr/>
            </p:nvSpPr>
            <p:spPr bwMode="auto">
              <a:xfrm rot="-5567849">
                <a:off x="2615" y="2329"/>
                <a:ext cx="145" cy="768"/>
              </a:xfrm>
              <a:prstGeom prst="triangle">
                <a:avLst>
                  <a:gd name="adj" fmla="val 50000"/>
                </a:avLst>
              </a:prstGeom>
              <a:solidFill>
                <a:srgbClr val="FF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pic>
        <p:nvPicPr>
          <p:cNvPr id="61" name="Picture 60" descr="AN03500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685800"/>
            <a:ext cx="1143000" cy="1135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35 0.11607 C 0.08402 0.35769 0.14687 0.59954 0.02934 0.70797 C -0.0882 0.81641 -0.57952 0.78196 -0.68351 0.76717 C -0.7875 0.75237 -0.63716 0.63422 -0.59462 0.61919 C -0.55209 0.60416 -0.46927 0.67653 -0.42795 0.6763 C -0.38664 0.67607 -0.33941 0.63861 -0.34688 0.61711 C -0.35434 0.5956 -0.45018 0.57225 -0.4724 0.54751 C -0.49462 0.52277 -0.51094 0.48532 -0.48021 0.46913 C -0.44948 0.45295 -0.3125 0.46381 -0.2882 0.45017 C -0.26389 0.43653 -0.29914 0.41156 -0.3342 0.38682 " pathEditMode="relative" rAng="0" ptsTypes="aaaaaaaaaA">
                                      <p:cBhvr>
                                        <p:cTn id="103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" y="3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21" y="0"/>
            <a:ext cx="9135879" cy="6858000"/>
          </a:xfrm>
          <a:prstGeom prst="rect">
            <a:avLst/>
          </a:prstGeom>
          <a:noFill/>
        </p:spPr>
      </p:pic>
      <p:pic>
        <p:nvPicPr>
          <p:cNvPr id="4" name="Picture 4" descr="1_8be4c8adb9387e8b6f429009a1e021f4_2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476250"/>
            <a:ext cx="1701800" cy="1743075"/>
          </a:xfrm>
          <a:prstGeom prst="rect">
            <a:avLst/>
          </a:prstGeom>
          <a:noFill/>
        </p:spPr>
      </p:pic>
      <p:pic>
        <p:nvPicPr>
          <p:cNvPr id="5" name="Picture 5" descr="1_8be4c8adb9387e8b6f429009a1e021f4_2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565400"/>
            <a:ext cx="1701800" cy="1743075"/>
          </a:xfrm>
          <a:prstGeom prst="rect">
            <a:avLst/>
          </a:prstGeom>
          <a:noFill/>
        </p:spPr>
      </p:pic>
      <p:pic>
        <p:nvPicPr>
          <p:cNvPr id="6" name="Picture 6" descr="1_8be4c8adb9387e8b6f429009a1e021f4_2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2636838"/>
            <a:ext cx="1701800" cy="1743075"/>
          </a:xfrm>
          <a:prstGeom prst="rect">
            <a:avLst/>
          </a:prstGeom>
          <a:noFill/>
        </p:spPr>
      </p:pic>
      <p:pic>
        <p:nvPicPr>
          <p:cNvPr id="7" name="Picture 7" descr="1_8be4c8adb9387e8b6f429009a1e021f4_2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508500"/>
            <a:ext cx="1701800" cy="1743075"/>
          </a:xfrm>
          <a:prstGeom prst="rect">
            <a:avLst/>
          </a:prstGeom>
          <a:noFill/>
        </p:spPr>
      </p:pic>
      <p:pic>
        <p:nvPicPr>
          <p:cNvPr id="8" name="Picture 8" descr="1_8be4c8adb9387e8b6f429009a1e021f4_2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4075" y="476250"/>
            <a:ext cx="1701800" cy="1743075"/>
          </a:xfrm>
          <a:prstGeom prst="rect">
            <a:avLst/>
          </a:prstGeom>
          <a:noFill/>
        </p:spPr>
      </p:pic>
      <p:pic>
        <p:nvPicPr>
          <p:cNvPr id="9" name="Picture 9" descr="1_8be4c8adb9387e8b6f429009a1e021f4_2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4437063"/>
            <a:ext cx="1701800" cy="1743075"/>
          </a:xfrm>
          <a:prstGeom prst="rect">
            <a:avLst/>
          </a:prstGeom>
          <a:noFill/>
        </p:spPr>
      </p:pic>
      <p:pic>
        <p:nvPicPr>
          <p:cNvPr id="10" name="Picture 10" descr="1_8be4c8adb9387e8b6f429009a1e021f4_2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4437063"/>
            <a:ext cx="1701800" cy="1743075"/>
          </a:xfrm>
          <a:prstGeom prst="rect">
            <a:avLst/>
          </a:prstGeom>
          <a:noFill/>
        </p:spPr>
      </p:pic>
      <p:pic>
        <p:nvPicPr>
          <p:cNvPr id="11" name="Picture 11" descr="1_8be4c8adb9387e8b6f429009a1e021f4_2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404813"/>
            <a:ext cx="1701800" cy="1743075"/>
          </a:xfrm>
          <a:prstGeom prst="rect">
            <a:avLst/>
          </a:prstGeom>
          <a:noFill/>
        </p:spPr>
      </p:pic>
      <p:pic>
        <p:nvPicPr>
          <p:cNvPr id="12" name="Picture 12" descr="1_8be4c8adb9387e8b6f429009a1e021f4_2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9925" y="4437063"/>
            <a:ext cx="1701800" cy="1743075"/>
          </a:xfrm>
          <a:prstGeom prst="rect">
            <a:avLst/>
          </a:prstGeom>
          <a:noFill/>
        </p:spPr>
      </p:pic>
      <p:pic>
        <p:nvPicPr>
          <p:cNvPr id="13" name="Picture 13" descr="1_8be4c8adb9387e8b6f429009a1e021f4_2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488" y="476250"/>
            <a:ext cx="1701800" cy="1743075"/>
          </a:xfrm>
          <a:prstGeom prst="rect">
            <a:avLst/>
          </a:prstGeom>
          <a:noFill/>
        </p:spPr>
      </p:pic>
      <p:pic>
        <p:nvPicPr>
          <p:cNvPr id="14" name="Picture 14" descr="1_8be4c8adb9387e8b6f429009a1e021f4_2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2565400"/>
            <a:ext cx="1701800" cy="1743075"/>
          </a:xfrm>
          <a:prstGeom prst="rect">
            <a:avLst/>
          </a:prstGeom>
          <a:noFill/>
        </p:spPr>
      </p:pic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1692275" y="0"/>
            <a:ext cx="561657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Зарядка для глаз</a:t>
            </a:r>
          </a:p>
          <a:p>
            <a:pPr algn="ctr">
              <a:spcBef>
                <a:spcPct val="50000"/>
              </a:spcBef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Смотрите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на звездочку!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sp>
        <p:nvSpPr>
          <p:cNvPr id="4" name="Прямоугольник 6"/>
          <p:cNvSpPr>
            <a:spLocks noChangeArrowheads="1"/>
          </p:cNvSpPr>
          <p:nvPr/>
        </p:nvSpPr>
        <p:spPr bwMode="auto">
          <a:xfrm>
            <a:off x="467544" y="404664"/>
            <a:ext cx="799288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ru-RU" alt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alt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ИКТ</a:t>
            </a:r>
            <a:r>
              <a:rPr lang="ru-RU" alt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может активизировать все виды учебной деятельности: изучение нового материала, подготовка и проверка домашнего задания, самостоятельная работа, проверочные и контрольные работы, внеклассная работа, творческая работа. На базе использования ИКТ многие методические цели могут быть реализованы более эффективно</a:t>
            </a:r>
            <a:r>
              <a:rPr lang="ru-RU" alt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ru-RU" alt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alt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Именно ИКТ: электронные учебники, тренажеры, презентации, позволяют ученикам с интересом и быстро усваивать большой объём учебного материала. Такие уроки становятся интересным увлечением, а материал темы долго находится в памяти ребёнка.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VLADIMIR\Desktop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0" y="0"/>
            <a:ext cx="913587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11560" y="476672"/>
            <a:ext cx="8064896" cy="629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rgbClr val="578963"/>
              </a:buClr>
              <a:defRPr/>
            </a:pPr>
            <a:r>
              <a:rPr kumimoji="1" lang="ru-RU" sz="3600" b="1" kern="0" dirty="0">
                <a:solidFill>
                  <a:srgbClr val="7030A0"/>
                </a:solidFill>
                <a:latin typeface="Monotype Corsiva" pitchFamily="66" charset="0"/>
              </a:rPr>
              <a:t>Если учитель не научился анализировать факты и сознавать педагогические явления, то повторяющиеся из года в год дела кажутся ему скучными, однообразными, он теряет интерес к собственному труду…. Сущность педагогического опыта в том заключается, что перед учителем каждый год открывается что-то новое, и в стремлении постигнуть новое раскрываются его творческие силы» </a:t>
            </a:r>
          </a:p>
          <a:p>
            <a:pPr algn="ctr" eaLnBrk="0" hangingPunct="0">
              <a:spcBef>
                <a:spcPct val="20000"/>
              </a:spcBef>
              <a:buClr>
                <a:srgbClr val="578963"/>
              </a:buClr>
              <a:defRPr/>
            </a:pPr>
            <a:r>
              <a:rPr kumimoji="1" lang="ru-RU" sz="3600" b="1" kern="0" dirty="0">
                <a:solidFill>
                  <a:srgbClr val="7030A0"/>
                </a:solidFill>
                <a:latin typeface="Monotype Corsiva" pitchFamily="66" charset="0"/>
              </a:rPr>
              <a:t>                                    В.А. Сухомлинский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742</Words>
  <Application>Microsoft Office PowerPoint</Application>
  <PresentationFormat>Экран (4:3)</PresentationFormat>
  <Paragraphs>93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Тема Office</vt:lpstr>
      <vt:lpstr>Точечный рисунок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VLADIMIR</dc:creator>
  <cp:lastModifiedBy>VLADIMIR</cp:lastModifiedBy>
  <cp:revision>15</cp:revision>
  <dcterms:created xsi:type="dcterms:W3CDTF">2015-03-24T13:30:52Z</dcterms:created>
  <dcterms:modified xsi:type="dcterms:W3CDTF">2015-03-30T12:40:14Z</dcterms:modified>
</cp:coreProperties>
</file>