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6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9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theme/theme10.xml" ContentType="application/vnd.openxmlformats-officedocument.theme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1.xml" ContentType="application/vnd.openxmlformats-officedocument.theme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12.xml" ContentType="application/vnd.openxmlformats-officedocument.theme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theme/theme13.xml" ContentType="application/vnd.openxmlformats-officedocument.theme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14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theme/theme15.xml" ContentType="application/vnd.openxmlformats-officedocument.theme+xml"/>
  <Override PartName="/ppt/theme/theme1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  <p:sldMasterId id="2147483732" r:id="rId3"/>
    <p:sldMasterId id="2147483744" r:id="rId4"/>
    <p:sldMasterId id="2147483756" r:id="rId5"/>
    <p:sldMasterId id="2147483768" r:id="rId6"/>
    <p:sldMasterId id="2147483781" r:id="rId7"/>
    <p:sldMasterId id="2147483794" r:id="rId8"/>
    <p:sldMasterId id="2147483807" r:id="rId9"/>
    <p:sldMasterId id="2147483819" r:id="rId10"/>
    <p:sldMasterId id="2147483832" r:id="rId11"/>
    <p:sldMasterId id="2147483845" r:id="rId12"/>
    <p:sldMasterId id="2147483858" r:id="rId13"/>
    <p:sldMasterId id="2147483870" r:id="rId14"/>
    <p:sldMasterId id="2147483882" r:id="rId15"/>
  </p:sldMasterIdLst>
  <p:notesMasterIdLst>
    <p:notesMasterId r:id="rId40"/>
  </p:notesMasterIdLst>
  <p:sldIdLst>
    <p:sldId id="256" r:id="rId16"/>
    <p:sldId id="259" r:id="rId17"/>
    <p:sldId id="275" r:id="rId18"/>
    <p:sldId id="276" r:id="rId19"/>
    <p:sldId id="278" r:id="rId20"/>
    <p:sldId id="274" r:id="rId21"/>
    <p:sldId id="257" r:id="rId22"/>
    <p:sldId id="277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39" Type="http://schemas.openxmlformats.org/officeDocument/2006/relationships/slide" Target="slides/slide2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6.xml"/><Relationship Id="rId34" Type="http://schemas.openxmlformats.org/officeDocument/2006/relationships/slide" Target="slides/slide19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slide" Target="slides/slide18.xml"/><Relationship Id="rId38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slide" Target="slides/slide22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slide" Target="slides/slide2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slide" Target="slides/slide20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4C069-F8C3-49AA-9154-EB3EC5967CD3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288C0B-E14F-4708-97CE-CE0E1E34E8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45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88C0B-E14F-4708-97CE-CE0E1E34E84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253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288C0B-E14F-4708-97CE-CE0E1E34E84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303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19FCE1-01FE-4E4C-BE1C-5D4023860DA6}" type="slidenum">
              <a:rPr lang="ru-RU" smtClean="0">
                <a:solidFill>
                  <a:srgbClr val="000000"/>
                </a:solidFill>
              </a:rPr>
              <a:pPr/>
              <a:t>11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1834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1143000"/>
            <a:ext cx="74676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3048000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13E89-FFE5-4823-B78D-D8EE36C86372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862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4311B6-2075-4CC6-A893-21DD4A65963F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9025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0DB6D4-1C1F-4576-AF97-D78ADFFB2886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0376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FC4015-20BD-4982-B339-FBAAF8B72F36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56728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B1DB31-FBC0-49B8-B7A4-C9BCDAA6ECF0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2112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5946E6-2260-4EDB-BCFC-214403EC15EB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1324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3CCEECB-19F5-4C2A-AD01-70C28B50DEBF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91625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82B409-CE57-4682-915B-7D133A4898C3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85578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1C6430-0916-4646-8D47-B3AAE8CD32DC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7278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222DBF-E57A-4F8C-8EE1-AD7DD021B178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956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74638"/>
            <a:ext cx="53340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E7A5D1E-CCD7-4E7E-8ACF-2E165E5DB3C8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5631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2682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353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9817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6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309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5972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52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778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996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1656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538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14792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31272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1D3641"/>
                </a:solidFill>
              </a:rPr>
              <a:pPr/>
              <a:t>09.02.2017</a:t>
            </a:fld>
            <a:endParaRPr lang="ru-RU">
              <a:solidFill>
                <a:srgbClr val="1D3641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D3641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1D3641"/>
                </a:solidFill>
              </a:rPr>
              <a:pPr/>
              <a:t>‹#›</a:t>
            </a:fld>
            <a:endParaRPr lang="ru-RU">
              <a:solidFill>
                <a:srgbClr val="1D36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245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1415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24411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1722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5940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2207850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5548627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28929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86946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6C17A8-E452-46A3-B9F1-FB9C71AC915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8824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37A840-C046-4D02-B2C9-CB72B436E08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80370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E3C791-23F1-45D2-81E0-15DD1F67057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6448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D0EE62-41C0-4C48-AADD-710BF2ADABE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29446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E3254F-38EC-4D20-A220-B16A7DC3AA0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32827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283201-31DA-4C09-949D-F2123E08D25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46493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8B46E5-5B5A-48C1-8F1A-8571893833A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68452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CEB04C-6353-4838-A6DB-18ABF690902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76679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DFA894-A43C-43F4-9015-DF734731161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233584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CFF790-2321-4123-8101-C4D70B18CD9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6872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95FBF8-6616-4B72-9CCA-365C7BB7615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0160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DE8A6F2-015B-4F94-A0CC-36B1680AEE8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98082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A7306-5B95-4685-8AF0-D520DE22B51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44540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3BBBC-90E4-4000-B405-B9488D9548D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059304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CA9AB-D607-461C-9A3A-D1E42D530C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24991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293C3-2D94-47EE-8FDE-1EE5F1A682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326189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1E378-5E7A-4EBE-81B4-F745245F71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88554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15914-734D-46EF-B12B-D06DBE703B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16034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D0BD-7033-4227-BB96-70B9520B7F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23593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2F9E4-B210-46CB-92A5-80E2E78A506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78071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EB910-27B2-40AA-A360-7548136A01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8140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B7726-1720-43C3-9150-78CAE4E4E4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84711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04E83-947F-463B-83FD-9A48AEE49E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17885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8B412B8-3704-40FE-A6B6-ED7A5D4CC9D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1180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A7306-5B95-4685-8AF0-D520DE22B51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11737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3BBBC-90E4-4000-B405-B9488D9548D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41903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CA9AB-D607-461C-9A3A-D1E42D530C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076094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293C3-2D94-47EE-8FDE-1EE5F1A682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44941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1E378-5E7A-4EBE-81B4-F745245F71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7279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15914-734D-46EF-B12B-D06DBE703B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89966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D0BD-7033-4227-BB96-70B9520B7F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1558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2F9E4-B210-46CB-92A5-80E2E78A506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623447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EB910-27B2-40AA-A360-7548136A01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59988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B7726-1720-43C3-9150-78CAE4E4E4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67054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04E83-947F-463B-83FD-9A48AEE49E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4704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8B412B8-3704-40FE-A6B6-ED7A5D4CC9D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877611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09800"/>
            <a:ext cx="7772400" cy="1143000"/>
          </a:xfrm>
        </p:spPr>
        <p:txBody>
          <a:bodyPr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505200"/>
            <a:ext cx="6400800" cy="1066800"/>
          </a:xfrm>
        </p:spPr>
        <p:txBody>
          <a:bodyPr/>
          <a:lstStyle>
            <a:lvl1pPr marL="0" indent="0" algn="ctr">
              <a:buFontTx/>
              <a:buNone/>
              <a:defRPr sz="3600" b="1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096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96000"/>
            <a:ext cx="2895600" cy="381000"/>
          </a:xfrm>
        </p:spPr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96000"/>
            <a:ext cx="1905000" cy="381000"/>
          </a:xfrm>
        </p:spPr>
        <p:txBody>
          <a:bodyPr/>
          <a:lstStyle>
            <a:lvl1pPr>
              <a:defRPr/>
            </a:lvl1pPr>
          </a:lstStyle>
          <a:p>
            <a:fld id="{E71E1826-4816-4277-948E-3306A81EC781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734333"/>
      </p:ext>
    </p:extLst>
  </p:cSld>
  <p:clrMapOvr>
    <a:masterClrMapping/>
  </p:clrMapOvr>
  <p:transition>
    <p:fade thruBlk="1"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14D886-6152-4BFF-A753-69433044780A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943658"/>
      </p:ext>
    </p:extLst>
  </p:cSld>
  <p:clrMapOvr>
    <a:masterClrMapping/>
  </p:clrMapOvr>
  <p:transition>
    <p:fade thruBlk="1"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D7343D-DCC9-4D44-969E-7CB875506CDE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7594366"/>
      </p:ext>
    </p:extLst>
  </p:cSld>
  <p:clrMapOvr>
    <a:masterClrMapping/>
  </p:clrMapOvr>
  <p:transition>
    <p:fade thruBlk="1"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28600" y="1676400"/>
            <a:ext cx="4267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2672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FFA1B0-0CC8-403C-852B-66C2F67AF288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73517"/>
      </p:ext>
    </p:extLst>
  </p:cSld>
  <p:clrMapOvr>
    <a:masterClrMapping/>
  </p:clrMapOvr>
  <p:transition>
    <p:fade thruBlk="1"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8C6FB1-DFD1-4C71-B033-F2512E7FBE8F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9259080"/>
      </p:ext>
    </p:extLst>
  </p:cSld>
  <p:clrMapOvr>
    <a:masterClrMapping/>
  </p:clrMapOvr>
  <p:transition>
    <p:fade thruBlk="1"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408DC6-0D8E-41CF-8C89-21AAA3CC2213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285357"/>
      </p:ext>
    </p:extLst>
  </p:cSld>
  <p:clrMapOvr>
    <a:masterClrMapping/>
  </p:clrMapOvr>
  <p:transition>
    <p:fade thruBlk="1"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28E69-92E9-493C-9179-BD558E743E50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511274"/>
      </p:ext>
    </p:extLst>
  </p:cSld>
  <p:clrMapOvr>
    <a:masterClrMapping/>
  </p:clrMapOvr>
  <p:transition>
    <p:fade thruBlk="1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0FC88-AB76-4D05-8C7F-A9DEF4CA8620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739334"/>
      </p:ext>
    </p:extLst>
  </p:cSld>
  <p:clrMapOvr>
    <a:masterClrMapping/>
  </p:clrMapOvr>
  <p:transition>
    <p:fade thruBlk="1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B6BDA-B228-4A29-90EC-61F13188E9BA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555456"/>
      </p:ext>
    </p:extLst>
  </p:cSld>
  <p:clrMapOvr>
    <a:masterClrMapping/>
  </p:clrMapOvr>
  <p:transition>
    <p:fade thruBlk="1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3E4755-1C57-4525-8455-04436303D7C3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628853"/>
      </p:ext>
    </p:extLst>
  </p:cSld>
  <p:clrMapOvr>
    <a:masterClrMapping/>
  </p:clrMapOvr>
  <p:transition>
    <p:fade thruBlk="1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838200"/>
            <a:ext cx="21717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838200"/>
            <a:ext cx="63627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96969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437935-346C-4C4B-A4F9-734D0B2DD7C1}" type="slidenum">
              <a:rPr lang="ru-RU">
                <a:solidFill>
                  <a:srgbClr val="969696"/>
                </a:solidFill>
              </a:rPr>
              <a:pPr/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161939"/>
      </p:ext>
    </p:extLst>
  </p:cSld>
  <p:clrMapOvr>
    <a:masterClrMapping/>
  </p:clrMapOvr>
  <p:transition>
    <p:fade thruBlk="1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A7306-5B95-4685-8AF0-D520DE22B51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901566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3BBBC-90E4-4000-B405-B9488D9548D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076355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CA9AB-D607-461C-9A3A-D1E42D530C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29041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293C3-2D94-47EE-8FDE-1EE5F1A682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68147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1E378-5E7A-4EBE-81B4-F745245F71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86793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15914-734D-46EF-B12B-D06DBE703B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39281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D0BD-7033-4227-BB96-70B9520B7F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68496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2F9E4-B210-46CB-92A5-80E2E78A506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897993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EB910-27B2-40AA-A360-7548136A01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7001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B7726-1720-43C3-9150-78CAE4E4E4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10764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04E83-947F-463B-83FD-9A48AEE49E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53336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8B412B8-3704-40FE-A6B6-ED7A5D4CC9D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8070093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A7306-5B95-4685-8AF0-D520DE22B51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10246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3BBBC-90E4-4000-B405-B9488D9548D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889369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CA9AB-D607-461C-9A3A-D1E42D530C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421925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293C3-2D94-47EE-8FDE-1EE5F1A682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77491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1E378-5E7A-4EBE-81B4-F745245F71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73870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15914-734D-46EF-B12B-D06DBE703B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63631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D0BD-7033-4227-BB96-70B9520B7F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359224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2F9E4-B210-46CB-92A5-80E2E78A506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630955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EB910-27B2-40AA-A360-7548136A01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56717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B7726-1720-43C3-9150-78CAE4E4E4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148368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04E83-947F-463B-83FD-9A48AEE49E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579463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8B412B8-3704-40FE-A6B6-ED7A5D4CC9D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128286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A7306-5B95-4685-8AF0-D520DE22B51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72864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3BBBC-90E4-4000-B405-B9488D9548D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172648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CA9AB-D607-461C-9A3A-D1E42D530C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479540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293C3-2D94-47EE-8FDE-1EE5F1A682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32263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1E378-5E7A-4EBE-81B4-F745245F71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235191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15914-734D-46EF-B12B-D06DBE703B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88077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D0BD-7033-4227-BB96-70B9520B7F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525753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2F9E4-B210-46CB-92A5-80E2E78A506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27592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EB910-27B2-40AA-A360-7548136A01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059968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B7726-1720-43C3-9150-78CAE4E4E4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61744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04E83-947F-463B-83FD-9A48AEE49E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572357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8B412B8-3704-40FE-A6B6-ED7A5D4CC9D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201909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1143000"/>
            <a:ext cx="74676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3048000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8DB87-F6F5-4118-A4FE-4159D930577D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242120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73EF0F-F3F8-4D15-BCDC-43996644F641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52729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053CE0-2CF7-41ED-99CA-04CCAEF4D59D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318583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F57D41-DCCA-4303-BB7B-92066B4CBAD1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93787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4FB0CE-8613-478C-ABDA-22A66C8C2008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60489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7FAC26-5900-4105-A39D-4B7DE744B159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0327194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6EF667-2288-43DB-9903-663EE6872644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351225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A1775F-B8A6-4567-AB98-AC503E26B83E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74457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4413D0-4ED8-4DD2-AC3D-1DD4F9C91B33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352668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6B9E72-8023-4AA9-A44F-E23B88FCA245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762894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74638"/>
            <a:ext cx="53340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4C0141-E522-44C6-90CA-6D742FDCCC43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700720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1143000"/>
            <a:ext cx="74676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62200" y="3048000"/>
            <a:ext cx="6400800" cy="17526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8DB87-F6F5-4118-A4FE-4159D930577D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510673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73EF0F-F3F8-4D15-BCDC-43996644F641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928924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053CE0-2CF7-41ED-99CA-04CCAEF4D59D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487082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8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1600200"/>
            <a:ext cx="35433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F57D41-DCCA-4303-BB7B-92066B4CBAD1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25859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4FB0CE-8613-478C-ABDA-22A66C8C2008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04849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7FAC26-5900-4105-A39D-4B7DE744B159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3069337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6EF667-2288-43DB-9903-663EE6872644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357619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A1775F-B8A6-4567-AB98-AC503E26B83E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8685927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4413D0-4ED8-4DD2-AC3D-1DD4F9C91B33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0662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6B9E72-8023-4AA9-A44F-E23B88FCA245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6913495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74638"/>
            <a:ext cx="53340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4C0141-E522-44C6-90CA-6D742FDCCC43}" type="slidenum">
              <a:rPr lang="ru-RU" altLang="ru-RU">
                <a:solidFill>
                  <a:srgbClr val="4F261E"/>
                </a:solidFill>
              </a:rPr>
              <a:pPr/>
              <a:t>‹#›</a:t>
            </a:fld>
            <a:endParaRPr lang="ru-RU" altLang="ru-RU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981269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A7306-5B95-4685-8AF0-D520DE22B519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146775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13BBBC-90E4-4000-B405-B9488D9548D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041789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8CA9AB-D607-461C-9A3A-D1E42D530C9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4587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E293C3-2D94-47EE-8FDE-1EE5F1A6821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77494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E1E378-5E7A-4EBE-81B4-F745245F71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628306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15914-734D-46EF-B12B-D06DBE703BF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954409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AD0BD-7033-4227-BB96-70B9520B7F2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753175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2F9E4-B210-46CB-92A5-80E2E78A506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633614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1EB910-27B2-40AA-A360-7548136A01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387339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B7726-1720-43C3-9150-78CAE4E4E4C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729183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04E83-947F-463B-83FD-9A48AEE49E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811850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8B412B8-3704-40FE-A6B6-ED7A5D4CC9D1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489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2" Type="http://schemas.openxmlformats.org/officeDocument/2006/relationships/slideLayout" Target="../slideLayouts/slideLayout69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7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2.xml"/><Relationship Id="rId7" Type="http://schemas.openxmlformats.org/officeDocument/2006/relationships/slideLayout" Target="../slideLayouts/slideLayout86.xml"/><Relationship Id="rId12" Type="http://schemas.openxmlformats.org/officeDocument/2006/relationships/slideLayout" Target="../slideLayouts/slideLayout91.xml"/><Relationship Id="rId2" Type="http://schemas.openxmlformats.org/officeDocument/2006/relationships/slideLayout" Target="../slideLayouts/slideLayout81.xml"/><Relationship Id="rId1" Type="http://schemas.openxmlformats.org/officeDocument/2006/relationships/slideLayout" Target="../slideLayouts/slideLayout80.xml"/><Relationship Id="rId6" Type="http://schemas.openxmlformats.org/officeDocument/2006/relationships/slideLayout" Target="../slideLayouts/slideLayout85.xml"/><Relationship Id="rId11" Type="http://schemas.openxmlformats.org/officeDocument/2006/relationships/slideLayout" Target="../slideLayouts/slideLayout90.xml"/><Relationship Id="rId5" Type="http://schemas.openxmlformats.org/officeDocument/2006/relationships/slideLayout" Target="../slideLayouts/slideLayout84.xml"/><Relationship Id="rId10" Type="http://schemas.openxmlformats.org/officeDocument/2006/relationships/slideLayout" Target="../slideLayouts/slideLayout89.xml"/><Relationship Id="rId4" Type="http://schemas.openxmlformats.org/officeDocument/2006/relationships/slideLayout" Target="../slideLayouts/slideLayout83.xml"/><Relationship Id="rId9" Type="http://schemas.openxmlformats.org/officeDocument/2006/relationships/slideLayout" Target="../slideLayouts/slideLayout8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slideLayout" Target="../slideLayouts/slideLayout126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4.xml"/><Relationship Id="rId13" Type="http://schemas.openxmlformats.org/officeDocument/2006/relationships/theme" Target="../theme/theme12.xml"/><Relationship Id="rId3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33.xml"/><Relationship Id="rId12" Type="http://schemas.openxmlformats.org/officeDocument/2006/relationships/slideLayout" Target="../slideLayouts/slideLayout138.xml"/><Relationship Id="rId2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127.xml"/><Relationship Id="rId6" Type="http://schemas.openxmlformats.org/officeDocument/2006/relationships/slideLayout" Target="../slideLayouts/slideLayout132.xml"/><Relationship Id="rId11" Type="http://schemas.openxmlformats.org/officeDocument/2006/relationships/slideLayout" Target="../slideLayouts/slideLayout137.xml"/><Relationship Id="rId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30.xml"/><Relationship Id="rId9" Type="http://schemas.openxmlformats.org/officeDocument/2006/relationships/slideLayout" Target="../slideLayouts/slideLayout135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1.xml"/><Relationship Id="rId7" Type="http://schemas.openxmlformats.org/officeDocument/2006/relationships/slideLayout" Target="../slideLayouts/slideLayout145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40.xml"/><Relationship Id="rId1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44.xml"/><Relationship Id="rId11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142.xml"/><Relationship Id="rId9" Type="http://schemas.openxmlformats.org/officeDocument/2006/relationships/slideLayout" Target="../slideLayouts/slideLayout147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2.xml"/><Relationship Id="rId7" Type="http://schemas.openxmlformats.org/officeDocument/2006/relationships/slideLayout" Target="../slideLayouts/slideLayout156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51.xml"/><Relationship Id="rId1" Type="http://schemas.openxmlformats.org/officeDocument/2006/relationships/slideLayout" Target="../slideLayouts/slideLayout150.xml"/><Relationship Id="rId6" Type="http://schemas.openxmlformats.org/officeDocument/2006/relationships/slideLayout" Target="../slideLayouts/slideLayout155.xml"/><Relationship Id="rId11" Type="http://schemas.openxmlformats.org/officeDocument/2006/relationships/slideLayout" Target="../slideLayouts/slideLayout160.xml"/><Relationship Id="rId5" Type="http://schemas.openxmlformats.org/officeDocument/2006/relationships/slideLayout" Target="../slideLayouts/slideLayout154.xml"/><Relationship Id="rId10" Type="http://schemas.openxmlformats.org/officeDocument/2006/relationships/slideLayout" Target="../slideLayouts/slideLayout159.xml"/><Relationship Id="rId4" Type="http://schemas.openxmlformats.org/officeDocument/2006/relationships/slideLayout" Target="../slideLayouts/slideLayout153.xml"/><Relationship Id="rId9" Type="http://schemas.openxmlformats.org/officeDocument/2006/relationships/slideLayout" Target="../slideLayouts/slideLayout158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theme" Target="../theme/theme15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529EDCE4-36A3-4341-9C5E-779448795FF1}" type="datetimeFigureOut">
              <a:rPr lang="ru-RU" smtClean="0"/>
              <a:t>09.02.2017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D618787-47AD-40F7-8C4D-B758533FD05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274638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239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245225"/>
            <a:ext cx="1905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Garamond" panose="02020404030301010803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361E0C-6BB4-447C-8073-7F45C861A694}" type="slidenum">
              <a:rPr lang="ru-RU" altLang="ru-RU" smtClean="0">
                <a:solidFill>
                  <a:srgbClr val="4F261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42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29EDCE4-36A3-4341-9C5E-779448795FF1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09.02.2017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D618787-47AD-40F7-8C4D-B758533FD05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504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529EDCE4-36A3-4341-9C5E-779448795FF1}" type="datetimeFigureOut">
              <a:rPr lang="ru-RU" smtClean="0">
                <a:solidFill>
                  <a:srgbClr val="DFE6D0"/>
                </a:solidFill>
              </a:rPr>
              <a:pPr/>
              <a:t>09.02.2017</a:t>
            </a:fld>
            <a:endParaRPr lang="ru-RU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9D618787-47AD-40F7-8C4D-B758533FD05B}" type="slidenum">
              <a:rPr lang="ru-RU" smtClean="0">
                <a:solidFill>
                  <a:srgbClr val="DFE6D0"/>
                </a:solidFill>
              </a:rPr>
              <a:pPr/>
              <a:t>‹#›</a:t>
            </a:fld>
            <a:endParaRPr lang="ru-RU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2554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E52D86-066F-4CC3-B0F0-A05377E7FCEE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192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F8673-C699-4336-AD7E-AC473ADDA27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02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F8673-C699-4336-AD7E-AC473ADDA27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119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838200"/>
            <a:ext cx="86868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28600" y="1676400"/>
            <a:ext cx="8686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3246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969696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200400" y="63246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969696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EFC48D-1B82-4B88-A9EC-69F90EEEE32F}" type="slidenum">
              <a:rPr lang="ru-RU">
                <a:solidFill>
                  <a:srgbClr val="969696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>
              <a:solidFill>
                <a:srgbClr val="96969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242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>
    <p:fade thruBlk="1"/>
  </p:transition>
  <p:txStyles>
    <p:titleStyle>
      <a:lvl1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F8673-C699-4336-AD7E-AC473ADDA27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45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  <p:sldLayoutId id="214748383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F8673-C699-4336-AD7E-AC473ADDA27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898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F8673-C699-4336-AD7E-AC473ADDA27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849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274638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239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245225"/>
            <a:ext cx="1905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Garamond" panose="02020404030301010803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9D8C1B-1880-443C-878D-DCB75DB837F3}" type="slidenum">
              <a:rPr lang="ru-RU" altLang="ru-RU" smtClean="0">
                <a:solidFill>
                  <a:srgbClr val="4F261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004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274638"/>
            <a:ext cx="7315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47800" y="1600200"/>
            <a:ext cx="72390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245225"/>
            <a:ext cx="1905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05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chemeClr val="tx2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4F261E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Garamond" panose="02020404030301010803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9D8C1B-1880-443C-878D-DCB75DB837F3}" type="slidenum">
              <a:rPr lang="ru-RU" altLang="ru-RU" smtClean="0">
                <a:solidFill>
                  <a:srgbClr val="4F261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4F261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000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80" r:id="rId10"/>
    <p:sldLayoutId id="214748388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20000">
              <a:srgbClr val="85C2FF"/>
            </a:gs>
            <a:gs pos="35000">
              <a:srgbClr val="C4D6EB"/>
            </a:gs>
            <a:gs pos="50000">
              <a:srgbClr val="FFEBFA"/>
            </a:gs>
            <a:gs pos="65000">
              <a:srgbClr val="C4D6EB"/>
            </a:gs>
            <a:gs pos="80001">
              <a:srgbClr val="85C2FF"/>
            </a:gs>
            <a:gs pos="100000">
              <a:srgbClr val="5E9E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CF8673-C699-4336-AD7E-AC473ADDA27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81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  <p:sldLayoutId id="2147483894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8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скругленными противолежащими углами 3"/>
          <p:cNvSpPr/>
          <p:nvPr/>
        </p:nvSpPr>
        <p:spPr>
          <a:xfrm>
            <a:off x="179512" y="260648"/>
            <a:ext cx="8712968" cy="6192688"/>
          </a:xfrm>
          <a:prstGeom prst="round2DiagRect">
            <a:avLst>
              <a:gd name="adj1" fmla="val 33723"/>
              <a:gd name="adj2" fmla="val 0"/>
            </a:avLst>
          </a:prstGeom>
          <a:solidFill>
            <a:srgbClr val="00FFFF"/>
          </a:solidFill>
          <a:ln w="41275">
            <a:solidFill>
              <a:schemeClr val="tx2">
                <a:lumMod val="75000"/>
                <a:alpha val="32000"/>
              </a:schemeClr>
            </a:solidFill>
          </a:ln>
          <a:effectLst>
            <a:innerShdw blurRad="774700" dist="546100" dir="486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" name="Рисунок 4" descr="0_8f027_6705e46f_XL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5589240"/>
            <a:ext cx="8424936" cy="1009653"/>
          </a:xfrm>
          <a:prstGeom prst="rect">
            <a:avLst/>
          </a:prstGeom>
        </p:spPr>
      </p:pic>
      <p:pic>
        <p:nvPicPr>
          <p:cNvPr id="11" name="Рисунок 10" descr="0_cb47d_1efadb79_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07561">
            <a:off x="6522607" y="2821894"/>
            <a:ext cx="3047748" cy="2968507"/>
          </a:xfrm>
          <a:prstGeom prst="rect">
            <a:avLst/>
          </a:prstGeom>
        </p:spPr>
      </p:pic>
      <p:pic>
        <p:nvPicPr>
          <p:cNvPr id="11286" name="Picture 22" descr="Площад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328" y="5373216"/>
            <a:ext cx="1152128" cy="1221813"/>
          </a:xfrm>
          <a:prstGeom prst="rect">
            <a:avLst/>
          </a:prstGeom>
          <a:noFill/>
        </p:spPr>
      </p:pic>
      <p:pic>
        <p:nvPicPr>
          <p:cNvPr id="11288" name="Picture 24" descr="http://img-fotki.yandex.ru/get/9825/54833049.c1/0_cb496_bf47bfee_M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196375">
            <a:off x="106761" y="-10888"/>
            <a:ext cx="2857500" cy="199072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11560" y="2204864"/>
            <a:ext cx="650138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Атмосферный воздух города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91880" y="4149080"/>
            <a:ext cx="324036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Подготовил преподаватель</a:t>
            </a:r>
          </a:p>
          <a:p>
            <a:pPr algn="ctr"/>
            <a:r>
              <a:rPr lang="ru-RU" dirty="0"/>
              <a:t>э</a:t>
            </a:r>
            <a:r>
              <a:rPr lang="ru-RU" dirty="0" smtClean="0"/>
              <a:t>кологии</a:t>
            </a:r>
          </a:p>
          <a:p>
            <a:pPr algn="ctr"/>
            <a:r>
              <a:rPr lang="ru-RU" dirty="0" err="1" smtClean="0"/>
              <a:t>Черскова</a:t>
            </a:r>
            <a:r>
              <a:rPr lang="ru-RU" dirty="0" smtClean="0"/>
              <a:t> Н.Н.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0_8f027_6705e46f_XL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5589240"/>
            <a:ext cx="8424936" cy="1009653"/>
          </a:xfrm>
          <a:prstGeom prst="rect">
            <a:avLst/>
          </a:prstGeom>
        </p:spPr>
      </p:pic>
      <p:pic>
        <p:nvPicPr>
          <p:cNvPr id="11286" name="Picture 22" descr="Площадь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4328" y="5373216"/>
            <a:ext cx="1152128" cy="122181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5536" y="20935"/>
            <a:ext cx="73922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Воздух – это смесь газов</a:t>
            </a:r>
            <a:endParaRPr lang="ru-RU" sz="5400" b="0" cap="none" spc="0" dirty="0">
              <a:ln w="18415" cmpd="sng">
                <a:solidFill>
                  <a:schemeClr val="tx1">
                    <a:lumMod val="75000"/>
                    <a:lumOff val="25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484784"/>
            <a:ext cx="69127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Всего </a:t>
            </a:r>
            <a:r>
              <a:rPr lang="ru-RU" sz="3600" b="1" dirty="0"/>
              <a:t>лишь два века назад учёные узнали, что воздух – смесь многих газов, в основном </a:t>
            </a:r>
            <a:r>
              <a:rPr lang="ru-RU" sz="3600" b="1" dirty="0" smtClean="0"/>
              <a:t>:</a:t>
            </a:r>
          </a:p>
          <a:p>
            <a:r>
              <a:rPr lang="ru-RU" sz="4400" b="1" i="1" dirty="0" smtClean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азота </a:t>
            </a:r>
            <a:r>
              <a:rPr lang="ru-RU" sz="4400" b="1" i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– 78%, </a:t>
            </a:r>
            <a:endParaRPr lang="ru-RU" sz="4400" b="1" i="1" dirty="0" smtClean="0">
              <a:ln>
                <a:solidFill>
                  <a:srgbClr val="FFFF00"/>
                </a:solidFill>
              </a:ln>
              <a:solidFill>
                <a:srgbClr val="C00000"/>
              </a:solidFill>
            </a:endParaRPr>
          </a:p>
          <a:p>
            <a:r>
              <a:rPr lang="ru-RU" sz="4400" b="1" i="1" dirty="0" smtClean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кислорода </a:t>
            </a:r>
            <a:r>
              <a:rPr lang="ru-RU" sz="4400" b="1" i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– 21% </a:t>
            </a:r>
            <a:endParaRPr lang="ru-RU" sz="4400" b="1" i="1" dirty="0" smtClean="0">
              <a:ln>
                <a:solidFill>
                  <a:srgbClr val="FFFF00"/>
                </a:solidFill>
              </a:ln>
              <a:solidFill>
                <a:srgbClr val="C00000"/>
              </a:solidFill>
            </a:endParaRPr>
          </a:p>
          <a:p>
            <a:r>
              <a:rPr lang="ru-RU" sz="4400" b="1" i="1" dirty="0" smtClean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углекислого </a:t>
            </a:r>
            <a:r>
              <a:rPr lang="ru-RU" sz="4400" b="1" i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</a:rPr>
              <a:t>газа – 1%.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548680"/>
            <a:ext cx="7200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Воздушный слой – защитник Земли. </a:t>
            </a:r>
            <a:endParaRPr lang="ru-RU" sz="3200" b="1" dirty="0" smtClean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32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Он </a:t>
            </a:r>
            <a:r>
              <a:rPr lang="ru-RU" sz="32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предохраняет её от сильного перегрева или переохлаждения. Отсутствие воздушного слоя на Луне приводит к тому, что днём поверхность её раскаляется до +120 С, ночью остывает до – 160 С. </a:t>
            </a:r>
            <a:endParaRPr lang="ru-RU" sz="3200" b="1" dirty="0" smtClean="0">
              <a:ln w="1905"/>
              <a:gradFill>
                <a:gsLst>
                  <a:gs pos="0">
                    <a:srgbClr val="F14124">
                      <a:shade val="20000"/>
                      <a:satMod val="200000"/>
                    </a:srgbClr>
                  </a:gs>
                  <a:gs pos="78000">
                    <a:srgbClr val="F14124">
                      <a:tint val="90000"/>
                      <a:shade val="89000"/>
                      <a:satMod val="220000"/>
                    </a:srgbClr>
                  </a:gs>
                  <a:gs pos="100000">
                    <a:srgbClr val="F14124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ru-RU" sz="3200" b="1" dirty="0" smtClean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</a:t>
            </a:r>
            <a:r>
              <a:rPr lang="ru-RU" sz="3200" b="1" dirty="0">
                <a:ln w="1905"/>
                <a:gradFill>
                  <a:gsLst>
                    <a:gs pos="0">
                      <a:srgbClr val="F14124">
                        <a:shade val="20000"/>
                        <a:satMod val="200000"/>
                      </a:srgbClr>
                    </a:gs>
                    <a:gs pos="78000">
                      <a:srgbClr val="F1412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1412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таком температурном интервале не может существовать ни одно земное существо</a:t>
            </a:r>
          </a:p>
        </p:txBody>
      </p:sp>
      <p:pic>
        <p:nvPicPr>
          <p:cNvPr id="4098" name="Picture 2" descr="http://school-ppt.3dn.ru/kartinki/school2/sch015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2656"/>
            <a:ext cx="192981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95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83568" y="332656"/>
            <a:ext cx="7704856" cy="600164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Давайте, сравним такие научные факты</a:t>
            </a:r>
            <a:r>
              <a:rPr lang="ru-RU" sz="3200" b="1" dirty="0" smtClean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:</a:t>
            </a:r>
          </a:p>
          <a:p>
            <a:endParaRPr lang="ru-RU" sz="3200" b="1" dirty="0">
              <a:ln w="11430"/>
              <a:gradFill>
                <a:gsLst>
                  <a:gs pos="0">
                    <a:srgbClr val="CFC60D">
                      <a:tint val="70000"/>
                      <a:satMod val="245000"/>
                    </a:srgbClr>
                  </a:gs>
                  <a:gs pos="75000">
                    <a:srgbClr val="CFC60D">
                      <a:tint val="90000"/>
                      <a:shade val="60000"/>
                      <a:satMod val="240000"/>
                    </a:srgbClr>
                  </a:gs>
                  <a:gs pos="100000">
                    <a:srgbClr val="CFC60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3200" b="1" dirty="0" smtClean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У </a:t>
            </a:r>
            <a:r>
              <a:rPr lang="ru-RU" sz="3200" b="1" dirty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Меркурия, как и у Луны, нет атмосферы, оттого там резкие перепады жары и холода</a:t>
            </a:r>
            <a:r>
              <a:rPr lang="ru-RU" sz="3200" b="1" dirty="0" smtClean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endParaRPr lang="ru-RU" sz="3200" b="1" dirty="0">
              <a:ln w="11430"/>
              <a:gradFill>
                <a:gsLst>
                  <a:gs pos="0">
                    <a:srgbClr val="CFC60D">
                      <a:tint val="70000"/>
                      <a:satMod val="245000"/>
                    </a:srgbClr>
                  </a:gs>
                  <a:gs pos="75000">
                    <a:srgbClr val="CFC60D">
                      <a:tint val="90000"/>
                      <a:shade val="60000"/>
                      <a:satMod val="240000"/>
                    </a:srgbClr>
                  </a:gs>
                  <a:gs pos="100000">
                    <a:srgbClr val="CFC60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3200" b="1" dirty="0" smtClean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Днем </a:t>
            </a:r>
            <a:r>
              <a:rPr lang="ru-RU" sz="3200" b="1" dirty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Меркурии поверхность раскаляется до +420 С, с приходом ночи охлаждается до – 180 С</a:t>
            </a:r>
            <a:r>
              <a:rPr lang="ru-RU" sz="3200" b="1" dirty="0" smtClean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</a:p>
          <a:p>
            <a:endParaRPr lang="ru-RU" sz="3200" b="1" dirty="0">
              <a:ln w="11430"/>
              <a:gradFill>
                <a:gsLst>
                  <a:gs pos="0">
                    <a:srgbClr val="CFC60D">
                      <a:tint val="70000"/>
                      <a:satMod val="245000"/>
                    </a:srgbClr>
                  </a:gs>
                  <a:gs pos="75000">
                    <a:srgbClr val="CFC60D">
                      <a:tint val="90000"/>
                      <a:shade val="60000"/>
                      <a:satMod val="240000"/>
                    </a:srgbClr>
                  </a:gs>
                  <a:gs pos="100000">
                    <a:srgbClr val="CFC60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3200" b="1" dirty="0" smtClean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- Воздух </a:t>
            </a:r>
            <a:r>
              <a:rPr lang="ru-RU" sz="3200" b="1" dirty="0">
                <a:ln w="11430"/>
                <a:gradFill>
                  <a:gsLst>
                    <a:gs pos="0">
                      <a:srgbClr val="CFC60D">
                        <a:tint val="70000"/>
                        <a:satMod val="245000"/>
                      </a:srgbClr>
                    </a:gs>
                    <a:gs pos="75000">
                      <a:srgbClr val="CFC60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FC60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относится к неживой природе Земли, но без него жизнь невозможна.</a:t>
            </a:r>
          </a:p>
        </p:txBody>
      </p:sp>
      <p:pic>
        <p:nvPicPr>
          <p:cNvPr id="5122" name="Picture 2" descr="http://pan-poznavajka.ru/001_sashko/200/poznavajka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568" y="1988840"/>
            <a:ext cx="2448272" cy="2036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19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4464050" cy="2590800"/>
          </a:xfrm>
        </p:spPr>
        <p:txBody>
          <a:bodyPr/>
          <a:lstStyle/>
          <a:p>
            <a:pPr algn="l"/>
            <a:r>
              <a:rPr lang="ru-RU" altLang="ru-RU" sz="2400" b="1"/>
              <a:t>Атмосферный воздух </a:t>
            </a:r>
            <a:r>
              <a:rPr lang="ru-RU" altLang="ru-RU" sz="2400"/>
              <a:t>является жизненно важным компонентом окружающей природной среды, неотъемлемой частью</a:t>
            </a:r>
            <a:r>
              <a:rPr lang="ru-RU" altLang="ru-RU" sz="2400" b="1"/>
              <a:t> </a:t>
            </a:r>
            <a:br>
              <a:rPr lang="ru-RU" altLang="ru-RU" sz="2400" b="1"/>
            </a:br>
            <a:r>
              <a:rPr lang="ru-RU" altLang="ru-RU" sz="2400" b="1"/>
              <a:t>среды обитания человека, растений и животных.</a:t>
            </a:r>
            <a:r>
              <a:rPr lang="ru-RU" altLang="ru-RU" sz="2400"/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2924175"/>
            <a:ext cx="4248150" cy="3457575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2000"/>
              <a:t>Охрана атмосферного воздуха регулируется</a:t>
            </a:r>
            <a:r>
              <a:rPr lang="ru-RU" altLang="ru-RU" sz="2000" b="1"/>
              <a:t> Федеральным законом "</a:t>
            </a:r>
            <a:r>
              <a:rPr lang="ru-RU" altLang="ru-RU" sz="2000" b="1" i="1"/>
              <a:t>Об охране атмосферного воздуха</a:t>
            </a:r>
            <a:r>
              <a:rPr lang="ru-RU" altLang="ru-RU" sz="2000" b="1"/>
              <a:t>"</a:t>
            </a:r>
            <a:r>
              <a:rPr lang="ru-RU" altLang="ru-RU" sz="2000"/>
              <a:t>.</a:t>
            </a:r>
          </a:p>
          <a:p>
            <a:pPr>
              <a:buFontTx/>
              <a:buNone/>
            </a:pPr>
            <a:r>
              <a:rPr lang="ru-RU" altLang="ru-RU" sz="2000" b="1" i="1"/>
              <a:t>4 мая 1999 года N 96-ФЗ</a:t>
            </a:r>
            <a:r>
              <a:rPr lang="ru-RU" altLang="ru-RU" sz="2000"/>
              <a:t> </a:t>
            </a:r>
          </a:p>
          <a:p>
            <a:pPr>
              <a:buFontTx/>
              <a:buNone/>
            </a:pPr>
            <a:r>
              <a:rPr lang="ru-RU" altLang="ru-RU" sz="1800" i="1"/>
              <a:t>редакции</a:t>
            </a:r>
            <a:r>
              <a:rPr lang="ru-RU" altLang="ru-RU" sz="2000"/>
              <a:t> </a:t>
            </a:r>
          </a:p>
          <a:p>
            <a:pPr>
              <a:buFontTx/>
              <a:buNone/>
            </a:pPr>
            <a:r>
              <a:rPr lang="ru-RU" altLang="ru-RU" sz="2000"/>
              <a:t>от 22.08.2004 № 122-ФЗ, от 09.05.2005 № 45-ФЗ, от 31.12.2005 №199-ФЗ </a:t>
            </a:r>
          </a:p>
        </p:txBody>
      </p:sp>
      <p:pic>
        <p:nvPicPr>
          <p:cNvPr id="3076" name="Picture 4" descr="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60350"/>
            <a:ext cx="3603625" cy="240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5c309b73120e7285ffb18bc2b005649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3068638"/>
            <a:ext cx="2255838" cy="338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216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260350"/>
            <a:ext cx="7354888" cy="561975"/>
          </a:xfrm>
        </p:spPr>
        <p:txBody>
          <a:bodyPr/>
          <a:lstStyle/>
          <a:p>
            <a:pPr algn="ctr"/>
            <a:r>
              <a:rPr lang="ru-RU" altLang="ru-RU" i="1" smtClean="0"/>
              <a:t>Основные источники загрязнения воздуха</a:t>
            </a:r>
          </a:p>
        </p:txBody>
      </p:sp>
      <p:pic>
        <p:nvPicPr>
          <p:cNvPr id="22535" name="Picture 7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196975"/>
            <a:ext cx="5762625" cy="55006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90908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777777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2408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-11052" y="332656"/>
            <a:ext cx="889083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Основные показатели качества воздуха в городе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07504" y="1196752"/>
            <a:ext cx="885650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Один из основных показателей – качество атмосферного воздуха. Для различных загрязняющих веществ установлены предельно допустимые концентрации (ПДК).</a:t>
            </a:r>
          </a:p>
          <a:p>
            <a:r>
              <a:rPr lang="ru-RU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Предельно допустимой концентрацией вещества </a:t>
            </a:r>
            <a:r>
              <a:rPr lang="ru-RU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называется его максимальная концентрация, не оказывающая в течении всей жизни прямого или косвенного неблагоприятного действия на настоящее или будущее поколение, не снижающая работоспособности человека, не ухудшающая его самочувствие и санитарно-бытовых условий жизни.</a:t>
            </a:r>
            <a:endParaRPr lang="ru-RU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1026" name="Picture 2" descr="https://content.schools.by/krbr/library/0a78f3fb7bdc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078" y="4582924"/>
            <a:ext cx="2857500" cy="2257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260648"/>
            <a:ext cx="8229600" cy="5976664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3600" dirty="0">
                <a:solidFill>
                  <a:srgbClr val="FF0000"/>
                </a:solidFill>
              </a:rPr>
              <a:t>В </a:t>
            </a:r>
            <a:r>
              <a:rPr lang="ru-RU" altLang="ru-RU" sz="3600" dirty="0" smtClean="0">
                <a:solidFill>
                  <a:srgbClr val="FF0000"/>
                </a:solidFill>
              </a:rPr>
              <a:t>РФ и во всём мире для загрязняющих веществ </a:t>
            </a:r>
            <a:r>
              <a:rPr lang="ru-RU" altLang="ru-RU" sz="3600" dirty="0">
                <a:solidFill>
                  <a:srgbClr val="FF0000"/>
                </a:solidFill>
              </a:rPr>
              <a:t>у</a:t>
            </a:r>
            <a:r>
              <a:rPr lang="ru-RU" altLang="ru-RU" sz="3600" dirty="0" smtClean="0">
                <a:solidFill>
                  <a:srgbClr val="FF0000"/>
                </a:solidFill>
              </a:rPr>
              <a:t>становлены 2 вида ПДК: </a:t>
            </a:r>
            <a:endParaRPr lang="ru-RU" altLang="ru-RU" sz="3600" dirty="0">
              <a:solidFill>
                <a:srgbClr val="FF0000"/>
              </a:solidFill>
            </a:endParaRPr>
          </a:p>
          <a:p>
            <a:r>
              <a:rPr lang="ru-RU" altLang="ru-RU" dirty="0" smtClean="0"/>
              <a:t>максимальные разовые (</a:t>
            </a:r>
            <a:r>
              <a:rPr lang="ru-RU" altLang="ru-RU" b="1" dirty="0" smtClean="0"/>
              <a:t>ПДК</a:t>
            </a:r>
            <a:r>
              <a:rPr lang="ru-RU" altLang="ru-RU" b="1" baseline="-25000" dirty="0" smtClean="0"/>
              <a:t>МР</a:t>
            </a:r>
            <a:r>
              <a:rPr lang="ru-RU" altLang="ru-RU" b="1" dirty="0" smtClean="0"/>
              <a:t> )</a:t>
            </a:r>
            <a:r>
              <a:rPr lang="ru-RU" altLang="ru-RU" dirty="0"/>
              <a:t> – </a:t>
            </a:r>
            <a:r>
              <a:rPr lang="ru-RU" altLang="ru-RU" dirty="0" smtClean="0"/>
              <a:t>не должны вызывать рефлекторных реакций в организме человека при вдыхании в </a:t>
            </a:r>
            <a:r>
              <a:rPr lang="ru-RU" altLang="ru-RU" dirty="0"/>
              <a:t>течение 20-30 </a:t>
            </a:r>
            <a:r>
              <a:rPr lang="ru-RU" altLang="ru-RU" dirty="0" smtClean="0"/>
              <a:t>мин. </a:t>
            </a:r>
            <a:endParaRPr lang="ru-RU" altLang="ru-RU" b="1" dirty="0"/>
          </a:p>
          <a:p>
            <a:r>
              <a:rPr lang="ru-RU" altLang="ru-RU" dirty="0" smtClean="0"/>
              <a:t>среднесуточные (</a:t>
            </a:r>
            <a:r>
              <a:rPr lang="ru-RU" altLang="ru-RU" b="1" dirty="0" smtClean="0"/>
              <a:t>ПДК</a:t>
            </a:r>
            <a:r>
              <a:rPr lang="ru-RU" altLang="ru-RU" b="1" baseline="-25000" dirty="0" smtClean="0"/>
              <a:t>СС</a:t>
            </a:r>
            <a:r>
              <a:rPr lang="ru-RU" altLang="ru-RU" baseline="-25000" dirty="0" smtClean="0"/>
              <a:t> </a:t>
            </a:r>
            <a:r>
              <a:rPr lang="ru-RU" altLang="ru-RU" dirty="0" smtClean="0"/>
              <a:t> ) -  не должны оказывать на человека прямого или косвенного вредного воздействия при неопределённо долгом (годы)  вдыхании.</a:t>
            </a:r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7311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188641"/>
            <a:ext cx="8712968" cy="4896544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2800" b="1" dirty="0"/>
              <a:t>Класс опасности</a:t>
            </a:r>
            <a:r>
              <a:rPr lang="ru-RU" altLang="ru-RU" sz="2800" dirty="0"/>
              <a:t> - показатель, характеризующий степень опасности для человека веществ, загрязняющих атмосферный воздух. Вещества делятся на следующие классы опасности: </a:t>
            </a:r>
          </a:p>
          <a:p>
            <a:pPr>
              <a:buFontTx/>
              <a:buNone/>
            </a:pPr>
            <a:r>
              <a:rPr lang="ru-RU" altLang="ru-RU" sz="2800" b="1" dirty="0"/>
              <a:t>1 класс</a:t>
            </a:r>
            <a:r>
              <a:rPr lang="ru-RU" altLang="ru-RU" sz="2800" dirty="0"/>
              <a:t> - чрезвычайно </a:t>
            </a:r>
            <a:r>
              <a:rPr lang="ru-RU" altLang="ru-RU" sz="2800" dirty="0" smtClean="0"/>
              <a:t>опасные (озон, пары ртути); </a:t>
            </a:r>
            <a:endParaRPr lang="ru-RU" altLang="ru-RU" sz="2800" dirty="0"/>
          </a:p>
          <a:p>
            <a:pPr>
              <a:buFontTx/>
              <a:buNone/>
            </a:pPr>
            <a:r>
              <a:rPr lang="ru-RU" altLang="ru-RU" sz="2800" b="1" dirty="0"/>
              <a:t>2 класс</a:t>
            </a:r>
            <a:r>
              <a:rPr lang="ru-RU" altLang="ru-RU" sz="2800" dirty="0"/>
              <a:t> </a:t>
            </a:r>
            <a:r>
              <a:rPr lang="ru-RU" altLang="ru-RU" sz="2800" dirty="0" smtClean="0"/>
              <a:t>– </a:t>
            </a:r>
            <a:r>
              <a:rPr lang="ru-RU" altLang="ru-RU" sz="2800" dirty="0" err="1" smtClean="0"/>
              <a:t>высокоопасные</a:t>
            </a:r>
            <a:r>
              <a:rPr lang="ru-RU" altLang="ru-RU" sz="2800" dirty="0" smtClean="0"/>
              <a:t> (оксиды азота, сероводород, сероуглерод); </a:t>
            </a:r>
            <a:endParaRPr lang="ru-RU" altLang="ru-RU" sz="2800" dirty="0"/>
          </a:p>
          <a:p>
            <a:pPr>
              <a:buFontTx/>
              <a:buNone/>
            </a:pPr>
            <a:r>
              <a:rPr lang="ru-RU" altLang="ru-RU" sz="2800" b="1" dirty="0"/>
              <a:t>3 класс</a:t>
            </a:r>
            <a:r>
              <a:rPr lang="ru-RU" altLang="ru-RU" sz="2800" dirty="0"/>
              <a:t> </a:t>
            </a:r>
            <a:r>
              <a:rPr lang="ru-RU" altLang="ru-RU" sz="2800" dirty="0" smtClean="0"/>
              <a:t>– умеренно опасные (сернистый газ, фенол); </a:t>
            </a:r>
            <a:endParaRPr lang="ru-RU" altLang="ru-RU" sz="2800" dirty="0"/>
          </a:p>
          <a:p>
            <a:pPr>
              <a:buFontTx/>
              <a:buNone/>
            </a:pPr>
            <a:r>
              <a:rPr lang="ru-RU" altLang="ru-RU" sz="2800" b="1" dirty="0"/>
              <a:t>4 класс</a:t>
            </a:r>
            <a:r>
              <a:rPr lang="ru-RU" altLang="ru-RU" sz="2800" dirty="0"/>
              <a:t> </a:t>
            </a:r>
            <a:r>
              <a:rPr lang="ru-RU" altLang="ru-RU" sz="2800" dirty="0" smtClean="0"/>
              <a:t>– малоопасные (аммиак, ацетон, бензин). </a:t>
            </a:r>
            <a:endParaRPr lang="ru-RU" altLang="ru-RU" sz="2800" dirty="0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973001"/>
            <a:ext cx="2304256" cy="1794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72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84976" cy="4248472"/>
          </a:xfrm>
        </p:spPr>
        <p:txBody>
          <a:bodyPr/>
          <a:lstStyle/>
          <a:p>
            <a:pPr algn="ctr"/>
            <a:r>
              <a:rPr lang="ru-RU" dirty="0" smtClean="0"/>
              <a:t>Для определения качества атмосферного воздуха вводится </a:t>
            </a:r>
            <a:r>
              <a:rPr lang="ru-RU" dirty="0" smtClean="0">
                <a:solidFill>
                  <a:srgbClr val="FF0000"/>
                </a:solidFill>
              </a:rPr>
              <a:t>комплексный индекс загрязнения атмосферы (КИЗА)</a:t>
            </a:r>
            <a:r>
              <a:rPr lang="ru-RU" dirty="0" smtClean="0"/>
              <a:t>. Он представляет собой сумму концентраций нескольких загрязняющих веществ в долях ПДК. Чем выше КИЗА, тем хуже качество атмосферного воздуха. </a:t>
            </a:r>
            <a:endParaRPr lang="ru-RU" dirty="0"/>
          </a:p>
        </p:txBody>
      </p:sp>
      <p:pic>
        <p:nvPicPr>
          <p:cNvPr id="3" name="Picture 4" descr="gasmask-ear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437112"/>
            <a:ext cx="2460893" cy="232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646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71600" y="304800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i="1" dirty="0" smtClean="0">
                <a:solidFill>
                  <a:srgbClr val="FFFF00"/>
                </a:solidFill>
              </a:rPr>
              <a:t>Автомобильный транспорт</a:t>
            </a:r>
            <a:endParaRPr lang="ru-RU" sz="2800" b="1" i="1" dirty="0">
              <a:solidFill>
                <a:srgbClr val="FFFF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990600"/>
            <a:ext cx="8610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solidFill>
                  <a:srgbClr val="FFFFFF"/>
                </a:solidFill>
              </a:rPr>
              <a:t>Из всех искусственных источников загрязнения атмосферы самым опасным является автомобильный транспорт. В 1900 г. в мире было 11 тыс. автомобилей, в 1950 г. - 48 </a:t>
            </a:r>
            <a:r>
              <a:rPr lang="ru-RU" sz="2000" b="1" dirty="0" err="1" smtClean="0">
                <a:solidFill>
                  <a:srgbClr val="FFFFFF"/>
                </a:solidFill>
              </a:rPr>
              <a:t>млн</a:t>
            </a:r>
            <a:r>
              <a:rPr lang="ru-RU" sz="2000" b="1" dirty="0" smtClean="0">
                <a:solidFill>
                  <a:srgbClr val="FFFFFF"/>
                </a:solidFill>
              </a:rPr>
              <a:t>, в 1970 г. - 181 </a:t>
            </a:r>
            <a:r>
              <a:rPr lang="ru-RU" sz="2000" b="1" dirty="0" err="1" smtClean="0">
                <a:solidFill>
                  <a:srgbClr val="FFFFFF"/>
                </a:solidFill>
              </a:rPr>
              <a:t>млн</a:t>
            </a:r>
            <a:r>
              <a:rPr lang="ru-RU" sz="2000" b="1" dirty="0" smtClean="0">
                <a:solidFill>
                  <a:srgbClr val="FFFFFF"/>
                </a:solidFill>
              </a:rPr>
              <a:t>, в 1982 г. - 330 </a:t>
            </a:r>
            <a:r>
              <a:rPr lang="ru-RU" sz="2000" b="1" dirty="0" err="1" smtClean="0">
                <a:solidFill>
                  <a:srgbClr val="FFFFFF"/>
                </a:solidFill>
              </a:rPr>
              <a:t>млн</a:t>
            </a:r>
            <a:r>
              <a:rPr lang="ru-RU" sz="2000" b="1" dirty="0" smtClean="0">
                <a:solidFill>
                  <a:srgbClr val="FFFFFF"/>
                </a:solidFill>
              </a:rPr>
              <a:t>, в настоящее время - около 500 </a:t>
            </a:r>
            <a:r>
              <a:rPr lang="ru-RU" sz="2000" b="1" dirty="0" err="1" smtClean="0">
                <a:solidFill>
                  <a:srgbClr val="FFFFFF"/>
                </a:solidFill>
              </a:rPr>
              <a:t>млн</a:t>
            </a:r>
            <a:r>
              <a:rPr lang="ru-RU" sz="2000" b="1" dirty="0" smtClean="0">
                <a:solidFill>
                  <a:srgbClr val="FFFFFF"/>
                </a:solidFill>
              </a:rPr>
              <a:t> автомобилей. Они сжигают сотни миллионов тонн </a:t>
            </a:r>
            <a:r>
              <a:rPr lang="ru-RU" sz="2000" b="1" dirty="0" err="1" smtClean="0">
                <a:solidFill>
                  <a:srgbClr val="FFFFFF"/>
                </a:solidFill>
              </a:rPr>
              <a:t>невозобновимых</a:t>
            </a:r>
            <a:r>
              <a:rPr lang="ru-RU" sz="2000" b="1" dirty="0" smtClean="0">
                <a:solidFill>
                  <a:srgbClr val="FFFFFF"/>
                </a:solidFill>
              </a:rPr>
              <a:t> запасов нефтепродуктов. В отработанных газах автомобилей содержится около 280 вредных компонентов. Автомобильный транспорт становится одним из главных источников загрязнения окружающей среды. В ряде зарубежных государств (Франция, США, Германия) автомобильный транспорт дает более 50 - 60% в конечном счете загрязнения атмосферы.</a:t>
            </a:r>
            <a:endParaRPr lang="ru-RU" sz="2000" b="1" dirty="0">
              <a:solidFill>
                <a:srgbClr val="FFFFFF"/>
              </a:solidFill>
            </a:endParaRPr>
          </a:p>
        </p:txBody>
      </p:sp>
      <p:pic>
        <p:nvPicPr>
          <p:cNvPr id="24578" name="Picture 2" descr="http://autonewsmonitoring.info/uploads/posts/2011-09/avto-transport-kak-istochnik-zagryazneniya_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4345428"/>
            <a:ext cx="3733799" cy="2512572"/>
          </a:xfrm>
          <a:prstGeom prst="rect">
            <a:avLst/>
          </a:prstGeom>
          <a:noFill/>
        </p:spPr>
      </p:pic>
      <p:pic>
        <p:nvPicPr>
          <p:cNvPr id="24580" name="Picture 4" descr="http://img11.nnm.ru/c/b/c/9/2/a118f50b4b9b0c588eadea797b2_pre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4386924"/>
            <a:ext cx="4038600" cy="2471076"/>
          </a:xfrm>
          <a:prstGeom prst="rect">
            <a:avLst/>
          </a:prstGeom>
          <a:noFill/>
        </p:spPr>
      </p:pic>
      <p:pic>
        <p:nvPicPr>
          <p:cNvPr id="24582" name="Picture 6" descr="http://im0-tub-ru.yandex.net/i?id=676346-42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4343400"/>
            <a:ext cx="3755136" cy="2514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03371600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22337"/>
          </a:xfrm>
        </p:spPr>
        <p:txBody>
          <a:bodyPr/>
          <a:lstStyle/>
          <a:p>
            <a:r>
              <a:rPr lang="ru-RU" altLang="ru-RU" sz="3200" b="1">
                <a:solidFill>
                  <a:srgbClr val="CC0000"/>
                </a:solidFill>
              </a:rPr>
              <a:t>Основные загрязняющие вещества атмосферного воздуха</a:t>
            </a:r>
            <a:r>
              <a:rPr lang="ru-RU" altLang="ru-RU" sz="3200">
                <a:solidFill>
                  <a:srgbClr val="CC0000"/>
                </a:solidFill>
              </a:rPr>
              <a:t> 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altLang="ru-RU" sz="2800"/>
              <a:t>Различают </a:t>
            </a:r>
            <a:r>
              <a:rPr lang="ru-RU" altLang="ru-RU" sz="2800" b="1"/>
              <a:t>пассивные и активные</a:t>
            </a:r>
            <a:r>
              <a:rPr lang="ru-RU" altLang="ru-RU" sz="2800"/>
              <a:t> загрязнители воздуха. </a:t>
            </a:r>
          </a:p>
          <a:p>
            <a:r>
              <a:rPr lang="ru-RU" altLang="ru-RU" sz="2800"/>
              <a:t>К числу </a:t>
            </a:r>
            <a:r>
              <a:rPr lang="ru-RU" altLang="ru-RU" sz="2800" b="1"/>
              <a:t>пассивных</a:t>
            </a:r>
            <a:r>
              <a:rPr lang="ru-RU" altLang="ru-RU" sz="2800"/>
              <a:t> относятся сажа, пыль, зола (ПДК – 0,05 мг/м</a:t>
            </a:r>
            <a:r>
              <a:rPr lang="ru-RU" altLang="ru-RU" sz="2800" baseline="30000"/>
              <a:t>3</a:t>
            </a:r>
            <a:r>
              <a:rPr lang="ru-RU" altLang="ru-RU" sz="2800"/>
              <a:t>, класс опасности - 3). </a:t>
            </a:r>
          </a:p>
          <a:p>
            <a:r>
              <a:rPr lang="ru-RU" altLang="ru-RU" sz="2800" b="1"/>
              <a:t>Активными</a:t>
            </a:r>
            <a:r>
              <a:rPr lang="ru-RU" altLang="ru-RU" sz="2800"/>
              <a:t> загрязняющими веществами, обладающими </a:t>
            </a:r>
            <a:r>
              <a:rPr lang="ru-RU" altLang="ru-RU" sz="2800" u="sng"/>
              <a:t>токсическими</a:t>
            </a:r>
            <a:r>
              <a:rPr lang="ru-RU" altLang="ru-RU" sz="2800"/>
              <a:t> свойствами, являются производные углерода (углекислый газ и окись углерода), сера, окислы азота, окислы свинца, бензпирен и др.</a:t>
            </a:r>
          </a:p>
        </p:txBody>
      </p:sp>
    </p:spTree>
    <p:extLst>
      <p:ext uri="{BB962C8B-B14F-4D97-AF65-F5344CB8AC3E}">
        <p14:creationId xmlns:p14="http://schemas.microsoft.com/office/powerpoint/2010/main" val="922337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000"/>
              <a:t>Углекислый газ СО</a:t>
            </a:r>
            <a:r>
              <a:rPr lang="ru-RU" altLang="ru-RU" sz="4000" baseline="-25000"/>
              <a:t>2</a:t>
            </a:r>
            <a:r>
              <a:rPr lang="ru-RU" altLang="ru-RU" sz="4000"/>
              <a:t> </a:t>
            </a:r>
            <a:br>
              <a:rPr lang="ru-RU" altLang="ru-RU" sz="4000"/>
            </a:br>
            <a:r>
              <a:rPr lang="ru-RU" altLang="ru-RU" sz="4000"/>
              <a:t>(Диоксид углерода) 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altLang="ru-RU" sz="2400" dirty="0"/>
              <a:t>Является критерием чистоты воздуха в жилых и общественных зданиях</a:t>
            </a:r>
          </a:p>
          <a:p>
            <a:r>
              <a:rPr lang="ru-RU" altLang="ru-RU" sz="2400" dirty="0"/>
              <a:t>Значительное накопление СО</a:t>
            </a:r>
            <a:r>
              <a:rPr lang="ru-RU" altLang="ru-RU" sz="2400" baseline="-25000" dirty="0"/>
              <a:t>2 </a:t>
            </a:r>
            <a:r>
              <a:rPr lang="ru-RU" altLang="ru-RU" sz="2400" dirty="0"/>
              <a:t>в закрытых помещениях указывает на санитарное неблагополучие (скученность людей, плохая вентиляция)</a:t>
            </a:r>
          </a:p>
          <a:p>
            <a:r>
              <a:rPr lang="ru-RU" altLang="ru-RU" sz="2400" dirty="0"/>
              <a:t>ПДК в жилых и общественных зданиях – </a:t>
            </a:r>
            <a:r>
              <a:rPr lang="ru-RU" altLang="ru-RU" sz="2400" b="1" dirty="0"/>
              <a:t>0,1%</a:t>
            </a:r>
            <a:br>
              <a:rPr lang="ru-RU" altLang="ru-RU" sz="2400" b="1" dirty="0"/>
            </a:br>
            <a:r>
              <a:rPr lang="ru-RU" altLang="ru-RU" sz="2400" b="1" dirty="0"/>
              <a:t>                      </a:t>
            </a:r>
            <a:r>
              <a:rPr lang="ru-RU" altLang="ru-RU" sz="2400" dirty="0" smtClean="0"/>
              <a:t>для лечебных учреждений– </a:t>
            </a:r>
            <a:r>
              <a:rPr lang="ru-RU" altLang="ru-RU" sz="2400" b="1" dirty="0"/>
              <a:t>0,07%</a:t>
            </a:r>
          </a:p>
          <a:p>
            <a:pPr algn="ctr">
              <a:buFontTx/>
              <a:buNone/>
            </a:pPr>
            <a:r>
              <a:rPr lang="ru-RU" altLang="ru-RU" sz="1800" dirty="0"/>
              <a:t>(это расчетная величина эффективности вентиляции)</a:t>
            </a:r>
          </a:p>
          <a:p>
            <a:r>
              <a:rPr lang="ru-RU" altLang="ru-RU" sz="2800" dirty="0"/>
              <a:t>Повышением концентрации в атмосфере создает парниковый эффект </a:t>
            </a:r>
          </a:p>
        </p:txBody>
      </p:sp>
    </p:spTree>
    <p:extLst>
      <p:ext uri="{BB962C8B-B14F-4D97-AF65-F5344CB8AC3E}">
        <p14:creationId xmlns:p14="http://schemas.microsoft.com/office/powerpoint/2010/main" val="37312963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8435975" cy="922337"/>
          </a:xfrm>
        </p:spPr>
        <p:txBody>
          <a:bodyPr/>
          <a:lstStyle/>
          <a:p>
            <a:r>
              <a:rPr lang="ru-RU" altLang="ru-RU" sz="3600" i="1"/>
              <a:t>Оксид углерода (СО) – угарный газ</a:t>
            </a:r>
            <a:r>
              <a:rPr lang="ru-RU" altLang="ru-RU" sz="3600"/>
              <a:t> 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125538"/>
            <a:ext cx="8229600" cy="4525962"/>
          </a:xfrm>
        </p:spPr>
        <p:txBody>
          <a:bodyPr/>
          <a:lstStyle/>
          <a:p>
            <a:r>
              <a:rPr lang="ru-RU" altLang="ru-RU" sz="2400"/>
              <a:t>является продуктом неполного сгорания топлива, попадающим в атмосферный воздух с выбросами промышленных предприятий и выхлопными газами автотранспорта;</a:t>
            </a:r>
          </a:p>
          <a:p>
            <a:r>
              <a:rPr lang="ru-RU" altLang="ru-RU" sz="2400"/>
              <a:t>обыкновенный дым содержит около 3% оксида углерода, а выхлоп (газы при нормальном режиме работы двигателя) — 7,7%. </a:t>
            </a:r>
          </a:p>
          <a:p>
            <a:r>
              <a:rPr lang="ru-RU" altLang="ru-RU" sz="2400"/>
              <a:t>Табачный дым содержит около 0,5-1,0% </a:t>
            </a:r>
          </a:p>
          <a:p>
            <a:r>
              <a:rPr lang="ru-RU" altLang="ru-RU" sz="2400"/>
              <a:t>В воздухе </a:t>
            </a:r>
            <a:r>
              <a:rPr lang="ru-RU" altLang="ru-RU" sz="2400" u="sng"/>
              <a:t>жилых помещений</a:t>
            </a:r>
            <a:r>
              <a:rPr lang="ru-RU" altLang="ru-RU" sz="2400"/>
              <a:t> может появляться при </a:t>
            </a:r>
            <a:r>
              <a:rPr lang="ru-RU" altLang="ru-RU" sz="2400" u="sng"/>
              <a:t>печном отоплении</a:t>
            </a:r>
            <a:r>
              <a:rPr lang="ru-RU" altLang="ru-RU" sz="2400"/>
              <a:t> в случае преждевременного закрытия дымовой трубы </a:t>
            </a:r>
          </a:p>
        </p:txBody>
      </p:sp>
    </p:spTree>
    <p:extLst>
      <p:ext uri="{BB962C8B-B14F-4D97-AF65-F5344CB8AC3E}">
        <p14:creationId xmlns:p14="http://schemas.microsoft.com/office/powerpoint/2010/main" val="40635426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ru-RU" altLang="ru-RU" sz="3600" i="1"/>
              <a:t>Оксид углерода (СО) – угарный газ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73238"/>
            <a:ext cx="8496300" cy="2376487"/>
          </a:xfrm>
        </p:spPr>
        <p:txBody>
          <a:bodyPr/>
          <a:lstStyle/>
          <a:p>
            <a:r>
              <a:rPr lang="ru-RU" altLang="ru-RU" sz="1800"/>
              <a:t>является токсичным веществом. </a:t>
            </a:r>
          </a:p>
          <a:p>
            <a:r>
              <a:rPr lang="ru-RU" altLang="ru-RU" sz="1800"/>
              <a:t>Проникая через легкие в кровь, он образует прочное химическое соединение с гемоглобином — </a:t>
            </a:r>
            <a:r>
              <a:rPr lang="ru-RU" altLang="ru-RU" sz="1800" b="1"/>
              <a:t>карбоксигемоглобин</a:t>
            </a:r>
            <a:r>
              <a:rPr lang="ru-RU" altLang="ru-RU" sz="1800"/>
              <a:t>, блокируя процессы транспорта кислорода к тканям, в результате чего в организме наступает кислородное голодание — аноксемия острого или хронического характера в зависимости от концентрации. Чаще встречаются хронические отравления, выражающиеся головной болью, снижением памяти, расстройством сна, повышенной утомляемостью и др. </a:t>
            </a:r>
          </a:p>
        </p:txBody>
      </p:sp>
      <p:sp>
        <p:nvSpPr>
          <p:cNvPr id="49156" name="Oval 4"/>
          <p:cNvSpPr>
            <a:spLocks noChangeArrowheads="1"/>
          </p:cNvSpPr>
          <p:nvPr/>
        </p:nvSpPr>
        <p:spPr bwMode="auto">
          <a:xfrm>
            <a:off x="611188" y="5373688"/>
            <a:ext cx="1079500" cy="1008062"/>
          </a:xfrm>
          <a:prstGeom prst="ellipse">
            <a:avLst/>
          </a:prstGeom>
          <a:solidFill>
            <a:srgbClr val="40949A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200" b="1" smtClean="0">
              <a:solidFill>
                <a:srgbClr val="FFFF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Углекислый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газ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СО</a:t>
            </a:r>
            <a:r>
              <a:rPr lang="ru-RU" altLang="ru-RU" sz="1200" b="1" baseline="-25000" smtClean="0">
                <a:solidFill>
                  <a:srgbClr val="FFFF00"/>
                </a:solidFill>
              </a:rPr>
              <a:t>2</a:t>
            </a:r>
            <a:endParaRPr lang="ru-RU" altLang="ru-RU" sz="1200" b="1" smtClean="0">
              <a:solidFill>
                <a:srgbClr val="FFFF00"/>
              </a:solidFill>
            </a:endParaRPr>
          </a:p>
        </p:txBody>
      </p:sp>
      <p:sp>
        <p:nvSpPr>
          <p:cNvPr id="49157" name="Oval 5"/>
          <p:cNvSpPr>
            <a:spLocks noChangeArrowheads="1"/>
          </p:cNvSpPr>
          <p:nvPr/>
        </p:nvSpPr>
        <p:spPr bwMode="auto">
          <a:xfrm>
            <a:off x="539750" y="4076700"/>
            <a:ext cx="1079500" cy="1008063"/>
          </a:xfrm>
          <a:prstGeom prst="ellipse">
            <a:avLst/>
          </a:prstGeom>
          <a:solidFill>
            <a:srgbClr val="224F5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Оксид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углерода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(угарный газ)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СО</a:t>
            </a:r>
          </a:p>
        </p:txBody>
      </p:sp>
      <p:sp>
        <p:nvSpPr>
          <p:cNvPr id="49158" name="AutoShape 6"/>
          <p:cNvSpPr>
            <a:spLocks/>
          </p:cNvSpPr>
          <p:nvPr/>
        </p:nvSpPr>
        <p:spPr bwMode="auto">
          <a:xfrm>
            <a:off x="1619250" y="4292600"/>
            <a:ext cx="719138" cy="2160588"/>
          </a:xfrm>
          <a:prstGeom prst="rightBrace">
            <a:avLst>
              <a:gd name="adj1" fmla="val 2503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49159" name="AutoShape 7"/>
          <p:cNvSpPr>
            <a:spLocks noChangeArrowheads="1"/>
          </p:cNvSpPr>
          <p:nvPr/>
        </p:nvSpPr>
        <p:spPr bwMode="auto">
          <a:xfrm rot="-988204">
            <a:off x="2124075" y="4941888"/>
            <a:ext cx="1223963" cy="792162"/>
          </a:xfrm>
          <a:prstGeom prst="chevron">
            <a:avLst>
              <a:gd name="adj" fmla="val 9719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3132138" y="4437063"/>
            <a:ext cx="1295400" cy="8636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гемоглобин</a:t>
            </a:r>
          </a:p>
        </p:txBody>
      </p:sp>
      <p:sp>
        <p:nvSpPr>
          <p:cNvPr id="49161" name="AutoShape 9"/>
          <p:cNvSpPr>
            <a:spLocks noChangeArrowheads="1"/>
          </p:cNvSpPr>
          <p:nvPr/>
        </p:nvSpPr>
        <p:spPr bwMode="auto">
          <a:xfrm rot="-1006363">
            <a:off x="4284663" y="4221163"/>
            <a:ext cx="1223962" cy="792162"/>
          </a:xfrm>
          <a:prstGeom prst="chevron">
            <a:avLst>
              <a:gd name="adj" fmla="val 9719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49162" name="Oval 10"/>
          <p:cNvSpPr>
            <a:spLocks noChangeArrowheads="1"/>
          </p:cNvSpPr>
          <p:nvPr/>
        </p:nvSpPr>
        <p:spPr bwMode="auto">
          <a:xfrm>
            <a:off x="5435600" y="4005263"/>
            <a:ext cx="1439863" cy="100806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CC0099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карбокси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гемоглобин</a:t>
            </a:r>
          </a:p>
        </p:txBody>
      </p:sp>
      <p:sp>
        <p:nvSpPr>
          <p:cNvPr id="49163" name="AutoShape 11"/>
          <p:cNvSpPr>
            <a:spLocks noChangeArrowheads="1"/>
          </p:cNvSpPr>
          <p:nvPr/>
        </p:nvSpPr>
        <p:spPr bwMode="auto">
          <a:xfrm rot="2240511">
            <a:off x="6659563" y="4797425"/>
            <a:ext cx="1223962" cy="792163"/>
          </a:xfrm>
          <a:prstGeom prst="chevron">
            <a:avLst>
              <a:gd name="adj" fmla="val 9719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49164" name="AutoShape 12"/>
          <p:cNvSpPr>
            <a:spLocks noChangeArrowheads="1"/>
          </p:cNvSpPr>
          <p:nvPr/>
        </p:nvSpPr>
        <p:spPr bwMode="auto">
          <a:xfrm>
            <a:off x="5940425" y="5734050"/>
            <a:ext cx="2881313" cy="865188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угар и паралич дыхания</a:t>
            </a:r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468313" y="981075"/>
            <a:ext cx="8064500" cy="762000"/>
          </a:xfrm>
          <a:prstGeom prst="rect">
            <a:avLst/>
          </a:prstGeom>
          <a:solidFill>
            <a:srgbClr val="40949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5963" indent="-7159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5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47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200" dirty="0" smtClean="0">
                <a:solidFill>
                  <a:srgbClr val="000000"/>
                </a:solidFill>
              </a:rPr>
              <a:t>Максимально-разовая ПДК – 5 мг/м</a:t>
            </a:r>
            <a:r>
              <a:rPr lang="ru-RU" altLang="ru-RU" sz="2200" baseline="30000" dirty="0" smtClean="0">
                <a:solidFill>
                  <a:srgbClr val="000000"/>
                </a:solidFill>
              </a:rPr>
              <a:t>3</a:t>
            </a:r>
            <a:r>
              <a:rPr lang="ru-RU" altLang="ru-RU" sz="2200" dirty="0" smtClean="0">
                <a:solidFill>
                  <a:srgbClr val="000000"/>
                </a:solidFill>
              </a:rPr>
              <a:t>, </a:t>
            </a:r>
            <a:br>
              <a:rPr lang="ru-RU" altLang="ru-RU" sz="2200" dirty="0" smtClean="0">
                <a:solidFill>
                  <a:srgbClr val="000000"/>
                </a:solidFill>
              </a:rPr>
            </a:br>
            <a:r>
              <a:rPr lang="ru-RU" altLang="ru-RU" sz="2200" dirty="0" smtClean="0">
                <a:solidFill>
                  <a:srgbClr val="000000"/>
                </a:solidFill>
              </a:rPr>
              <a:t>класс опасности - 2</a:t>
            </a:r>
          </a:p>
        </p:txBody>
      </p:sp>
    </p:spTree>
    <p:extLst>
      <p:ext uri="{BB962C8B-B14F-4D97-AF65-F5344CB8AC3E}">
        <p14:creationId xmlns:p14="http://schemas.microsoft.com/office/powerpoint/2010/main" val="4183069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ru-RU" altLang="ru-RU" i="1"/>
              <a:t>Диоксид серы (</a:t>
            </a:r>
            <a:r>
              <a:rPr lang="en-US" altLang="ru-RU" i="1"/>
              <a:t>SO</a:t>
            </a:r>
            <a:r>
              <a:rPr lang="ru-RU" altLang="ru-RU" i="1" baseline="-25000"/>
              <a:t>2</a:t>
            </a:r>
            <a:r>
              <a:rPr lang="ru-RU" altLang="ru-RU" i="1"/>
              <a:t>)</a:t>
            </a:r>
            <a:r>
              <a:rPr lang="ru-RU" altLang="ru-RU"/>
              <a:t> 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2592388"/>
          </a:xfrm>
        </p:spPr>
        <p:txBody>
          <a:bodyPr/>
          <a:lstStyle/>
          <a:p>
            <a:r>
              <a:rPr lang="ru-RU" altLang="ru-RU" sz="2200"/>
              <a:t>поступает в атмосферу при сжигании топлива, богатого серой, </a:t>
            </a:r>
          </a:p>
          <a:p>
            <a:r>
              <a:rPr lang="ru-RU" altLang="ru-RU" sz="2200"/>
              <a:t>обладает резким запахом и оказывает раздражающее действие на слизистые оболочки глаз и верхних дыхательных путей </a:t>
            </a:r>
          </a:p>
          <a:p>
            <a:r>
              <a:rPr lang="ru-RU" altLang="ru-RU" sz="2200"/>
              <a:t>диоксид серы окисляется в триоксид серы, который с влагой воздуха образует аэрозоль серной кислоты </a:t>
            </a:r>
          </a:p>
        </p:txBody>
      </p:sp>
      <p:sp>
        <p:nvSpPr>
          <p:cNvPr id="65540" name="Oval 4"/>
          <p:cNvSpPr>
            <a:spLocks noChangeArrowheads="1"/>
          </p:cNvSpPr>
          <p:nvPr/>
        </p:nvSpPr>
        <p:spPr bwMode="auto">
          <a:xfrm>
            <a:off x="323850" y="4365625"/>
            <a:ext cx="935038" cy="936625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Диоксид </a:t>
            </a:r>
            <a:endParaRPr lang="en-US" alt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серы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200" b="1" smtClean="0">
                <a:solidFill>
                  <a:srgbClr val="000000"/>
                </a:solidFill>
              </a:rPr>
              <a:t>SO</a:t>
            </a:r>
            <a:r>
              <a:rPr lang="en-US" altLang="ru-RU" sz="1200" b="1" baseline="-25000" smtClean="0">
                <a:solidFill>
                  <a:srgbClr val="000000"/>
                </a:solidFill>
              </a:rPr>
              <a:t>2</a:t>
            </a:r>
            <a:endParaRPr lang="ru-RU" altLang="ru-RU" sz="1200" b="1" smtClean="0">
              <a:solidFill>
                <a:srgbClr val="000000"/>
              </a:solidFill>
            </a:endParaRP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2268538" y="5661025"/>
            <a:ext cx="3603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u-RU" b="1" smtClean="0">
                <a:solidFill>
                  <a:srgbClr val="000000"/>
                </a:solidFill>
              </a:rPr>
              <a:t>+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65542" name="Oval 6"/>
          <p:cNvSpPr>
            <a:spLocks noChangeArrowheads="1"/>
          </p:cNvSpPr>
          <p:nvPr/>
        </p:nvSpPr>
        <p:spPr bwMode="auto">
          <a:xfrm>
            <a:off x="2627313" y="5445125"/>
            <a:ext cx="792162" cy="792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Влага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Н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2</a:t>
            </a:r>
            <a:r>
              <a:rPr lang="ru-RU" altLang="ru-RU" sz="1200" b="1" smtClean="0">
                <a:solidFill>
                  <a:srgbClr val="000000"/>
                </a:solidFill>
              </a:rPr>
              <a:t>О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200" b="1" smtClean="0">
              <a:solidFill>
                <a:srgbClr val="000000"/>
              </a:solidFill>
            </a:endParaRPr>
          </a:p>
        </p:txBody>
      </p:sp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3348038" y="5661025"/>
            <a:ext cx="288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65544" name="AutoShape 8"/>
          <p:cNvSpPr>
            <a:spLocks noChangeArrowheads="1"/>
          </p:cNvSpPr>
          <p:nvPr/>
        </p:nvSpPr>
        <p:spPr bwMode="auto">
          <a:xfrm>
            <a:off x="3708400" y="5445125"/>
            <a:ext cx="936625" cy="863600"/>
          </a:xfrm>
          <a:prstGeom prst="flowChartTerminator">
            <a:avLst/>
          </a:prstGeom>
          <a:solidFill>
            <a:srgbClr val="3EB45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Серная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кислота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Н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2</a:t>
            </a:r>
            <a:r>
              <a:rPr lang="en-US" altLang="ru-RU" sz="1200" b="1" smtClean="0">
                <a:solidFill>
                  <a:srgbClr val="000000"/>
                </a:solidFill>
              </a:rPr>
              <a:t>SO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4</a:t>
            </a:r>
            <a:endParaRPr lang="ru-RU" altLang="ru-RU" sz="1400" b="1" smtClean="0">
              <a:solidFill>
                <a:srgbClr val="000000"/>
              </a:solidFill>
            </a:endParaRPr>
          </a:p>
        </p:txBody>
      </p:sp>
      <p:sp>
        <p:nvSpPr>
          <p:cNvPr id="65545" name="AutoShape 9"/>
          <p:cNvSpPr>
            <a:spLocks noChangeArrowheads="1"/>
          </p:cNvSpPr>
          <p:nvPr/>
        </p:nvSpPr>
        <p:spPr bwMode="auto">
          <a:xfrm rot="-1260634">
            <a:off x="4643438" y="4868863"/>
            <a:ext cx="1439862" cy="576262"/>
          </a:xfrm>
          <a:prstGeom prst="rightArrow">
            <a:avLst>
              <a:gd name="adj1" fmla="val 50000"/>
              <a:gd name="adj2" fmla="val 6246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разрушает</a:t>
            </a:r>
          </a:p>
        </p:txBody>
      </p:sp>
      <p:sp>
        <p:nvSpPr>
          <p:cNvPr id="65546" name="AutoShape 10"/>
          <p:cNvSpPr>
            <a:spLocks noChangeArrowheads="1"/>
          </p:cNvSpPr>
          <p:nvPr/>
        </p:nvSpPr>
        <p:spPr bwMode="auto">
          <a:xfrm>
            <a:off x="6084888" y="4508500"/>
            <a:ext cx="2447925" cy="6492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Легкие, слизистые</a:t>
            </a:r>
          </a:p>
        </p:txBody>
      </p:sp>
      <p:sp>
        <p:nvSpPr>
          <p:cNvPr id="65547" name="Text Box 11"/>
          <p:cNvSpPr txBox="1">
            <a:spLocks noChangeArrowheads="1"/>
          </p:cNvSpPr>
          <p:nvPr/>
        </p:nvSpPr>
        <p:spPr bwMode="auto">
          <a:xfrm>
            <a:off x="1258888" y="4652963"/>
            <a:ext cx="360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u-RU" b="1" smtClean="0">
                <a:solidFill>
                  <a:srgbClr val="000000"/>
                </a:solidFill>
              </a:rPr>
              <a:t>+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65548" name="Oval 12"/>
          <p:cNvSpPr>
            <a:spLocks noChangeArrowheads="1"/>
          </p:cNvSpPr>
          <p:nvPr/>
        </p:nvSpPr>
        <p:spPr bwMode="auto">
          <a:xfrm>
            <a:off x="1619250" y="4508500"/>
            <a:ext cx="719138" cy="720725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О</a:t>
            </a:r>
            <a:r>
              <a:rPr lang="ru-RU" altLang="ru-RU" baseline="-25000" smtClean="0">
                <a:solidFill>
                  <a:srgbClr val="000000"/>
                </a:solidFill>
              </a:rPr>
              <a:t>2</a:t>
            </a: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65549" name="AutoShape 13"/>
          <p:cNvSpPr>
            <a:spLocks/>
          </p:cNvSpPr>
          <p:nvPr/>
        </p:nvSpPr>
        <p:spPr bwMode="auto">
          <a:xfrm rot="-5400000">
            <a:off x="1116013" y="4364037"/>
            <a:ext cx="287338" cy="2017713"/>
          </a:xfrm>
          <a:prstGeom prst="leftBrace">
            <a:avLst>
              <a:gd name="adj1" fmla="val 585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65550" name="Oval 14"/>
          <p:cNvSpPr>
            <a:spLocks noChangeArrowheads="1"/>
          </p:cNvSpPr>
          <p:nvPr/>
        </p:nvSpPr>
        <p:spPr bwMode="auto">
          <a:xfrm>
            <a:off x="1331913" y="5445125"/>
            <a:ext cx="935037" cy="936625"/>
          </a:xfrm>
          <a:prstGeom prst="ellipse">
            <a:avLst/>
          </a:prstGeom>
          <a:solidFill>
            <a:srgbClr val="CC99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Триоксид </a:t>
            </a:r>
            <a:endParaRPr lang="en-US" alt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серы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200" b="1" smtClean="0">
                <a:solidFill>
                  <a:srgbClr val="000000"/>
                </a:solidFill>
              </a:rPr>
              <a:t>SO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3</a:t>
            </a:r>
            <a:endParaRPr lang="ru-RU" altLang="ru-RU" sz="1200" b="1" smtClean="0">
              <a:solidFill>
                <a:srgbClr val="000000"/>
              </a:solidFill>
            </a:endParaRPr>
          </a:p>
        </p:txBody>
      </p:sp>
      <p:sp>
        <p:nvSpPr>
          <p:cNvPr id="65551" name="AutoShape 15"/>
          <p:cNvSpPr>
            <a:spLocks noChangeArrowheads="1"/>
          </p:cNvSpPr>
          <p:nvPr/>
        </p:nvSpPr>
        <p:spPr bwMode="auto">
          <a:xfrm rot="719615">
            <a:off x="4643438" y="6092825"/>
            <a:ext cx="1439862" cy="576263"/>
          </a:xfrm>
          <a:prstGeom prst="rightArrow">
            <a:avLst>
              <a:gd name="adj1" fmla="val 50000"/>
              <a:gd name="adj2" fmla="val 624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вызывает</a:t>
            </a:r>
          </a:p>
        </p:txBody>
      </p:sp>
      <p:sp>
        <p:nvSpPr>
          <p:cNvPr id="65552" name="AutoShape 16"/>
          <p:cNvSpPr>
            <a:spLocks noChangeArrowheads="1"/>
          </p:cNvSpPr>
          <p:nvPr/>
        </p:nvSpPr>
        <p:spPr bwMode="auto">
          <a:xfrm>
            <a:off x="6227763" y="6165850"/>
            <a:ext cx="2305050" cy="5492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коррозию металла</a:t>
            </a:r>
          </a:p>
        </p:txBody>
      </p:sp>
      <p:sp>
        <p:nvSpPr>
          <p:cNvPr id="65553" name="AutoShape 17"/>
          <p:cNvSpPr>
            <a:spLocks noChangeArrowheads="1"/>
          </p:cNvSpPr>
          <p:nvPr/>
        </p:nvSpPr>
        <p:spPr bwMode="auto">
          <a:xfrm>
            <a:off x="4716463" y="5445125"/>
            <a:ext cx="1439862" cy="576263"/>
          </a:xfrm>
          <a:prstGeom prst="rightArrow">
            <a:avLst>
              <a:gd name="adj1" fmla="val 50000"/>
              <a:gd name="adj2" fmla="val 624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уничтожает</a:t>
            </a:r>
          </a:p>
        </p:txBody>
      </p:sp>
      <p:sp>
        <p:nvSpPr>
          <p:cNvPr id="65554" name="AutoShape 18"/>
          <p:cNvSpPr>
            <a:spLocks noChangeArrowheads="1"/>
          </p:cNvSpPr>
          <p:nvPr/>
        </p:nvSpPr>
        <p:spPr bwMode="auto">
          <a:xfrm>
            <a:off x="6300788" y="5300663"/>
            <a:ext cx="2519362" cy="7921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Растения, особенно</a:t>
            </a:r>
            <a:br>
              <a:rPr lang="ru-RU" altLang="ru-RU" smtClean="0">
                <a:solidFill>
                  <a:srgbClr val="000000"/>
                </a:solidFill>
              </a:rPr>
            </a:br>
            <a:r>
              <a:rPr lang="ru-RU" altLang="ru-RU" smtClean="0">
                <a:solidFill>
                  <a:srgbClr val="000000"/>
                </a:solidFill>
              </a:rPr>
              <a:t>хвойные</a:t>
            </a:r>
          </a:p>
        </p:txBody>
      </p:sp>
      <p:sp>
        <p:nvSpPr>
          <p:cNvPr id="65555" name="Text Box 19"/>
          <p:cNvSpPr txBox="1">
            <a:spLocks noChangeArrowheads="1"/>
          </p:cNvSpPr>
          <p:nvPr/>
        </p:nvSpPr>
        <p:spPr bwMode="auto">
          <a:xfrm>
            <a:off x="468313" y="1052513"/>
            <a:ext cx="8064500" cy="822325"/>
          </a:xfrm>
          <a:prstGeom prst="rect">
            <a:avLst/>
          </a:prstGeom>
          <a:solidFill>
            <a:srgbClr val="40949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5963" indent="-7159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5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47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</a:rPr>
              <a:t>Максимально-разовая ПДК – 0,5 мг/м</a:t>
            </a:r>
            <a:r>
              <a:rPr lang="ru-RU" altLang="ru-RU" sz="2400" baseline="30000" smtClean="0">
                <a:solidFill>
                  <a:srgbClr val="000000"/>
                </a:solidFill>
              </a:rPr>
              <a:t>3</a:t>
            </a:r>
            <a:r>
              <a:rPr lang="ru-RU" altLang="ru-RU" sz="2400" smtClean="0">
                <a:solidFill>
                  <a:srgbClr val="000000"/>
                </a:solidFill>
              </a:rPr>
              <a:t>, </a:t>
            </a:r>
            <a:br>
              <a:rPr lang="ru-RU" altLang="ru-RU" sz="2400" smtClean="0">
                <a:solidFill>
                  <a:srgbClr val="000000"/>
                </a:solidFill>
              </a:rPr>
            </a:br>
            <a:r>
              <a:rPr lang="ru-RU" altLang="ru-RU" sz="2400" smtClean="0">
                <a:solidFill>
                  <a:srgbClr val="000000"/>
                </a:solidFill>
              </a:rPr>
              <a:t>класс опасности - 3</a:t>
            </a:r>
          </a:p>
        </p:txBody>
      </p:sp>
    </p:spTree>
    <p:extLst>
      <p:ext uri="{BB962C8B-B14F-4D97-AF65-F5344CB8AC3E}">
        <p14:creationId xmlns:p14="http://schemas.microsoft.com/office/powerpoint/2010/main" val="707656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r>
              <a:rPr lang="ru-RU" altLang="ru-RU" i="1"/>
              <a:t>Диоксид серы (</a:t>
            </a:r>
            <a:r>
              <a:rPr lang="en-US" altLang="ru-RU" i="1"/>
              <a:t>SO</a:t>
            </a:r>
            <a:r>
              <a:rPr lang="ru-RU" altLang="ru-RU" i="1" baseline="-25000"/>
              <a:t>2</a:t>
            </a:r>
            <a:r>
              <a:rPr lang="ru-RU" altLang="ru-RU" i="1"/>
              <a:t>)</a:t>
            </a:r>
            <a:r>
              <a:rPr lang="ru-RU" altLang="ru-RU"/>
              <a:t> 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844675"/>
            <a:ext cx="8229600" cy="2592388"/>
          </a:xfrm>
        </p:spPr>
        <p:txBody>
          <a:bodyPr/>
          <a:lstStyle/>
          <a:p>
            <a:r>
              <a:rPr lang="ru-RU" altLang="ru-RU" sz="2200"/>
              <a:t>поступает в атмосферу при сжигании топлива, богатого серой, </a:t>
            </a:r>
          </a:p>
          <a:p>
            <a:r>
              <a:rPr lang="ru-RU" altLang="ru-RU" sz="2200"/>
              <a:t>обладает резким запахом и оказывает раздражающее действие на слизистые оболочки глаз и верхних дыхательных путей </a:t>
            </a:r>
          </a:p>
          <a:p>
            <a:r>
              <a:rPr lang="ru-RU" altLang="ru-RU" sz="2200"/>
              <a:t>диоксид серы окисляется в триоксид серы, который с влагой воздуха образует аэрозоль серной кислоты </a:t>
            </a:r>
          </a:p>
        </p:txBody>
      </p:sp>
      <p:sp>
        <p:nvSpPr>
          <p:cNvPr id="50180" name="Oval 4"/>
          <p:cNvSpPr>
            <a:spLocks noChangeArrowheads="1"/>
          </p:cNvSpPr>
          <p:nvPr/>
        </p:nvSpPr>
        <p:spPr bwMode="auto">
          <a:xfrm>
            <a:off x="323850" y="4365625"/>
            <a:ext cx="935038" cy="936625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Диоксид </a:t>
            </a:r>
            <a:endParaRPr lang="en-US" alt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серы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200" b="1" smtClean="0">
                <a:solidFill>
                  <a:srgbClr val="000000"/>
                </a:solidFill>
              </a:rPr>
              <a:t>SO</a:t>
            </a:r>
            <a:r>
              <a:rPr lang="en-US" altLang="ru-RU" sz="1200" b="1" baseline="-25000" smtClean="0">
                <a:solidFill>
                  <a:srgbClr val="000000"/>
                </a:solidFill>
              </a:rPr>
              <a:t>2</a:t>
            </a:r>
            <a:endParaRPr lang="ru-RU" altLang="ru-RU" sz="1200" b="1" smtClean="0">
              <a:solidFill>
                <a:srgbClr val="000000"/>
              </a:solidFill>
            </a:endParaRP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2268538" y="5661025"/>
            <a:ext cx="3603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u-RU" b="1" smtClean="0">
                <a:solidFill>
                  <a:srgbClr val="000000"/>
                </a:solidFill>
              </a:rPr>
              <a:t>+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50182" name="Oval 6"/>
          <p:cNvSpPr>
            <a:spLocks noChangeArrowheads="1"/>
          </p:cNvSpPr>
          <p:nvPr/>
        </p:nvSpPr>
        <p:spPr bwMode="auto">
          <a:xfrm>
            <a:off x="2627313" y="5445125"/>
            <a:ext cx="792162" cy="7921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Влага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Н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2</a:t>
            </a:r>
            <a:r>
              <a:rPr lang="ru-RU" altLang="ru-RU" sz="1200" b="1" smtClean="0">
                <a:solidFill>
                  <a:srgbClr val="000000"/>
                </a:solidFill>
              </a:rPr>
              <a:t>О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200" b="1" smtClean="0">
              <a:solidFill>
                <a:srgbClr val="000000"/>
              </a:solidFill>
            </a:endParaRP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3348038" y="5661025"/>
            <a:ext cx="288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50184" name="AutoShape 8"/>
          <p:cNvSpPr>
            <a:spLocks noChangeArrowheads="1"/>
          </p:cNvSpPr>
          <p:nvPr/>
        </p:nvSpPr>
        <p:spPr bwMode="auto">
          <a:xfrm>
            <a:off x="3708400" y="5445125"/>
            <a:ext cx="936625" cy="863600"/>
          </a:xfrm>
          <a:prstGeom prst="flowChartTerminator">
            <a:avLst/>
          </a:prstGeom>
          <a:solidFill>
            <a:srgbClr val="3EB45D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Серная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smtClean="0">
                <a:solidFill>
                  <a:srgbClr val="000000"/>
                </a:solidFill>
              </a:rPr>
              <a:t>кислота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Н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2</a:t>
            </a:r>
            <a:r>
              <a:rPr lang="en-US" altLang="ru-RU" sz="1200" b="1" smtClean="0">
                <a:solidFill>
                  <a:srgbClr val="000000"/>
                </a:solidFill>
              </a:rPr>
              <a:t>SO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4</a:t>
            </a:r>
            <a:endParaRPr lang="ru-RU" altLang="ru-RU" sz="1400" b="1" smtClean="0">
              <a:solidFill>
                <a:srgbClr val="000000"/>
              </a:solidFill>
            </a:endParaRPr>
          </a:p>
        </p:txBody>
      </p:sp>
      <p:sp>
        <p:nvSpPr>
          <p:cNvPr id="50185" name="AutoShape 9"/>
          <p:cNvSpPr>
            <a:spLocks noChangeArrowheads="1"/>
          </p:cNvSpPr>
          <p:nvPr/>
        </p:nvSpPr>
        <p:spPr bwMode="auto">
          <a:xfrm rot="-1260634">
            <a:off x="4643438" y="4868863"/>
            <a:ext cx="1439862" cy="576262"/>
          </a:xfrm>
          <a:prstGeom prst="rightArrow">
            <a:avLst>
              <a:gd name="adj1" fmla="val 50000"/>
              <a:gd name="adj2" fmla="val 6246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разрушает</a:t>
            </a:r>
          </a:p>
        </p:txBody>
      </p:sp>
      <p:sp>
        <p:nvSpPr>
          <p:cNvPr id="50186" name="AutoShape 10"/>
          <p:cNvSpPr>
            <a:spLocks noChangeArrowheads="1"/>
          </p:cNvSpPr>
          <p:nvPr/>
        </p:nvSpPr>
        <p:spPr bwMode="auto">
          <a:xfrm>
            <a:off x="6084888" y="4508500"/>
            <a:ext cx="2447925" cy="6492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Легкие, слизистые</a:t>
            </a:r>
          </a:p>
        </p:txBody>
      </p:sp>
      <p:sp>
        <p:nvSpPr>
          <p:cNvPr id="50187" name="Text Box 11"/>
          <p:cNvSpPr txBox="1">
            <a:spLocks noChangeArrowheads="1"/>
          </p:cNvSpPr>
          <p:nvPr/>
        </p:nvSpPr>
        <p:spPr bwMode="auto">
          <a:xfrm>
            <a:off x="1258888" y="4652963"/>
            <a:ext cx="3603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ru-RU" b="1" smtClean="0">
                <a:solidFill>
                  <a:srgbClr val="000000"/>
                </a:solidFill>
              </a:rPr>
              <a:t>+</a:t>
            </a:r>
            <a:endParaRPr lang="ru-RU" altLang="ru-RU" b="1" smtClean="0">
              <a:solidFill>
                <a:srgbClr val="000000"/>
              </a:solidFill>
            </a:endParaRPr>
          </a:p>
        </p:txBody>
      </p: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1619250" y="4508500"/>
            <a:ext cx="719138" cy="720725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О</a:t>
            </a:r>
            <a:r>
              <a:rPr lang="ru-RU" altLang="ru-RU" baseline="-25000" smtClean="0">
                <a:solidFill>
                  <a:srgbClr val="000000"/>
                </a:solidFill>
              </a:rPr>
              <a:t>2</a:t>
            </a:r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50189" name="AutoShape 13"/>
          <p:cNvSpPr>
            <a:spLocks/>
          </p:cNvSpPr>
          <p:nvPr/>
        </p:nvSpPr>
        <p:spPr bwMode="auto">
          <a:xfrm rot="-5400000">
            <a:off x="1116013" y="4364037"/>
            <a:ext cx="287338" cy="2017713"/>
          </a:xfrm>
          <a:prstGeom prst="leftBrace">
            <a:avLst>
              <a:gd name="adj1" fmla="val 5851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0190" name="Oval 14"/>
          <p:cNvSpPr>
            <a:spLocks noChangeArrowheads="1"/>
          </p:cNvSpPr>
          <p:nvPr/>
        </p:nvSpPr>
        <p:spPr bwMode="auto">
          <a:xfrm>
            <a:off x="1331913" y="5445125"/>
            <a:ext cx="935037" cy="936625"/>
          </a:xfrm>
          <a:prstGeom prst="ellipse">
            <a:avLst/>
          </a:prstGeom>
          <a:solidFill>
            <a:srgbClr val="CC99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Триоксид </a:t>
            </a:r>
            <a:endParaRPr lang="en-US" altLang="ru-RU" sz="1200" b="1" smtClean="0">
              <a:solidFill>
                <a:srgbClr val="000000"/>
              </a:solidFill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серы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200" b="1" smtClean="0">
                <a:solidFill>
                  <a:srgbClr val="000000"/>
                </a:solidFill>
              </a:rPr>
              <a:t>SO</a:t>
            </a:r>
            <a:r>
              <a:rPr lang="ru-RU" altLang="ru-RU" sz="1200" b="1" baseline="-25000" smtClean="0">
                <a:solidFill>
                  <a:srgbClr val="000000"/>
                </a:solidFill>
              </a:rPr>
              <a:t>3</a:t>
            </a:r>
            <a:endParaRPr lang="ru-RU" altLang="ru-RU" sz="1200" b="1" smtClean="0">
              <a:solidFill>
                <a:srgbClr val="000000"/>
              </a:solidFill>
            </a:endParaRPr>
          </a:p>
        </p:txBody>
      </p:sp>
      <p:sp>
        <p:nvSpPr>
          <p:cNvPr id="50191" name="AutoShape 15"/>
          <p:cNvSpPr>
            <a:spLocks noChangeArrowheads="1"/>
          </p:cNvSpPr>
          <p:nvPr/>
        </p:nvSpPr>
        <p:spPr bwMode="auto">
          <a:xfrm rot="719615">
            <a:off x="4643438" y="6092825"/>
            <a:ext cx="1439862" cy="576263"/>
          </a:xfrm>
          <a:prstGeom prst="rightArrow">
            <a:avLst>
              <a:gd name="adj1" fmla="val 50000"/>
              <a:gd name="adj2" fmla="val 624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вызывает</a:t>
            </a:r>
          </a:p>
        </p:txBody>
      </p:sp>
      <p:sp>
        <p:nvSpPr>
          <p:cNvPr id="50192" name="AutoShape 16"/>
          <p:cNvSpPr>
            <a:spLocks noChangeArrowheads="1"/>
          </p:cNvSpPr>
          <p:nvPr/>
        </p:nvSpPr>
        <p:spPr bwMode="auto">
          <a:xfrm>
            <a:off x="6227763" y="6165850"/>
            <a:ext cx="2305050" cy="549275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коррозию металла</a:t>
            </a:r>
          </a:p>
        </p:txBody>
      </p:sp>
      <p:sp>
        <p:nvSpPr>
          <p:cNvPr id="50193" name="AutoShape 17"/>
          <p:cNvSpPr>
            <a:spLocks noChangeArrowheads="1"/>
          </p:cNvSpPr>
          <p:nvPr/>
        </p:nvSpPr>
        <p:spPr bwMode="auto">
          <a:xfrm>
            <a:off x="4716463" y="5445125"/>
            <a:ext cx="1439862" cy="576263"/>
          </a:xfrm>
          <a:prstGeom prst="rightArrow">
            <a:avLst>
              <a:gd name="adj1" fmla="val 50000"/>
              <a:gd name="adj2" fmla="val 6246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000000"/>
                </a:solidFill>
              </a:rPr>
              <a:t>уничтожает</a:t>
            </a:r>
          </a:p>
        </p:txBody>
      </p:sp>
      <p:sp>
        <p:nvSpPr>
          <p:cNvPr id="50194" name="AutoShape 18"/>
          <p:cNvSpPr>
            <a:spLocks noChangeArrowheads="1"/>
          </p:cNvSpPr>
          <p:nvPr/>
        </p:nvSpPr>
        <p:spPr bwMode="auto">
          <a:xfrm>
            <a:off x="6300788" y="5300663"/>
            <a:ext cx="2519362" cy="792162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Растения, особенно</a:t>
            </a:r>
            <a:br>
              <a:rPr lang="ru-RU" altLang="ru-RU" smtClean="0">
                <a:solidFill>
                  <a:srgbClr val="000000"/>
                </a:solidFill>
              </a:rPr>
            </a:br>
            <a:r>
              <a:rPr lang="ru-RU" altLang="ru-RU" smtClean="0">
                <a:solidFill>
                  <a:srgbClr val="000000"/>
                </a:solidFill>
              </a:rPr>
              <a:t>хвойные</a:t>
            </a:r>
          </a:p>
        </p:txBody>
      </p:sp>
      <p:sp>
        <p:nvSpPr>
          <p:cNvPr id="50195" name="Text Box 19"/>
          <p:cNvSpPr txBox="1">
            <a:spLocks noChangeArrowheads="1"/>
          </p:cNvSpPr>
          <p:nvPr/>
        </p:nvSpPr>
        <p:spPr bwMode="auto">
          <a:xfrm>
            <a:off x="468313" y="1052513"/>
            <a:ext cx="8064500" cy="822325"/>
          </a:xfrm>
          <a:prstGeom prst="rect">
            <a:avLst/>
          </a:prstGeom>
          <a:solidFill>
            <a:srgbClr val="40949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5963" indent="-7159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5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47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</a:rPr>
              <a:t>Максимально-разовая ПДК – 0,5 мг/м</a:t>
            </a:r>
            <a:r>
              <a:rPr lang="ru-RU" altLang="ru-RU" sz="2400" baseline="30000" smtClean="0">
                <a:solidFill>
                  <a:srgbClr val="000000"/>
                </a:solidFill>
              </a:rPr>
              <a:t>3</a:t>
            </a:r>
            <a:r>
              <a:rPr lang="ru-RU" altLang="ru-RU" sz="2400" smtClean="0">
                <a:solidFill>
                  <a:srgbClr val="000000"/>
                </a:solidFill>
              </a:rPr>
              <a:t>, </a:t>
            </a:r>
            <a:br>
              <a:rPr lang="ru-RU" altLang="ru-RU" sz="2400" smtClean="0">
                <a:solidFill>
                  <a:srgbClr val="000000"/>
                </a:solidFill>
              </a:rPr>
            </a:br>
            <a:r>
              <a:rPr lang="ru-RU" altLang="ru-RU" sz="2400" smtClean="0">
                <a:solidFill>
                  <a:srgbClr val="000000"/>
                </a:solidFill>
              </a:rPr>
              <a:t>класс опасности - 3</a:t>
            </a:r>
          </a:p>
        </p:txBody>
      </p:sp>
    </p:spTree>
    <p:extLst>
      <p:ext uri="{BB962C8B-B14F-4D97-AF65-F5344CB8AC3E}">
        <p14:creationId xmlns:p14="http://schemas.microsoft.com/office/powerpoint/2010/main" val="19760323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786688" cy="561975"/>
          </a:xfrm>
        </p:spPr>
        <p:txBody>
          <a:bodyPr/>
          <a:lstStyle/>
          <a:p>
            <a:r>
              <a:rPr lang="ru-RU" altLang="ru-RU" sz="4000" b="1" i="1"/>
              <a:t>Оксиды азота</a:t>
            </a:r>
            <a:r>
              <a:rPr lang="ru-RU" altLang="ru-RU" sz="4000"/>
              <a:t>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08050"/>
            <a:ext cx="8229600" cy="1081088"/>
          </a:xfrm>
        </p:spPr>
        <p:txBody>
          <a:bodyPr/>
          <a:lstStyle/>
          <a:p>
            <a:r>
              <a:rPr lang="ru-RU" altLang="ru-RU" sz="2000"/>
              <a:t>содержатся в выхлопных газах автотранспорта и в выбросах промышленных предприятий, производящих азотную кислоту, азотные удобрения, взрывчатые вещества и др.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50825" y="2708275"/>
            <a:ext cx="828040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000" smtClean="0">
                <a:solidFill>
                  <a:srgbClr val="000000"/>
                </a:solidFill>
              </a:rPr>
              <a:t>Наиболее вредным веществом является </a:t>
            </a:r>
            <a:r>
              <a:rPr lang="ru-RU" altLang="ru-RU" sz="2000" b="1" smtClean="0">
                <a:solidFill>
                  <a:srgbClr val="000000"/>
                </a:solidFill>
              </a:rPr>
              <a:t>диоксид азота</a:t>
            </a:r>
            <a:r>
              <a:rPr lang="ru-RU" altLang="ru-RU" sz="2000" smtClean="0">
                <a:solidFill>
                  <a:srgbClr val="000000"/>
                </a:solidFill>
              </a:rPr>
              <a:t>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smtClean="0">
                <a:solidFill>
                  <a:srgbClr val="000000"/>
                </a:solidFill>
              </a:rPr>
              <a:t> под влиянием ультрафиолетовых лучей приводит к образованию свободных радикалов озона</a:t>
            </a:r>
            <a:r>
              <a:rPr lang="ru-RU" altLang="ru-RU" smtClean="0">
                <a:solidFill>
                  <a:srgbClr val="000000"/>
                </a:solidFill>
              </a:rPr>
              <a:t> </a:t>
            </a:r>
            <a:endParaRPr lang="ru-RU" altLang="ru-RU" sz="2000" smtClean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smtClean="0">
                <a:solidFill>
                  <a:srgbClr val="000000"/>
                </a:solidFill>
              </a:rPr>
              <a:t>раздражает слизистые оболочки верхних дыхательных путей.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ru-RU" altLang="ru-RU" sz="2000" smtClean="0">
                <a:solidFill>
                  <a:srgbClr val="000000"/>
                </a:solidFill>
              </a:rPr>
              <a:t>взаимодействует с гемоглобином крови, вызывая образование метгемоглобина </a:t>
            </a:r>
          </a:p>
        </p:txBody>
      </p:sp>
      <p:sp>
        <p:nvSpPr>
          <p:cNvPr id="51206" name="Oval 6"/>
          <p:cNvSpPr>
            <a:spLocks noChangeArrowheads="1"/>
          </p:cNvSpPr>
          <p:nvPr/>
        </p:nvSpPr>
        <p:spPr bwMode="auto">
          <a:xfrm>
            <a:off x="179388" y="5661025"/>
            <a:ext cx="1079500" cy="1008063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Диоксид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1200" b="1" smtClean="0">
                <a:solidFill>
                  <a:srgbClr val="FFFF00"/>
                </a:solidFill>
              </a:rPr>
              <a:t>азота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ru-RU" sz="1200" b="1" smtClean="0">
                <a:solidFill>
                  <a:srgbClr val="FFFF00"/>
                </a:solidFill>
              </a:rPr>
              <a:t>N</a:t>
            </a:r>
            <a:r>
              <a:rPr lang="ru-RU" altLang="ru-RU" sz="1200" b="1" smtClean="0">
                <a:solidFill>
                  <a:srgbClr val="FFFF00"/>
                </a:solidFill>
              </a:rPr>
              <a:t>О</a:t>
            </a:r>
            <a:r>
              <a:rPr lang="en-US" altLang="ru-RU" sz="1200" b="1" baseline="-25000" smtClean="0">
                <a:solidFill>
                  <a:srgbClr val="FFFF00"/>
                </a:solidFill>
              </a:rPr>
              <a:t>2</a:t>
            </a:r>
            <a:endParaRPr lang="ru-RU" altLang="ru-RU" sz="1200" b="1" smtClean="0">
              <a:solidFill>
                <a:srgbClr val="FFFF00"/>
              </a:solidFill>
            </a:endParaRPr>
          </a:p>
        </p:txBody>
      </p:sp>
      <p:sp>
        <p:nvSpPr>
          <p:cNvPr id="51208" name="AutoShape 8"/>
          <p:cNvSpPr>
            <a:spLocks noChangeArrowheads="1"/>
          </p:cNvSpPr>
          <p:nvPr/>
        </p:nvSpPr>
        <p:spPr bwMode="auto">
          <a:xfrm rot="-1131360">
            <a:off x="1116013" y="5516563"/>
            <a:ext cx="1223962" cy="792162"/>
          </a:xfrm>
          <a:prstGeom prst="chevron">
            <a:avLst>
              <a:gd name="adj" fmla="val 9719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209" name="Oval 9"/>
          <p:cNvSpPr>
            <a:spLocks noChangeArrowheads="1"/>
          </p:cNvSpPr>
          <p:nvPr/>
        </p:nvSpPr>
        <p:spPr bwMode="auto">
          <a:xfrm>
            <a:off x="2339975" y="5157788"/>
            <a:ext cx="1295400" cy="8636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гемоглобин</a:t>
            </a:r>
          </a:p>
        </p:txBody>
      </p:sp>
      <p:sp>
        <p:nvSpPr>
          <p:cNvPr id="51210" name="AutoShape 10"/>
          <p:cNvSpPr>
            <a:spLocks noChangeArrowheads="1"/>
          </p:cNvSpPr>
          <p:nvPr/>
        </p:nvSpPr>
        <p:spPr bwMode="auto">
          <a:xfrm rot="-1087175">
            <a:off x="3348038" y="4941888"/>
            <a:ext cx="1223962" cy="792162"/>
          </a:xfrm>
          <a:prstGeom prst="chevron">
            <a:avLst>
              <a:gd name="adj" fmla="val 9719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211" name="Oval 11"/>
          <p:cNvSpPr>
            <a:spLocks noChangeArrowheads="1"/>
          </p:cNvSpPr>
          <p:nvPr/>
        </p:nvSpPr>
        <p:spPr bwMode="auto">
          <a:xfrm>
            <a:off x="4500563" y="4437063"/>
            <a:ext cx="1800225" cy="1008062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chemeClr val="accent2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метгемоглобин</a:t>
            </a:r>
          </a:p>
        </p:txBody>
      </p:sp>
      <p:sp>
        <p:nvSpPr>
          <p:cNvPr id="51212" name="AutoShape 12"/>
          <p:cNvSpPr>
            <a:spLocks noChangeArrowheads="1"/>
          </p:cNvSpPr>
          <p:nvPr/>
        </p:nvSpPr>
        <p:spPr bwMode="auto">
          <a:xfrm rot="1791389">
            <a:off x="5940425" y="4941888"/>
            <a:ext cx="1223963" cy="792162"/>
          </a:xfrm>
          <a:prstGeom prst="chevron">
            <a:avLst>
              <a:gd name="adj" fmla="val 9719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51216" name="AutoShape 16"/>
          <p:cNvSpPr>
            <a:spLocks noChangeArrowheads="1"/>
          </p:cNvSpPr>
          <p:nvPr/>
        </p:nvSpPr>
        <p:spPr bwMode="auto">
          <a:xfrm>
            <a:off x="6084888" y="5734050"/>
            <a:ext cx="2447925" cy="8636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b="1" smtClean="0">
                <a:solidFill>
                  <a:srgbClr val="000000"/>
                </a:solidFill>
              </a:rPr>
              <a:t>Отек легких</a:t>
            </a:r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323850" y="1916113"/>
            <a:ext cx="8064500" cy="822325"/>
          </a:xfrm>
          <a:prstGeom prst="rect">
            <a:avLst/>
          </a:prstGeom>
          <a:solidFill>
            <a:srgbClr val="40949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5963" indent="-7159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5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47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</a:rPr>
              <a:t>Максимально-разовая ПДК – 0,085 мг/м</a:t>
            </a:r>
            <a:r>
              <a:rPr lang="ru-RU" altLang="ru-RU" sz="2400" baseline="30000" smtClean="0">
                <a:solidFill>
                  <a:srgbClr val="000000"/>
                </a:solidFill>
              </a:rPr>
              <a:t>3</a:t>
            </a:r>
            <a:r>
              <a:rPr lang="ru-RU" altLang="ru-RU" sz="2400" smtClean="0">
                <a:solidFill>
                  <a:srgbClr val="000000"/>
                </a:solidFill>
              </a:rPr>
              <a:t>, </a:t>
            </a:r>
            <a:br>
              <a:rPr lang="ru-RU" altLang="ru-RU" sz="2400" smtClean="0">
                <a:solidFill>
                  <a:srgbClr val="000000"/>
                </a:solidFill>
              </a:rPr>
            </a:br>
            <a:r>
              <a:rPr lang="ru-RU" altLang="ru-RU" sz="2400" smtClean="0">
                <a:solidFill>
                  <a:srgbClr val="000000"/>
                </a:solidFill>
              </a:rPr>
              <a:t>класс опасности - 2</a:t>
            </a:r>
          </a:p>
        </p:txBody>
      </p:sp>
    </p:spTree>
    <p:extLst>
      <p:ext uri="{BB962C8B-B14F-4D97-AF65-F5344CB8AC3E}">
        <p14:creationId xmlns:p14="http://schemas.microsoft.com/office/powerpoint/2010/main" val="14326601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76250"/>
            <a:ext cx="8229600" cy="5689600"/>
          </a:xfrm>
        </p:spPr>
        <p:txBody>
          <a:bodyPr/>
          <a:lstStyle/>
          <a:p>
            <a:r>
              <a:rPr lang="ru-RU" altLang="ru-RU"/>
              <a:t>Формальдегид </a:t>
            </a:r>
            <a:r>
              <a:rPr lang="ru-RU" altLang="ru-RU" sz="2400"/>
              <a:t>вызывает дерматиты и заболевания органов дыхания</a:t>
            </a:r>
            <a:br>
              <a:rPr lang="ru-RU" altLang="ru-RU" sz="2400"/>
            </a:br>
            <a:endParaRPr lang="ru-RU" altLang="ru-RU" sz="2400"/>
          </a:p>
          <a:p>
            <a:endParaRPr lang="ru-RU" altLang="ru-RU"/>
          </a:p>
          <a:p>
            <a:r>
              <a:rPr lang="ru-RU" altLang="ru-RU"/>
              <a:t>Сероводород </a:t>
            </a:r>
            <a:r>
              <a:rPr lang="ru-RU" altLang="ru-RU" sz="2400"/>
              <a:t>раздражает верхние дыхательные пути и слизистые</a:t>
            </a:r>
          </a:p>
          <a:p>
            <a:endParaRPr lang="ru-RU" altLang="ru-RU" sz="2400"/>
          </a:p>
          <a:p>
            <a:endParaRPr lang="ru-RU" altLang="ru-RU"/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539750" y="1412875"/>
            <a:ext cx="8064500" cy="830997"/>
          </a:xfrm>
          <a:prstGeom prst="rect">
            <a:avLst/>
          </a:prstGeom>
          <a:solidFill>
            <a:srgbClr val="40949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5963" indent="-7159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5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47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dirty="0" smtClean="0">
                <a:solidFill>
                  <a:srgbClr val="000000"/>
                </a:solidFill>
              </a:rPr>
              <a:t>Максимально-разовая ПДК – 0,035 мг/м</a:t>
            </a:r>
            <a:r>
              <a:rPr lang="ru-RU" altLang="ru-RU" sz="2400" baseline="30000" dirty="0" smtClean="0">
                <a:solidFill>
                  <a:srgbClr val="000000"/>
                </a:solidFill>
              </a:rPr>
              <a:t>3</a:t>
            </a:r>
            <a:r>
              <a:rPr lang="ru-RU" altLang="ru-RU" sz="2400" dirty="0" smtClean="0">
                <a:solidFill>
                  <a:srgbClr val="000000"/>
                </a:solidFill>
              </a:rPr>
              <a:t>, </a:t>
            </a:r>
            <a:br>
              <a:rPr lang="ru-RU" altLang="ru-RU" sz="2400" dirty="0" smtClean="0">
                <a:solidFill>
                  <a:srgbClr val="000000"/>
                </a:solidFill>
              </a:rPr>
            </a:br>
            <a:r>
              <a:rPr lang="ru-RU" altLang="ru-RU" sz="2400" dirty="0" smtClean="0">
                <a:solidFill>
                  <a:srgbClr val="000000"/>
                </a:solidFill>
              </a:rPr>
              <a:t>класс опасности - 3</a:t>
            </a: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611188" y="3284538"/>
            <a:ext cx="8064500" cy="830997"/>
          </a:xfrm>
          <a:prstGeom prst="rect">
            <a:avLst/>
          </a:prstGeom>
          <a:solidFill>
            <a:srgbClr val="40949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5963" indent="-7159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953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74738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</a:rPr>
              <a:t>Максимально-разовая ПДК – 0,008 мг/м</a:t>
            </a:r>
            <a:r>
              <a:rPr lang="ru-RU" altLang="ru-RU" sz="2400" baseline="30000" smtClean="0">
                <a:solidFill>
                  <a:srgbClr val="000000"/>
                </a:solidFill>
              </a:rPr>
              <a:t>3</a:t>
            </a:r>
            <a:r>
              <a:rPr lang="ru-RU" altLang="ru-RU" sz="2400" smtClean="0">
                <a:solidFill>
                  <a:srgbClr val="000000"/>
                </a:solidFill>
              </a:rPr>
              <a:t>, </a:t>
            </a:r>
            <a:br>
              <a:rPr lang="ru-RU" altLang="ru-RU" sz="2400" smtClean="0">
                <a:solidFill>
                  <a:srgbClr val="000000"/>
                </a:solidFill>
              </a:rPr>
            </a:br>
            <a:r>
              <a:rPr lang="ru-RU" altLang="ru-RU" sz="2400" smtClean="0">
                <a:solidFill>
                  <a:srgbClr val="000000"/>
                </a:solidFill>
              </a:rPr>
              <a:t>класс опасности - 3</a:t>
            </a:r>
          </a:p>
        </p:txBody>
      </p:sp>
    </p:spTree>
    <p:extLst>
      <p:ext uri="{BB962C8B-B14F-4D97-AF65-F5344CB8AC3E}">
        <p14:creationId xmlns:p14="http://schemas.microsoft.com/office/powerpoint/2010/main" val="6281011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87450" y="260350"/>
            <a:ext cx="7315200" cy="1143000"/>
          </a:xfrm>
        </p:spPr>
        <p:txBody>
          <a:bodyPr/>
          <a:lstStyle/>
          <a:p>
            <a:pPr algn="ctr"/>
            <a:r>
              <a:rPr lang="ru-RU" altLang="ru-RU" smtClean="0"/>
              <a:t>Загрязняющие вещества 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00113" y="1484313"/>
            <a:ext cx="3240087" cy="4525962"/>
          </a:xfrm>
        </p:spPr>
        <p:txBody>
          <a:bodyPr/>
          <a:lstStyle/>
          <a:p>
            <a:pPr algn="ctr">
              <a:buFontTx/>
              <a:buNone/>
            </a:pPr>
            <a:endParaRPr lang="ru-RU" altLang="ru-RU" sz="2800" smtClean="0"/>
          </a:p>
          <a:p>
            <a:pPr algn="ctr">
              <a:buFontTx/>
              <a:buNone/>
            </a:pPr>
            <a:endParaRPr lang="ru-RU" altLang="ru-RU" sz="2800" smtClean="0"/>
          </a:p>
          <a:p>
            <a:pPr algn="ctr">
              <a:buFontTx/>
              <a:buNone/>
            </a:pPr>
            <a:endParaRPr lang="ru-RU" altLang="ru-RU" sz="2800" smtClean="0"/>
          </a:p>
          <a:p>
            <a:pPr algn="ctr">
              <a:buFontTx/>
              <a:buNone/>
            </a:pPr>
            <a:r>
              <a:rPr lang="ru-RU" altLang="ru-RU" sz="2400" smtClean="0"/>
              <a:t>	</a:t>
            </a:r>
            <a:r>
              <a:rPr lang="ru-RU" altLang="ru-RU" sz="3600" i="1" smtClean="0"/>
              <a:t>вещества, </a:t>
            </a:r>
          </a:p>
          <a:p>
            <a:pPr algn="ctr">
              <a:buFontTx/>
              <a:buNone/>
            </a:pPr>
            <a:r>
              <a:rPr lang="ru-RU" altLang="ru-RU" sz="3600" i="1" smtClean="0"/>
              <a:t>поступающие непосредственно  в атмосферу  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219700" y="1628775"/>
            <a:ext cx="3543300" cy="4525963"/>
          </a:xfrm>
        </p:spPr>
        <p:txBody>
          <a:bodyPr/>
          <a:lstStyle/>
          <a:p>
            <a:pPr algn="ctr">
              <a:buFontTx/>
              <a:buNone/>
            </a:pPr>
            <a:endParaRPr lang="ru-RU" altLang="ru-RU" sz="2400" smtClean="0"/>
          </a:p>
          <a:p>
            <a:pPr algn="ctr">
              <a:buFontTx/>
              <a:buNone/>
            </a:pPr>
            <a:endParaRPr lang="ru-RU" altLang="ru-RU" sz="2400" smtClean="0"/>
          </a:p>
          <a:p>
            <a:pPr algn="ctr">
              <a:buFontTx/>
              <a:buNone/>
            </a:pPr>
            <a:endParaRPr lang="ru-RU" altLang="ru-RU" sz="2400" smtClean="0"/>
          </a:p>
          <a:p>
            <a:pPr algn="ctr">
              <a:buFontTx/>
              <a:buNone/>
            </a:pPr>
            <a:r>
              <a:rPr lang="ru-RU" altLang="ru-RU" sz="3600" i="1" smtClean="0"/>
              <a:t>содержащиеся в атмосфере фотохимические окислители и кислоты </a:t>
            </a:r>
          </a:p>
        </p:txBody>
      </p:sp>
      <p:sp>
        <p:nvSpPr>
          <p:cNvPr id="26631" name="AutoShape 7"/>
          <p:cNvSpPr>
            <a:spLocks noChangeArrowheads="1"/>
          </p:cNvSpPr>
          <p:nvPr/>
        </p:nvSpPr>
        <p:spPr bwMode="auto">
          <a:xfrm>
            <a:off x="5867400" y="1773238"/>
            <a:ext cx="2520950" cy="936625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  <a:latin typeface="Monotype Corsiva" panose="03010101010201010101" pitchFamily="66" charset="0"/>
              </a:rPr>
              <a:t>Вторичные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  <a:latin typeface="Monotype Corsiva" panose="03010101010201010101" pitchFamily="66" charset="0"/>
              </a:rPr>
              <a:t>загрязнители</a:t>
            </a:r>
          </a:p>
        </p:txBody>
      </p:sp>
      <p:sp>
        <p:nvSpPr>
          <p:cNvPr id="26632" name="AutoShape 8"/>
          <p:cNvSpPr>
            <a:spLocks noChangeArrowheads="1"/>
          </p:cNvSpPr>
          <p:nvPr/>
        </p:nvSpPr>
        <p:spPr bwMode="auto">
          <a:xfrm>
            <a:off x="1403350" y="1773238"/>
            <a:ext cx="2520950" cy="935037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  <a:latin typeface="Monotype Corsiva" panose="03010101010201010101" pitchFamily="66" charset="0"/>
              </a:rPr>
              <a:t>Первичные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400" smtClean="0">
                <a:solidFill>
                  <a:srgbClr val="000000"/>
                </a:solidFill>
                <a:latin typeface="Monotype Corsiva" panose="03010101010201010101" pitchFamily="66" charset="0"/>
              </a:rPr>
              <a:t>загрязнители</a:t>
            </a:r>
          </a:p>
        </p:txBody>
      </p:sp>
      <p:cxnSp>
        <p:nvCxnSpPr>
          <p:cNvPr id="26633" name="AutoShape 9"/>
          <p:cNvCxnSpPr>
            <a:cxnSpLocks noChangeShapeType="1"/>
            <a:stCxn id="26626" idx="2"/>
            <a:endCxn id="26632" idx="0"/>
          </p:cNvCxnSpPr>
          <p:nvPr/>
        </p:nvCxnSpPr>
        <p:spPr bwMode="auto">
          <a:xfrm flipH="1">
            <a:off x="2663825" y="1403350"/>
            <a:ext cx="2181225" cy="3698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635" name="AutoShape 11"/>
          <p:cNvCxnSpPr>
            <a:cxnSpLocks noChangeShapeType="1"/>
            <a:stCxn id="26626" idx="2"/>
            <a:endCxn id="26631" idx="0"/>
          </p:cNvCxnSpPr>
          <p:nvPr/>
        </p:nvCxnSpPr>
        <p:spPr bwMode="auto">
          <a:xfrm>
            <a:off x="4845050" y="1403350"/>
            <a:ext cx="2282825" cy="369888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17907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116013" y="-171450"/>
            <a:ext cx="7315200" cy="1143000"/>
          </a:xfrm>
        </p:spPr>
        <p:txBody>
          <a:bodyPr/>
          <a:lstStyle/>
          <a:p>
            <a:pPr algn="ctr"/>
            <a:r>
              <a:rPr lang="ru-RU" altLang="ru-RU" sz="4800" i="1" smtClean="0"/>
              <a:t>Смог</a:t>
            </a:r>
            <a:r>
              <a:rPr lang="ru-RU" altLang="ru-RU" smtClean="0"/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252413" y="620713"/>
            <a:ext cx="9396413" cy="2663825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2000" i="1" smtClean="0"/>
              <a:t>	</a:t>
            </a:r>
            <a:r>
              <a:rPr lang="ru-RU" altLang="ru-RU" sz="2800" i="1" u="sng" smtClean="0"/>
              <a:t>Фотохимический туман (смог)</a:t>
            </a:r>
            <a:r>
              <a:rPr lang="ru-RU" altLang="ru-RU" sz="1400" smtClean="0"/>
              <a:t> </a:t>
            </a:r>
            <a:r>
              <a:rPr lang="ru-RU" altLang="ru-RU" sz="2400" i="1" smtClean="0">
                <a:solidFill>
                  <a:schemeClr val="tx1"/>
                </a:solidFill>
              </a:rPr>
              <a:t>представляет собой  многокомпонентную смесь газов и аэрозольных частиц первичного и вторичного происхождения. В состав основных компонентов смога входят  озон, оксиды азота  и серы,  многочисленные органические соединения перекисной природы,  называемые в совокупности фотооксидантами. 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400" i="1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altLang="ru-RU" sz="2400" i="1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800" i="1" smtClean="0">
                <a:solidFill>
                  <a:schemeClr val="tx1"/>
                </a:solidFill>
              </a:rPr>
              <a:t>	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-323850" y="2205038"/>
            <a:ext cx="4751388" cy="5129212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altLang="ru-RU" sz="1400" i="1" smtClean="0"/>
              <a:t>	</a:t>
            </a:r>
            <a:r>
              <a:rPr lang="ru-RU" altLang="ru-RU" sz="2400" i="1" smtClean="0">
                <a:solidFill>
                  <a:schemeClr val="tx1"/>
                </a:solidFill>
              </a:rPr>
              <a:t>Фотохимический смог возникает в результате фотохимических  реакций при определенных условиях:  наличии в атмосфере высокой концентрации  оксидов азота,  углеводородов и других загрязнителей, интенсивной солнечной радиации  и  безветрия  или очень слабого  обмена воздуха в приземном слое при мощной и в  течение не менее суток повышенной инверсии.  Устойчивая  безветренная погода, обычно сопровождающаяся инверсиями, необходима для создания высокой концентрации  реагирующих  веществ. </a:t>
            </a:r>
          </a:p>
          <a:p>
            <a:pPr>
              <a:lnSpc>
                <a:spcPct val="80000"/>
              </a:lnSpc>
            </a:pPr>
            <a:endParaRPr lang="ru-RU" altLang="ru-RU" sz="2400" smtClean="0">
              <a:solidFill>
                <a:schemeClr val="tx1"/>
              </a:solidFill>
            </a:endParaRP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420938"/>
            <a:ext cx="4525962" cy="3876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9710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i="1"/>
              <a:t>«Кислотные дожди».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400"/>
              <a:t>Этот вид загрязнителей заслуживает серьезного внимания. </a:t>
            </a:r>
          </a:p>
          <a:p>
            <a:pPr>
              <a:lnSpc>
                <a:spcPct val="90000"/>
              </a:lnSpc>
            </a:pPr>
            <a:r>
              <a:rPr lang="ru-RU" altLang="ru-RU" sz="2400"/>
              <a:t>Кислотные дожди представляют собой смесь растворов серной и азотной кислоты. </a:t>
            </a:r>
          </a:p>
          <a:p>
            <a:pPr>
              <a:lnSpc>
                <a:spcPct val="90000"/>
              </a:lnSpc>
            </a:pPr>
            <a:r>
              <a:rPr lang="ru-RU" altLang="ru-RU" sz="2400"/>
              <a:t>Средняя кислотность осадков в настоящее время </a:t>
            </a:r>
            <a:r>
              <a:rPr lang="ru-RU" altLang="ru-RU" sz="2400" b="1"/>
              <a:t>возросла почти в 100 раз</a:t>
            </a:r>
            <a:r>
              <a:rPr lang="ru-RU" altLang="ru-RU" sz="2400"/>
              <a:t> по сравнению с тем, что было 180 лет назад. </a:t>
            </a:r>
          </a:p>
          <a:p>
            <a:pPr>
              <a:lnSpc>
                <a:spcPct val="90000"/>
              </a:lnSpc>
            </a:pPr>
            <a:r>
              <a:rPr lang="ru-RU" altLang="ru-RU" sz="2400"/>
              <a:t>Следствием выпадения «кислотных дождей» является </a:t>
            </a:r>
            <a:r>
              <a:rPr lang="ru-RU" altLang="ru-RU" sz="2400" u="sng"/>
              <a:t>окисление почвы, грунтовых вод, озер, рек,</a:t>
            </a:r>
            <a:r>
              <a:rPr lang="ru-RU" altLang="ru-RU" sz="2400"/>
              <a:t> оказывающее отрицательное влияние на леса, посевы сельскохозяйственных культур.</a:t>
            </a:r>
          </a:p>
          <a:p>
            <a:pPr>
              <a:lnSpc>
                <a:spcPct val="90000"/>
              </a:lnSpc>
            </a:pPr>
            <a:r>
              <a:rPr lang="ru-RU" altLang="ru-RU" sz="2400"/>
              <a:t> В результате гибнет растительный и животный мир.</a:t>
            </a:r>
          </a:p>
        </p:txBody>
      </p:sp>
    </p:spTree>
    <p:extLst>
      <p:ext uri="{BB962C8B-B14F-4D97-AF65-F5344CB8AC3E}">
        <p14:creationId xmlns:p14="http://schemas.microsoft.com/office/powerpoint/2010/main" val="8345837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r>
              <a:rPr lang="ru-RU" altLang="ru-RU" sz="2800" b="1">
                <a:solidFill>
                  <a:srgbClr val="009900"/>
                </a:solidFill>
              </a:rPr>
              <a:t>Содержание микроорганизмов в воздухе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4525963"/>
          </a:xfrm>
        </p:spPr>
        <p:txBody>
          <a:bodyPr/>
          <a:lstStyle/>
          <a:p>
            <a:r>
              <a:rPr lang="ru-RU" altLang="ru-RU" sz="2000"/>
              <a:t>колеблется как в течение суток, так и в различные сезоны года. В холодный период года воздух менее загрязнен микроорганизмами, а летом наблюдается более высокое их содержание, что связано с высыханием верхних слоев почвы и усиленным поступлением ее частичек в воздух.</a:t>
            </a:r>
          </a:p>
          <a:p>
            <a:r>
              <a:rPr lang="ru-RU" altLang="ru-RU" sz="2000"/>
              <a:t>Бактериальная обсемененность в городах может достигать 30-40 тыс. в 1 м</a:t>
            </a:r>
            <a:r>
              <a:rPr lang="ru-RU" altLang="ru-RU" sz="2000" baseline="30000"/>
              <a:t>3</a:t>
            </a:r>
            <a:r>
              <a:rPr lang="ru-RU" altLang="ru-RU" sz="2000"/>
              <a:t>, в то время как в зеленой пригород­ной зоне — около 1 тыс. в 1 м</a:t>
            </a:r>
            <a:r>
              <a:rPr lang="ru-RU" altLang="ru-RU" sz="2000" baseline="30000"/>
              <a:t>3</a:t>
            </a:r>
            <a:r>
              <a:rPr lang="ru-RU" altLang="ru-RU" sz="2000"/>
              <a:t>. Над океанами и снежными вершинами гор воздух почти стерилен.</a:t>
            </a:r>
          </a:p>
          <a:p>
            <a:r>
              <a:rPr lang="ru-RU" altLang="ru-RU" sz="2000"/>
              <a:t>Воздушная среда является путем передачи многих аэрогенных инфекций, возбудители которых обладают достаточной стойкостью. Через воздух распространяются возбудители коклюша, дифтерии, кори, скарлатины, гриппа. </a:t>
            </a:r>
          </a:p>
        </p:txBody>
      </p:sp>
    </p:spTree>
    <p:extLst>
      <p:ext uri="{BB962C8B-B14F-4D97-AF65-F5344CB8AC3E}">
        <p14:creationId xmlns:p14="http://schemas.microsoft.com/office/powerpoint/2010/main" val="28083047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pPr>
              <a:buFontTx/>
              <a:buNone/>
            </a:pPr>
            <a:r>
              <a:rPr lang="ru-RU" altLang="ru-RU" sz="2000"/>
              <a:t>Мероприятия, направленные на снижение уровня загрязнения атмосферного воздуха выбросами автомобильного транспорта, в целом по РФ проводятся недостаточно. </a:t>
            </a:r>
          </a:p>
          <a:p>
            <a:pPr>
              <a:buFontTx/>
              <a:buNone/>
            </a:pPr>
            <a:r>
              <a:rPr lang="ru-RU" altLang="ru-RU" sz="2000"/>
              <a:t>В первую очередь к ним относятся:</a:t>
            </a:r>
          </a:p>
          <a:p>
            <a:pPr>
              <a:buFontTx/>
              <a:buNone/>
            </a:pPr>
            <a:r>
              <a:rPr lang="ru-RU" altLang="ru-RU" sz="2000"/>
              <a:t>► перевод на неэтилированный бензин и другие альтернативные виды топлива, в связи с чем продолжается загрязнение воздуха</a:t>
            </a:r>
            <a:br>
              <a:rPr lang="ru-RU" altLang="ru-RU" sz="2000"/>
            </a:br>
            <a:r>
              <a:rPr lang="ru-RU" altLang="ru-RU" sz="2000"/>
              <a:t>свинцом;</a:t>
            </a:r>
          </a:p>
          <a:p>
            <a:pPr>
              <a:buFontTx/>
              <a:buNone/>
            </a:pPr>
            <a:r>
              <a:rPr lang="ru-RU" altLang="ru-RU" sz="2000"/>
              <a:t>► оснащение автомобилей нейтрализаторами;</a:t>
            </a:r>
          </a:p>
          <a:p>
            <a:pPr>
              <a:buFontTx/>
              <a:buNone/>
            </a:pPr>
            <a:r>
              <a:rPr lang="ru-RU" altLang="ru-RU" sz="2000"/>
              <a:t>► выход автомашин на линию из автохозяйств с неотрегулированными двигателями и без предварительных замеров отработавших газов на содержание вредных веществ;</a:t>
            </a:r>
          </a:p>
          <a:p>
            <a:pPr>
              <a:buFontTx/>
              <a:buNone/>
            </a:pPr>
            <a:r>
              <a:rPr lang="ru-RU" altLang="ru-RU" sz="2000"/>
              <a:t>►  техосмотр, особенно личного автотранспорта;</a:t>
            </a:r>
          </a:p>
          <a:p>
            <a:pPr>
              <a:buFontTx/>
              <a:buNone/>
            </a:pPr>
            <a:r>
              <a:rPr lang="ru-RU" altLang="ru-RU" sz="2000"/>
              <a:t>►  строительство объездных дорог, тоннелей и другие планировочные мероприятия.</a:t>
            </a:r>
          </a:p>
        </p:txBody>
      </p:sp>
    </p:spTree>
    <p:extLst>
      <p:ext uri="{BB962C8B-B14F-4D97-AF65-F5344CB8AC3E}">
        <p14:creationId xmlns:p14="http://schemas.microsoft.com/office/powerpoint/2010/main" val="31968753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10069048">
  <a:themeElements>
    <a:clrScheme name="Office Theme 13">
      <a:dk1>
        <a:srgbClr val="000000"/>
      </a:dk1>
      <a:lt1>
        <a:srgbClr val="F1ECD8"/>
      </a:lt1>
      <a:dk2>
        <a:srgbClr val="4F261E"/>
      </a:dk2>
      <a:lt2>
        <a:srgbClr val="777777"/>
      </a:lt2>
      <a:accent1>
        <a:srgbClr val="909082"/>
      </a:accent1>
      <a:accent2>
        <a:srgbClr val="809EA8"/>
      </a:accent2>
      <a:accent3>
        <a:srgbClr val="F7F4E9"/>
      </a:accent3>
      <a:accent4>
        <a:srgbClr val="000000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000000"/>
        </a:dk1>
        <a:lt1>
          <a:srgbClr val="F1ECD8"/>
        </a:lt1>
        <a:dk2>
          <a:srgbClr val="4F261E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F7F4E9"/>
        </a:accent3>
        <a:accent4>
          <a:srgbClr val="000000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Паркет">
  <a:themeElements>
    <a:clrScheme name="Паркет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Паркет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Тема Office">
  <a:themeElements>
    <a:clrScheme name="Тема Office 12">
      <a:dk1>
        <a:srgbClr val="969696"/>
      </a:dk1>
      <a:lt1>
        <a:srgbClr val="FFFFFF"/>
      </a:lt1>
      <a:dk2>
        <a:srgbClr val="99EFF1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7F7F7F"/>
      </a:accent4>
      <a:accent5>
        <a:srgbClr val="DAEDEF"/>
      </a:accent5>
      <a:accent6>
        <a:srgbClr val="2D2D8A"/>
      </a:accent6>
      <a:hlink>
        <a:srgbClr val="009999"/>
      </a:hlink>
      <a:folHlink>
        <a:srgbClr val="669900"/>
      </a:folHlink>
    </a:clrScheme>
    <a:fontScheme name="Тема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336699"/>
        </a:dk1>
        <a:lt1>
          <a:srgbClr val="FFFFFF"/>
        </a:lt1>
        <a:dk2>
          <a:srgbClr val="87BBDF"/>
        </a:dk2>
        <a:lt2>
          <a:srgbClr val="E3EBF1"/>
        </a:lt2>
        <a:accent1>
          <a:srgbClr val="0099CC"/>
        </a:accent1>
        <a:accent2>
          <a:srgbClr val="468A4B"/>
        </a:accent2>
        <a:accent3>
          <a:srgbClr val="C3DAEC"/>
        </a:accent3>
        <a:accent4>
          <a:srgbClr val="DADADA"/>
        </a:accent4>
        <a:accent5>
          <a:srgbClr val="AACAE2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777777"/>
        </a:dk1>
        <a:lt1>
          <a:srgbClr val="FFFFFF"/>
        </a:lt1>
        <a:dk2>
          <a:srgbClr val="B7B9AF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D8D9D4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3E3E5C"/>
        </a:dk1>
        <a:lt1>
          <a:srgbClr val="FFFFFF"/>
        </a:lt1>
        <a:dk2>
          <a:srgbClr val="5C87A4"/>
        </a:dk2>
        <a:lt2>
          <a:srgbClr val="FFFFFF"/>
        </a:lt2>
        <a:accent1>
          <a:srgbClr val="4C8877"/>
        </a:accent1>
        <a:accent2>
          <a:srgbClr val="6666FF"/>
        </a:accent2>
        <a:accent3>
          <a:srgbClr val="B5C3CF"/>
        </a:accent3>
        <a:accent4>
          <a:srgbClr val="DADADA"/>
        </a:accent4>
        <a:accent5>
          <a:srgbClr val="B2C3BD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3366"/>
        </a:dk1>
        <a:lt1>
          <a:srgbClr val="FFFFFF"/>
        </a:lt1>
        <a:dk2>
          <a:srgbClr val="1C72E4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BBCE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3366"/>
        </a:dk1>
        <a:lt1>
          <a:srgbClr val="FFFFFF"/>
        </a:lt1>
        <a:dk2>
          <a:srgbClr val="99D3FF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CAE6FF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3F7EBD"/>
        </a:dk1>
        <a:lt1>
          <a:srgbClr val="D9F8FF"/>
        </a:lt1>
        <a:dk2>
          <a:srgbClr val="336699"/>
        </a:dk2>
        <a:lt2>
          <a:srgbClr val="777777"/>
        </a:lt2>
        <a:accent1>
          <a:srgbClr val="CCECFF"/>
        </a:accent1>
        <a:accent2>
          <a:srgbClr val="579CDB"/>
        </a:accent2>
        <a:accent3>
          <a:srgbClr val="E9FBFF"/>
        </a:accent3>
        <a:accent4>
          <a:srgbClr val="346BA1"/>
        </a:accent4>
        <a:accent5>
          <a:srgbClr val="E2F4FF"/>
        </a:accent5>
        <a:accent6>
          <a:srgbClr val="4E8DC6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A84724"/>
        </a:dk2>
        <a:lt2>
          <a:srgbClr val="DFD293"/>
        </a:lt2>
        <a:accent1>
          <a:srgbClr val="DF7475"/>
        </a:accent1>
        <a:accent2>
          <a:srgbClr val="5C8FC2"/>
        </a:accent2>
        <a:accent3>
          <a:srgbClr val="D1B1AC"/>
        </a:accent3>
        <a:accent4>
          <a:srgbClr val="DADADA"/>
        </a:accent4>
        <a:accent5>
          <a:srgbClr val="ECBCBD"/>
        </a:accent5>
        <a:accent6>
          <a:srgbClr val="5381B0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3E3E5C"/>
        </a:dk1>
        <a:lt1>
          <a:srgbClr val="C2FEE1"/>
        </a:lt1>
        <a:dk2>
          <a:srgbClr val="0066CC"/>
        </a:dk2>
        <a:lt2>
          <a:srgbClr val="CCECFF"/>
        </a:lt2>
        <a:accent1>
          <a:srgbClr val="3C9698"/>
        </a:accent1>
        <a:accent2>
          <a:srgbClr val="6666FF"/>
        </a:accent2>
        <a:accent3>
          <a:srgbClr val="AAB8E2"/>
        </a:accent3>
        <a:accent4>
          <a:srgbClr val="A5D9C0"/>
        </a:accent4>
        <a:accent5>
          <a:srgbClr val="AFC9CA"/>
        </a:accent5>
        <a:accent6>
          <a:srgbClr val="5C5CE7"/>
        </a:accent6>
        <a:hlink>
          <a:srgbClr val="99CCFF"/>
        </a:hlink>
        <a:folHlink>
          <a:srgbClr val="CCF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969696"/>
        </a:dk1>
        <a:lt1>
          <a:srgbClr val="FFFFFF"/>
        </a:lt1>
        <a:dk2>
          <a:srgbClr val="0099CC"/>
        </a:dk2>
        <a:lt2>
          <a:srgbClr val="969696"/>
        </a:lt2>
        <a:accent1>
          <a:srgbClr val="D2F8B8"/>
        </a:accent1>
        <a:accent2>
          <a:srgbClr val="CCCC00"/>
        </a:accent2>
        <a:accent3>
          <a:srgbClr val="FFFFFF"/>
        </a:accent3>
        <a:accent4>
          <a:srgbClr val="7F7F7F"/>
        </a:accent4>
        <a:accent5>
          <a:srgbClr val="E5FBD8"/>
        </a:accent5>
        <a:accent6>
          <a:srgbClr val="B9B900"/>
        </a:accent6>
        <a:hlink>
          <a:srgbClr val="00CC99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CCFFCC"/>
        </a:dk1>
        <a:lt1>
          <a:srgbClr val="FFFFFF"/>
        </a:lt1>
        <a:dk2>
          <a:srgbClr val="9BD9FF"/>
        </a:dk2>
        <a:lt2>
          <a:srgbClr val="808080"/>
        </a:lt2>
        <a:accent1>
          <a:srgbClr val="6DB6FF"/>
        </a:accent1>
        <a:accent2>
          <a:srgbClr val="CCFFCC"/>
        </a:accent2>
        <a:accent3>
          <a:srgbClr val="FFFFFF"/>
        </a:accent3>
        <a:accent4>
          <a:srgbClr val="AEDAAE"/>
        </a:accent4>
        <a:accent5>
          <a:srgbClr val="BAD7FF"/>
        </a:accent5>
        <a:accent6>
          <a:srgbClr val="B9E7B9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EAEAEA"/>
        </a:dk1>
        <a:lt1>
          <a:srgbClr val="FFFFFF"/>
        </a:lt1>
        <a:dk2>
          <a:srgbClr val="EAEAEA"/>
        </a:dk2>
        <a:lt2>
          <a:srgbClr val="333333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C8C8C8"/>
        </a:accent4>
        <a:accent5>
          <a:srgbClr val="D5D5D5"/>
        </a:accent5>
        <a:accent6>
          <a:srgbClr val="737373"/>
        </a:accent6>
        <a:hlink>
          <a:srgbClr val="4D4D4D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969696"/>
        </a:dk1>
        <a:lt1>
          <a:srgbClr val="FFFFFF"/>
        </a:lt1>
        <a:dk2>
          <a:srgbClr val="99EFF1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7F7F7F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5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10069048">
  <a:themeElements>
    <a:clrScheme name="Office Theme 13">
      <a:dk1>
        <a:srgbClr val="000000"/>
      </a:dk1>
      <a:lt1>
        <a:srgbClr val="F1ECD8"/>
      </a:lt1>
      <a:dk2>
        <a:srgbClr val="4F261E"/>
      </a:dk2>
      <a:lt2>
        <a:srgbClr val="777777"/>
      </a:lt2>
      <a:accent1>
        <a:srgbClr val="909082"/>
      </a:accent1>
      <a:accent2>
        <a:srgbClr val="809EA8"/>
      </a:accent2>
      <a:accent3>
        <a:srgbClr val="F7F4E9"/>
      </a:accent3>
      <a:accent4>
        <a:srgbClr val="000000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000000"/>
        </a:dk1>
        <a:lt1>
          <a:srgbClr val="F1ECD8"/>
        </a:lt1>
        <a:dk2>
          <a:srgbClr val="4F261E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F7F4E9"/>
        </a:accent3>
        <a:accent4>
          <a:srgbClr val="000000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2_10069048">
  <a:themeElements>
    <a:clrScheme name="Office Theme 13">
      <a:dk1>
        <a:srgbClr val="000000"/>
      </a:dk1>
      <a:lt1>
        <a:srgbClr val="F1ECD8"/>
      </a:lt1>
      <a:dk2>
        <a:srgbClr val="4F261E"/>
      </a:dk2>
      <a:lt2>
        <a:srgbClr val="777777"/>
      </a:lt2>
      <a:accent1>
        <a:srgbClr val="909082"/>
      </a:accent1>
      <a:accent2>
        <a:srgbClr val="809EA8"/>
      </a:accent2>
      <a:accent3>
        <a:srgbClr val="F7F4E9"/>
      </a:accent3>
      <a:accent4>
        <a:srgbClr val="000000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Office Them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3">
        <a:dk1>
          <a:srgbClr val="000000"/>
        </a:dk1>
        <a:lt1>
          <a:srgbClr val="F1ECD8"/>
        </a:lt1>
        <a:dk2>
          <a:srgbClr val="4F261E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F7F4E9"/>
        </a:accent3>
        <a:accent4>
          <a:srgbClr val="000000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6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1227</Words>
  <Application>Microsoft Office PowerPoint</Application>
  <PresentationFormat>Экран (4:3)</PresentationFormat>
  <Paragraphs>182</Paragraphs>
  <Slides>24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15</vt:i4>
      </vt:variant>
      <vt:variant>
        <vt:lpstr>Заголовки слайдов</vt:lpstr>
      </vt:variant>
      <vt:variant>
        <vt:i4>24</vt:i4>
      </vt:variant>
    </vt:vector>
  </HeadingPairs>
  <TitlesOfParts>
    <vt:vector size="50" baseType="lpstr">
      <vt:lpstr>Arial</vt:lpstr>
      <vt:lpstr>Arial Black</vt:lpstr>
      <vt:lpstr>Calibri</vt:lpstr>
      <vt:lpstr>Courier New</vt:lpstr>
      <vt:lpstr>Garamond</vt:lpstr>
      <vt:lpstr>Georgia</vt:lpstr>
      <vt:lpstr>Monotype Corsiva</vt:lpstr>
      <vt:lpstr>Trebuchet MS</vt:lpstr>
      <vt:lpstr>Tw Cen MT</vt:lpstr>
      <vt:lpstr>Verdana</vt:lpstr>
      <vt:lpstr>Wingdings 2</vt:lpstr>
      <vt:lpstr>Тема Office</vt:lpstr>
      <vt:lpstr>Spring</vt:lpstr>
      <vt:lpstr>1_10069048</vt:lpstr>
      <vt:lpstr>Воздушный поток</vt:lpstr>
      <vt:lpstr>Паркет</vt:lpstr>
      <vt:lpstr>Оформление по умолчанию</vt:lpstr>
      <vt:lpstr>1_Оформление по умолчанию</vt:lpstr>
      <vt:lpstr>2_Оформление по умолчанию</vt:lpstr>
      <vt:lpstr>1_Тема Office</vt:lpstr>
      <vt:lpstr>3_Оформление по умолчанию</vt:lpstr>
      <vt:lpstr>4_Оформление по умолчанию</vt:lpstr>
      <vt:lpstr>5_Оформление по умолчанию</vt:lpstr>
      <vt:lpstr>10069048</vt:lpstr>
      <vt:lpstr>2_10069048</vt:lpstr>
      <vt:lpstr>6_Оформление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Атмосферный воздух является жизненно важным компонентом окружающей природной среды, неотъемлемой частью  среды обитания человека, растений и животных. </vt:lpstr>
      <vt:lpstr>Основные источники загрязнения воздуха</vt:lpstr>
      <vt:lpstr>Презентация PowerPoint</vt:lpstr>
      <vt:lpstr>Презентация PowerPoint</vt:lpstr>
      <vt:lpstr>Презентация PowerPoint</vt:lpstr>
      <vt:lpstr>Для определения качества атмосферного воздуха вводится комплексный индекс загрязнения атмосферы (КИЗА). Он представляет собой сумму концентраций нескольких загрязняющих веществ в долях ПДК. Чем выше КИЗА, тем хуже качество атмосферного воздуха. </vt:lpstr>
      <vt:lpstr>Презентация PowerPoint</vt:lpstr>
      <vt:lpstr>Основные загрязняющие вещества атмосферного воздуха </vt:lpstr>
      <vt:lpstr>Углекислый газ СО2  (Диоксид углерода) </vt:lpstr>
      <vt:lpstr>Оксид углерода (СО) – угарный газ </vt:lpstr>
      <vt:lpstr>Оксид углерода (СО) – угарный газ</vt:lpstr>
      <vt:lpstr>Диоксид серы (SO2) </vt:lpstr>
      <vt:lpstr>Диоксид серы (SO2) </vt:lpstr>
      <vt:lpstr>Оксиды азота </vt:lpstr>
      <vt:lpstr>Презентация PowerPoint</vt:lpstr>
      <vt:lpstr>Загрязняющие вещества </vt:lpstr>
      <vt:lpstr>Смог </vt:lpstr>
      <vt:lpstr>«Кислотные дожди».</vt:lpstr>
      <vt:lpstr>Содержание микроорганизмов в воздухе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Наташа</cp:lastModifiedBy>
  <cp:revision>24</cp:revision>
  <dcterms:created xsi:type="dcterms:W3CDTF">2014-08-05T12:04:53Z</dcterms:created>
  <dcterms:modified xsi:type="dcterms:W3CDTF">2017-02-09T16:48:21Z</dcterms:modified>
</cp:coreProperties>
</file>