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62" y="-33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4A98EA20-C25D-43CC-AA91-7145E3045ECE}" type="datetimeFigureOut">
              <a:rPr lang="ru-RU" smtClean="0"/>
              <a:t>31.10.2012</a:t>
            </a:fld>
            <a:endParaRPr lang="ru-RU"/>
          </a:p>
        </p:txBody>
      </p:sp>
      <p:sp>
        <p:nvSpPr>
          <p:cNvPr id="16" name="Номер слайда 15"/>
          <p:cNvSpPr>
            <a:spLocks noGrp="1"/>
          </p:cNvSpPr>
          <p:nvPr>
            <p:ph type="sldNum" sz="quarter" idx="11"/>
          </p:nvPr>
        </p:nvSpPr>
        <p:spPr/>
        <p:txBody>
          <a:bodyPr/>
          <a:lstStyle/>
          <a:p>
            <a:fld id="{53050816-A587-4DED-91E6-6347217A3DCE}"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4A98EA20-C25D-43CC-AA91-7145E3045ECE}" type="datetimeFigureOut">
              <a:rPr lang="ru-RU" smtClean="0"/>
              <a:t>31.10.2012</a:t>
            </a:fld>
            <a:endParaRPr lang="ru-RU"/>
          </a:p>
        </p:txBody>
      </p:sp>
      <p:sp>
        <p:nvSpPr>
          <p:cNvPr id="15" name="Номер слайда 14"/>
          <p:cNvSpPr>
            <a:spLocks noGrp="1"/>
          </p:cNvSpPr>
          <p:nvPr>
            <p:ph type="sldNum" sz="quarter" idx="15"/>
          </p:nvPr>
        </p:nvSpPr>
        <p:spPr/>
        <p:txBody>
          <a:bodyPr/>
          <a:lstStyle>
            <a:lvl1pPr algn="ctr">
              <a:defRPr/>
            </a:lvl1pPr>
          </a:lstStyle>
          <a:p>
            <a:fld id="{53050816-A587-4DED-91E6-6347217A3DCE}"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4A98EA20-C25D-43CC-AA91-7145E3045ECE}" type="datetimeFigureOut">
              <a:rPr lang="ru-RU" smtClean="0"/>
              <a:t>31.10.2012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050816-A587-4DED-91E6-6347217A3DCE}"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4A98EA20-C25D-43CC-AA91-7145E3045ECE}" type="datetimeFigureOut">
              <a:rPr lang="ru-RU" smtClean="0"/>
              <a:t>31.10.2012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050816-A587-4DED-91E6-6347217A3DCE}"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53050816-A587-4DED-91E6-6347217A3DCE}"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4A98EA20-C25D-43CC-AA91-7145E3045ECE}" type="datetimeFigureOut">
              <a:rPr lang="ru-RU" smtClean="0"/>
              <a:t>31.10.2012</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A98EA20-C25D-43CC-AA91-7145E3045ECE}" type="datetimeFigureOut">
              <a:rPr lang="ru-RU" smtClean="0"/>
              <a:t>31.10.2012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3050816-A587-4DED-91E6-6347217A3DCE}"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A98EA20-C25D-43CC-AA91-7145E3045ECE}" type="datetimeFigureOut">
              <a:rPr lang="ru-RU" smtClean="0"/>
              <a:t>31.10.2012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3050816-A587-4DED-91E6-6347217A3DCE}"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4A98EA20-C25D-43CC-AA91-7145E3045ECE}" type="datetimeFigureOut">
              <a:rPr lang="ru-RU" smtClean="0"/>
              <a:t>31.10.2012</a:t>
            </a:fld>
            <a:endParaRPr lang="ru-RU"/>
          </a:p>
        </p:txBody>
      </p:sp>
      <p:sp>
        <p:nvSpPr>
          <p:cNvPr id="9" name="Номер слайда 8"/>
          <p:cNvSpPr>
            <a:spLocks noGrp="1"/>
          </p:cNvSpPr>
          <p:nvPr>
            <p:ph type="sldNum" sz="quarter" idx="15"/>
          </p:nvPr>
        </p:nvSpPr>
        <p:spPr/>
        <p:txBody>
          <a:bodyPr/>
          <a:lstStyle/>
          <a:p>
            <a:fld id="{53050816-A587-4DED-91E6-6347217A3DCE}"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4A98EA20-C25D-43CC-AA91-7145E3045ECE}" type="datetimeFigureOut">
              <a:rPr lang="ru-RU" smtClean="0"/>
              <a:t>31.10.2012</a:t>
            </a:fld>
            <a:endParaRPr lang="ru-RU"/>
          </a:p>
        </p:txBody>
      </p:sp>
      <p:sp>
        <p:nvSpPr>
          <p:cNvPr id="9" name="Номер слайда 8"/>
          <p:cNvSpPr>
            <a:spLocks noGrp="1"/>
          </p:cNvSpPr>
          <p:nvPr>
            <p:ph type="sldNum" sz="quarter" idx="11"/>
          </p:nvPr>
        </p:nvSpPr>
        <p:spPr/>
        <p:txBody>
          <a:bodyPr/>
          <a:lstStyle/>
          <a:p>
            <a:fld id="{53050816-A587-4DED-91E6-6347217A3DCE}"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98EA20-C25D-43CC-AA91-7145E3045ECE}" type="datetimeFigureOut">
              <a:rPr lang="ru-RU" smtClean="0"/>
              <a:t>31.10.2012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050816-A587-4DED-91E6-6347217A3DC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A98EA20-C25D-43CC-AA91-7145E3045ECE}" type="datetimeFigureOut">
              <a:rPr lang="ru-RU" smtClean="0"/>
              <a:t>31.10.2012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050816-A587-4DED-91E6-6347217A3DC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A98EA20-C25D-43CC-AA91-7145E3045ECE}" type="datetimeFigureOut">
              <a:rPr lang="ru-RU" smtClean="0"/>
              <a:t>31.10.2012</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3050816-A587-4DED-91E6-6347217A3DCE}"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audio" Target="file:///E:\Documents%20and%20Settings\&#1054;&#1083;&#1100;&#1082;&#1072;\&#1056;&#1072;&#1073;&#1086;&#1095;&#1080;&#1081;%20&#1089;&#1090;&#1086;&#1083;\&#1061;&#1069;&#1051;&#1051;&#1054;&#1059;&#1048;&#1053;\Panic!%20At%20The%20Disco%20-%20This%20is%20Halloween.mp3" TargetMode="Externa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a:bodyPr>
          <a:lstStyle/>
          <a:p>
            <a:endParaRPr lang="ru-RU" sz="4800" dirty="0"/>
          </a:p>
        </p:txBody>
      </p:sp>
      <p:sp>
        <p:nvSpPr>
          <p:cNvPr id="2" name="Заголовок 1"/>
          <p:cNvSpPr>
            <a:spLocks noGrp="1"/>
          </p:cNvSpPr>
          <p:nvPr>
            <p:ph type="ctrTitle"/>
          </p:nvPr>
        </p:nvSpPr>
        <p:spPr/>
        <p:txBody>
          <a:bodyPr/>
          <a:lstStyle/>
          <a:p>
            <a:r>
              <a:rPr lang="en-US" sz="9600" dirty="0" smtClean="0"/>
              <a:t>Halloween</a:t>
            </a:r>
            <a:endParaRPr lang="ru-RU" sz="9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1571612"/>
            <a:ext cx="3714776" cy="4286280"/>
          </a:xfrm>
        </p:spPr>
        <p:txBody>
          <a:bodyPr/>
          <a:lstStyle/>
          <a:p>
            <a:r>
              <a:rPr lang="en-US" dirty="0" smtClean="0"/>
              <a:t>Halloween’s origins </a:t>
            </a:r>
            <a:r>
              <a:rPr lang="en-US" dirty="0" smtClean="0"/>
              <a:t>date back hundreds of years to the Druid festival or </a:t>
            </a:r>
            <a:r>
              <a:rPr lang="en-US" dirty="0" err="1" smtClean="0"/>
              <a:t>Samhain</a:t>
            </a:r>
            <a:r>
              <a:rPr lang="en-US" dirty="0" smtClean="0"/>
              <a:t>, Lord of the Dead and Prince of Darkness. </a:t>
            </a:r>
            <a:endParaRPr lang="ru-RU" dirty="0"/>
          </a:p>
        </p:txBody>
      </p:sp>
      <p:pic>
        <p:nvPicPr>
          <p:cNvPr id="4" name="Рисунок 3" descr="druid.jpg"/>
          <p:cNvPicPr>
            <a:picLocks noChangeAspect="1"/>
          </p:cNvPicPr>
          <p:nvPr/>
        </p:nvPicPr>
        <p:blipFill>
          <a:blip r:embed="rId2" cstate="print"/>
          <a:stretch>
            <a:fillRect/>
          </a:stretch>
        </p:blipFill>
        <p:spPr>
          <a:xfrm>
            <a:off x="4643438" y="571480"/>
            <a:ext cx="3993384" cy="5572164"/>
          </a:xfrm>
          <a:prstGeom prst="rect">
            <a:avLst/>
          </a:prstGeom>
        </p:spPr>
      </p:pic>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786314" y="1571612"/>
            <a:ext cx="3900486" cy="4524388"/>
          </a:xfrm>
        </p:spPr>
        <p:txBody>
          <a:bodyPr/>
          <a:lstStyle/>
          <a:p>
            <a:r>
              <a:rPr lang="en-US" dirty="0" smtClean="0"/>
              <a:t>He gathered up the souls to present them to Druid Heaven on the 31st of October. The Sun God shared the holiday and received thanks for the year's harvest.</a:t>
            </a:r>
            <a:endParaRPr lang="ru-RU" dirty="0"/>
          </a:p>
        </p:txBody>
      </p:sp>
      <p:pic>
        <p:nvPicPr>
          <p:cNvPr id="4" name="Рисунок 3" descr="samhain3.jpg"/>
          <p:cNvPicPr>
            <a:picLocks noChangeAspect="1"/>
          </p:cNvPicPr>
          <p:nvPr/>
        </p:nvPicPr>
        <p:blipFill>
          <a:blip r:embed="rId2" cstate="print"/>
          <a:stretch>
            <a:fillRect/>
          </a:stretch>
        </p:blipFill>
        <p:spPr>
          <a:xfrm>
            <a:off x="785786" y="500042"/>
            <a:ext cx="3643338" cy="5349083"/>
          </a:xfrm>
          <a:prstGeom prst="rect">
            <a:avLst/>
          </a:prstGeom>
        </p:spPr>
      </p:pic>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halloween_bonfire_by_frankief-d31f5wh.jpg"/>
          <p:cNvPicPr>
            <a:picLocks noChangeAspect="1"/>
          </p:cNvPicPr>
          <p:nvPr/>
        </p:nvPicPr>
        <p:blipFill>
          <a:blip r:embed="rId2" cstate="print"/>
          <a:stretch>
            <a:fillRect/>
          </a:stretch>
        </p:blipFill>
        <p:spPr>
          <a:xfrm>
            <a:off x="642910" y="1643050"/>
            <a:ext cx="7929586" cy="4956868"/>
          </a:xfrm>
          <a:prstGeom prst="rect">
            <a:avLst/>
          </a:prstGeom>
        </p:spPr>
      </p:pic>
      <p:sp>
        <p:nvSpPr>
          <p:cNvPr id="2" name="Содержимое 1"/>
          <p:cNvSpPr>
            <a:spLocks noGrp="1"/>
          </p:cNvSpPr>
          <p:nvPr>
            <p:ph idx="1"/>
          </p:nvPr>
        </p:nvSpPr>
        <p:spPr>
          <a:xfrm>
            <a:off x="500034" y="357166"/>
            <a:ext cx="8229600" cy="4572000"/>
          </a:xfrm>
        </p:spPr>
        <p:txBody>
          <a:bodyPr/>
          <a:lstStyle/>
          <a:p>
            <a:r>
              <a:rPr lang="en-US" dirty="0" smtClean="0"/>
              <a:t>The Druid New Year begins on the 1st of November. Winter comes and the Lord of Dead rules. So there are many ghosts, goblins, witches, skeletons and cats. </a:t>
            </a:r>
            <a:endParaRPr lang="ru-RU" dirty="0"/>
          </a:p>
        </p:txBody>
      </p:sp>
      <p:pic>
        <p:nvPicPr>
          <p:cNvPr id="4" name="Рисунок 3" descr="skeleton-walking-with-ghost-catfish.png"/>
          <p:cNvPicPr>
            <a:picLocks noChangeAspect="1"/>
          </p:cNvPicPr>
          <p:nvPr/>
        </p:nvPicPr>
        <p:blipFill>
          <a:blip r:embed="rId3" cstate="print"/>
          <a:stretch>
            <a:fillRect/>
          </a:stretch>
        </p:blipFill>
        <p:spPr>
          <a:xfrm>
            <a:off x="1357290" y="2000240"/>
            <a:ext cx="6643734" cy="3887600"/>
          </a:xfrm>
          <a:prstGeom prst="rect">
            <a:avLst/>
          </a:prstGeom>
        </p:spPr>
      </p:pic>
      <p:pic>
        <p:nvPicPr>
          <p:cNvPr id="5" name="Рисунок 4" descr="halloween-witch-wallpaper.jpg"/>
          <p:cNvPicPr>
            <a:picLocks noChangeAspect="1"/>
          </p:cNvPicPr>
          <p:nvPr/>
        </p:nvPicPr>
        <p:blipFill>
          <a:blip r:embed="rId4" cstate="print"/>
          <a:stretch>
            <a:fillRect/>
          </a:stretch>
        </p:blipFill>
        <p:spPr>
          <a:xfrm>
            <a:off x="1714480" y="1928802"/>
            <a:ext cx="5810291" cy="4357718"/>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par>
                          <p:cTn id="11" fill="hold">
                            <p:stCondLst>
                              <p:cond delay="500"/>
                            </p:stCondLst>
                            <p:childTnLst>
                              <p:par>
                                <p:cTn id="12" presetID="1" presetClass="exit" presetSubtype="0" fill="hold" nodeType="afterEffect">
                                  <p:stCondLst>
                                    <p:cond delay="5000"/>
                                  </p:stCondLst>
                                  <p:childTnLst>
                                    <p:set>
                                      <p:cBhvr>
                                        <p:cTn id="13" dur="1" fill="hold">
                                          <p:stCondLst>
                                            <p:cond delay="0"/>
                                          </p:stCondLst>
                                        </p:cTn>
                                        <p:tgtEl>
                                          <p:spTgt spid="5"/>
                                        </p:tgtEl>
                                        <p:attrNameLst>
                                          <p:attrName>style.visibility</p:attrName>
                                        </p:attrNameLst>
                                      </p:cBhvr>
                                      <p:to>
                                        <p:strVal val="hidden"/>
                                      </p:to>
                                    </p:set>
                                  </p:childTnLst>
                                </p:cTn>
                              </p:par>
                              <p:par>
                                <p:cTn id="14" presetID="9" presetClass="entr" presetSubtype="0" fill="hold" nodeType="withEffect">
                                  <p:stCondLst>
                                    <p:cond delay="500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6000"/>
                            </p:stCondLst>
                            <p:childTnLst>
                              <p:par>
                                <p:cTn id="18" presetID="1" presetClass="exit" presetSubtype="0" fill="hold" nodeType="afterEffect">
                                  <p:stCondLst>
                                    <p:cond delay="5000"/>
                                  </p:stCondLst>
                                  <p:childTnLst>
                                    <p:set>
                                      <p:cBhvr>
                                        <p:cTn id="19" dur="1" fill="hold">
                                          <p:stCondLst>
                                            <p:cond delay="0"/>
                                          </p:stCondLst>
                                        </p:cTn>
                                        <p:tgtEl>
                                          <p:spTgt spid="4"/>
                                        </p:tgtEl>
                                        <p:attrNameLst>
                                          <p:attrName>style.visibility</p:attrName>
                                        </p:attrNameLst>
                                      </p:cBhvr>
                                      <p:to>
                                        <p:strVal val="hidden"/>
                                      </p:to>
                                    </p:set>
                                  </p:childTnLst>
                                </p:cTn>
                              </p:par>
                              <p:par>
                                <p:cTn id="20" presetID="22" presetClass="entr" presetSubtype="4" fill="hold" nodeType="withEffect">
                                  <p:stCondLst>
                                    <p:cond delay="500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4929198"/>
            <a:ext cx="8229600" cy="1166802"/>
          </a:xfrm>
        </p:spPr>
        <p:txBody>
          <a:bodyPr/>
          <a:lstStyle/>
          <a:p>
            <a:r>
              <a:rPr lang="en-US" dirty="0" smtClean="0"/>
              <a:t>Druids lighted huge bonfires to frighten away evil spirits. And we can see bonfires on Halloween today.</a:t>
            </a:r>
            <a:endParaRPr lang="ru-RU" dirty="0"/>
          </a:p>
        </p:txBody>
      </p:sp>
      <p:pic>
        <p:nvPicPr>
          <p:cNvPr id="5" name="Рисунок 4" descr="bonfire.jpg"/>
          <p:cNvPicPr>
            <a:picLocks noChangeAspect="1"/>
          </p:cNvPicPr>
          <p:nvPr/>
        </p:nvPicPr>
        <p:blipFill>
          <a:blip r:embed="rId2" cstate="print"/>
          <a:stretch>
            <a:fillRect/>
          </a:stretch>
        </p:blipFill>
        <p:spPr>
          <a:xfrm>
            <a:off x="1500166" y="500042"/>
            <a:ext cx="5905509" cy="4429132"/>
          </a:xfrm>
          <a:prstGeom prst="rect">
            <a:avLst/>
          </a:prstGeom>
        </p:spPr>
      </p:pic>
      <p:pic>
        <p:nvPicPr>
          <p:cNvPr id="6" name="Рисунок 5" descr="bonfirenight.jpg"/>
          <p:cNvPicPr>
            <a:picLocks noChangeAspect="1"/>
          </p:cNvPicPr>
          <p:nvPr/>
        </p:nvPicPr>
        <p:blipFill>
          <a:blip r:embed="rId3" cstate="print"/>
          <a:stretch>
            <a:fillRect/>
          </a:stretch>
        </p:blipFill>
        <p:spPr>
          <a:xfrm>
            <a:off x="1643042" y="500042"/>
            <a:ext cx="5643602" cy="4286280"/>
          </a:xfrm>
          <a:prstGeom prst="rect">
            <a:avLst/>
          </a:prstGeom>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85720" y="285728"/>
            <a:ext cx="4500594" cy="6215106"/>
          </a:xfrm>
        </p:spPr>
        <p:txBody>
          <a:bodyPr/>
          <a:lstStyle/>
          <a:p>
            <a:r>
              <a:rPr lang="en-US" dirty="0" smtClean="0"/>
              <a:t>Long ago, many people believed that on a certain autumn night dead spirits came back to earth. And people held a festival that was the start of our Halloween. This festival was held on October 31, the evening before All Saint's Day. People built fires on hilltops to scare off the ghosts. They also scared the ghosts away by wearing costumes made of animal heads and skins.</a:t>
            </a:r>
            <a:endParaRPr lang="ru-RU" dirty="0"/>
          </a:p>
        </p:txBody>
      </p:sp>
      <p:pic>
        <p:nvPicPr>
          <p:cNvPr id="4" name="Рисунок 3" descr="halloween.jpg"/>
          <p:cNvPicPr>
            <a:picLocks noChangeAspect="1"/>
          </p:cNvPicPr>
          <p:nvPr/>
        </p:nvPicPr>
        <p:blipFill>
          <a:blip r:embed="rId2" cstate="print"/>
          <a:stretch>
            <a:fillRect/>
          </a:stretch>
        </p:blipFill>
        <p:spPr>
          <a:xfrm>
            <a:off x="4714876" y="500042"/>
            <a:ext cx="4143372" cy="5524496"/>
          </a:xfrm>
          <a:prstGeom prst="rect">
            <a:avLst/>
          </a:prstGeom>
        </p:spPr>
      </p:pic>
      <p:pic>
        <p:nvPicPr>
          <p:cNvPr id="10242" name="Picture 2" descr="http://fullmoonmasks.com/library/satyr-.jpg"/>
          <p:cNvPicPr>
            <a:picLocks noChangeAspect="1" noChangeArrowheads="1"/>
          </p:cNvPicPr>
          <p:nvPr/>
        </p:nvPicPr>
        <p:blipFill>
          <a:blip r:embed="rId3" cstate="print"/>
          <a:srcRect/>
          <a:stretch>
            <a:fillRect/>
          </a:stretch>
        </p:blipFill>
        <p:spPr bwMode="auto">
          <a:xfrm>
            <a:off x="5786446" y="857232"/>
            <a:ext cx="2357454" cy="5120262"/>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par>
                                <p:cTn id="12" presetID="9" presetClass="entr" presetSubtype="0" fill="hold" nodeType="withEffect">
                                  <p:stCondLst>
                                    <p:cond delay="0"/>
                                  </p:stCondLst>
                                  <p:childTnLst>
                                    <p:set>
                                      <p:cBhvr>
                                        <p:cTn id="13" dur="1" fill="hold">
                                          <p:stCondLst>
                                            <p:cond delay="0"/>
                                          </p:stCondLst>
                                        </p:cTn>
                                        <p:tgtEl>
                                          <p:spTgt spid="10242"/>
                                        </p:tgtEl>
                                        <p:attrNameLst>
                                          <p:attrName>style.visibility</p:attrName>
                                        </p:attrNameLst>
                                      </p:cBhvr>
                                      <p:to>
                                        <p:strVal val="visible"/>
                                      </p:to>
                                    </p:set>
                                    <p:animEffect transition="in" filter="dissolve">
                                      <p:cBhvr>
                                        <p:cTn id="14"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072066" y="2357430"/>
            <a:ext cx="3614734" cy="3738570"/>
          </a:xfrm>
        </p:spPr>
        <p:txBody>
          <a:bodyPr/>
          <a:lstStyle/>
          <a:p>
            <a:r>
              <a:rPr lang="en-US" dirty="0" smtClean="0"/>
              <a:t>Traces of the festival remain in our Halloween custom. Only today ghosts are children under sheets.</a:t>
            </a:r>
            <a:endParaRPr lang="ru-RU" dirty="0"/>
          </a:p>
        </p:txBody>
      </p:sp>
      <p:pic>
        <p:nvPicPr>
          <p:cNvPr id="9218" name="Picture 2" descr="http://www.thingamababy.com/photos/uncategorized/2007/10/08/ghost1.jpg"/>
          <p:cNvPicPr>
            <a:picLocks noChangeAspect="1" noChangeArrowheads="1"/>
          </p:cNvPicPr>
          <p:nvPr/>
        </p:nvPicPr>
        <p:blipFill>
          <a:blip r:embed="rId2" cstate="print"/>
          <a:srcRect/>
          <a:stretch>
            <a:fillRect/>
          </a:stretch>
        </p:blipFill>
        <p:spPr bwMode="auto">
          <a:xfrm>
            <a:off x="642910" y="714356"/>
            <a:ext cx="4000528" cy="512067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285728"/>
            <a:ext cx="8229600" cy="1643074"/>
          </a:xfrm>
        </p:spPr>
        <p:txBody>
          <a:bodyPr/>
          <a:lstStyle/>
          <a:p>
            <a:r>
              <a:rPr lang="en-US" dirty="0" smtClean="0"/>
              <a:t>The Halloween colors, too, are orange and black. It was time when orange flames lit up the black night.</a:t>
            </a:r>
            <a:endParaRPr lang="ru-RU" dirty="0"/>
          </a:p>
        </p:txBody>
      </p:sp>
      <p:pic>
        <p:nvPicPr>
          <p:cNvPr id="8194" name="Picture 2" descr="http://i.huffpost.com/gen/399118/thumbs/r-DRUID-large570.jpg"/>
          <p:cNvPicPr>
            <a:picLocks noChangeAspect="1" noChangeArrowheads="1"/>
          </p:cNvPicPr>
          <p:nvPr/>
        </p:nvPicPr>
        <p:blipFill>
          <a:blip r:embed="rId2" cstate="print"/>
          <a:srcRect/>
          <a:stretch>
            <a:fillRect/>
          </a:stretch>
        </p:blipFill>
        <p:spPr bwMode="auto">
          <a:xfrm>
            <a:off x="214282" y="1714488"/>
            <a:ext cx="8725638" cy="364333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57158" y="3714752"/>
            <a:ext cx="8329642" cy="2381248"/>
          </a:xfrm>
        </p:spPr>
        <p:txBody>
          <a:bodyPr/>
          <a:lstStyle/>
          <a:p>
            <a:r>
              <a:rPr lang="en-US" dirty="0" smtClean="0"/>
              <a:t>It's not really a religious holiday, it's a holiday for </a:t>
            </a:r>
            <a:r>
              <a:rPr lang="en-US" dirty="0" smtClean="0"/>
              <a:t>children</a:t>
            </a:r>
            <a:r>
              <a:rPr lang="en-US" dirty="0" smtClean="0"/>
              <a:t>.</a:t>
            </a:r>
            <a:r>
              <a:rPr lang="en-US" dirty="0" smtClean="0"/>
              <a:t> </a:t>
            </a:r>
            <a:r>
              <a:rPr lang="en-US" dirty="0" smtClean="0"/>
              <a:t>Finally, October arrives. It's the Halloween party. The children pick large orange pumpkins, cut the eyes, nose and mouth and put lights inside them to scare their friends. </a:t>
            </a:r>
            <a:endParaRPr lang="ru-RU" dirty="0"/>
          </a:p>
        </p:txBody>
      </p:sp>
      <p:pic>
        <p:nvPicPr>
          <p:cNvPr id="7170" name="Picture 2" descr="http://www.znaikak.ru/design/pic/visred/halloween_pumpkins08.jpg"/>
          <p:cNvPicPr>
            <a:picLocks noChangeAspect="1" noChangeArrowheads="1"/>
          </p:cNvPicPr>
          <p:nvPr/>
        </p:nvPicPr>
        <p:blipFill>
          <a:blip r:embed="rId2" cstate="print"/>
          <a:srcRect/>
          <a:stretch>
            <a:fillRect/>
          </a:stretch>
        </p:blipFill>
        <p:spPr bwMode="auto">
          <a:xfrm>
            <a:off x="2357422" y="571480"/>
            <a:ext cx="4286250" cy="28575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643570" y="500042"/>
            <a:ext cx="3043230" cy="5595958"/>
          </a:xfrm>
        </p:spPr>
        <p:txBody>
          <a:bodyPr/>
          <a:lstStyle/>
          <a:p>
            <a:r>
              <a:rPr lang="en-US" dirty="0" smtClean="0"/>
              <a:t>These lights are called "Jack of the </a:t>
            </a:r>
            <a:r>
              <a:rPr lang="en-US" dirty="0" smtClean="0"/>
              <a:t>lanterns“</a:t>
            </a:r>
          </a:p>
          <a:p>
            <a:r>
              <a:rPr lang="en-US" dirty="0" smtClean="0"/>
              <a:t>A man named Jack, was kept out of Heaven because he was stingy and expelled from Hell for playing tricks on the Devil.</a:t>
            </a:r>
            <a:endParaRPr lang="ru-RU" dirty="0"/>
          </a:p>
        </p:txBody>
      </p:sp>
      <p:pic>
        <p:nvPicPr>
          <p:cNvPr id="6146" name="Picture 2" descr="http://poietes.files.wordpress.com/2009/10/jack-o-lanterns-in-keene-nh-by-tim-somero.jpg"/>
          <p:cNvPicPr>
            <a:picLocks noChangeAspect="1" noChangeArrowheads="1"/>
          </p:cNvPicPr>
          <p:nvPr/>
        </p:nvPicPr>
        <p:blipFill>
          <a:blip r:embed="rId2" cstate="print"/>
          <a:srcRect/>
          <a:stretch>
            <a:fillRect/>
          </a:stretch>
        </p:blipFill>
        <p:spPr bwMode="auto">
          <a:xfrm>
            <a:off x="428596" y="1142984"/>
            <a:ext cx="5072098" cy="3804075"/>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524000"/>
            <a:ext cx="3471858" cy="4572000"/>
          </a:xfrm>
        </p:spPr>
        <p:txBody>
          <a:bodyPr/>
          <a:lstStyle/>
          <a:p>
            <a:r>
              <a:rPr lang="en-US" dirty="0" smtClean="0"/>
              <a:t>Many people carve happy and funny face. They place the pumpkins in the windows or on the doorsteps.</a:t>
            </a:r>
            <a:endParaRPr lang="ru-RU" dirty="0"/>
          </a:p>
        </p:txBody>
      </p:sp>
      <p:pic>
        <p:nvPicPr>
          <p:cNvPr id="5122" name="Picture 2" descr="http://2.bp.blogspot.com/-rOuy2iG2OoA/UIq04VHcPYI/AAAAAAAAO7k/s2sLBDCVL6Q/s1600/280208408036443719_sTRtNcIb_c.jpg"/>
          <p:cNvPicPr>
            <a:picLocks noChangeAspect="1" noChangeArrowheads="1"/>
          </p:cNvPicPr>
          <p:nvPr/>
        </p:nvPicPr>
        <p:blipFill>
          <a:blip r:embed="rId2" cstate="print"/>
          <a:srcRect/>
          <a:stretch>
            <a:fillRect/>
          </a:stretch>
        </p:blipFill>
        <p:spPr bwMode="auto">
          <a:xfrm>
            <a:off x="4071935" y="463858"/>
            <a:ext cx="4429156" cy="591787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285728"/>
            <a:ext cx="8229600" cy="2500330"/>
          </a:xfrm>
        </p:spPr>
        <p:txBody>
          <a:bodyPr/>
          <a:lstStyle/>
          <a:p>
            <a:r>
              <a:rPr lang="en-US" dirty="0" smtClean="0"/>
              <a:t>The children also put on strange masks and frightening costumes every Halloween. Some children paint their faces to look like monsters. Then they carry baskets and bags. They go from house to house and knock on the doors.</a:t>
            </a:r>
            <a:endParaRPr lang="ru-RU" dirty="0"/>
          </a:p>
        </p:txBody>
      </p:sp>
      <p:pic>
        <p:nvPicPr>
          <p:cNvPr id="4098" name="Picture 2" descr="http://behaviorflip.com/wp-content/uploads/Halloween_CostumesForKids.jpg"/>
          <p:cNvPicPr>
            <a:picLocks noChangeAspect="1" noChangeArrowheads="1"/>
          </p:cNvPicPr>
          <p:nvPr/>
        </p:nvPicPr>
        <p:blipFill>
          <a:blip r:embed="rId2" cstate="print"/>
          <a:srcRect/>
          <a:stretch>
            <a:fillRect/>
          </a:stretch>
        </p:blipFill>
        <p:spPr bwMode="auto">
          <a:xfrm>
            <a:off x="1857356" y="2428868"/>
            <a:ext cx="5429288" cy="396191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28596" y="4929198"/>
            <a:ext cx="8229600" cy="1452554"/>
          </a:xfrm>
        </p:spPr>
        <p:txBody>
          <a:bodyPr/>
          <a:lstStyle/>
          <a:p>
            <a:r>
              <a:rPr lang="en-US" dirty="0" smtClean="0"/>
              <a:t>They sing “Trick or treat! Trick or treat!” meaning “Give us a treat or we’ll play a trick on you”. People give the children sweets, cookies and apples.</a:t>
            </a:r>
            <a:endParaRPr lang="ru-RU" dirty="0" smtClean="0"/>
          </a:p>
          <a:p>
            <a:endParaRPr lang="ru-RU" dirty="0"/>
          </a:p>
        </p:txBody>
      </p:sp>
      <p:pic>
        <p:nvPicPr>
          <p:cNvPr id="3074" name="Picture 2" descr="https://www.akronchildrens.org/cms/images/c05b1e70ba12d15f/large/halloween_children_trick_or.jpg"/>
          <p:cNvPicPr>
            <a:picLocks noChangeAspect="1" noChangeArrowheads="1"/>
          </p:cNvPicPr>
          <p:nvPr/>
        </p:nvPicPr>
        <p:blipFill>
          <a:blip r:embed="rId2" cstate="print"/>
          <a:srcRect/>
          <a:stretch>
            <a:fillRect/>
          </a:stretch>
        </p:blipFill>
        <p:spPr bwMode="auto">
          <a:xfrm>
            <a:off x="1357290" y="428604"/>
            <a:ext cx="6467475" cy="430530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2052" name="Picture 4" descr="http://www.zastavki.com/pictures/1280x800/2008/Halloween_House_of_lost_souls___Halloween_011249_.jpg"/>
          <p:cNvPicPr>
            <a:picLocks noChangeAspect="1" noChangeArrowheads="1"/>
          </p:cNvPicPr>
          <p:nvPr/>
        </p:nvPicPr>
        <p:blipFill>
          <a:blip r:embed="rId3" cstate="print"/>
          <a:srcRect/>
          <a:stretch>
            <a:fillRect/>
          </a:stretch>
        </p:blipFill>
        <p:spPr bwMode="auto">
          <a:xfrm>
            <a:off x="-1000164" y="0"/>
            <a:ext cx="10975928" cy="6858000"/>
          </a:xfrm>
          <a:prstGeom prst="rect">
            <a:avLst/>
          </a:prstGeom>
          <a:noFill/>
        </p:spPr>
      </p:pic>
      <p:pic>
        <p:nvPicPr>
          <p:cNvPr id="8" name="Panic! At The Disco - This is Halloween.mp3">
            <a:hlinkClick r:id="" action="ppaction://media"/>
          </p:cNvPr>
          <p:cNvPicPr>
            <a:picLocks noGrp="1" noRot="1" noChangeAspect="1"/>
          </p:cNvPicPr>
          <p:nvPr>
            <p:ph idx="1"/>
            <a:audioFile r:link="rId1"/>
          </p:nvPr>
        </p:nvPicPr>
        <p:blipFill>
          <a:blip r:embed="rId4" cstate="print"/>
          <a:stretch>
            <a:fillRect/>
          </a:stretch>
        </p:blipFill>
        <p:spPr>
          <a:xfrm>
            <a:off x="7858148" y="142852"/>
            <a:ext cx="244475" cy="244475"/>
          </a:xfrm>
          <a:prstGeom prst="rect">
            <a:avLst/>
          </a:prstGeo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7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1469</TotalTime>
  <Words>402</Words>
  <Application>Microsoft Office PowerPoint</Application>
  <PresentationFormat>Экран (4:3)</PresentationFormat>
  <Paragraphs>14</Paragraphs>
  <Slides>14</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Бумажная</vt:lpstr>
      <vt:lpstr>Halloween</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olga</dc:creator>
  <cp:lastModifiedBy>olga</cp:lastModifiedBy>
  <cp:revision>18</cp:revision>
  <dcterms:created xsi:type="dcterms:W3CDTF">2012-10-31T04:05:34Z</dcterms:created>
  <dcterms:modified xsi:type="dcterms:W3CDTF">2012-11-01T04:35:31Z</dcterms:modified>
</cp:coreProperties>
</file>