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88" r:id="rId3"/>
    <p:sldId id="257" r:id="rId4"/>
    <p:sldId id="291" r:id="rId5"/>
    <p:sldId id="302" r:id="rId6"/>
    <p:sldId id="258" r:id="rId7"/>
    <p:sldId id="292" r:id="rId8"/>
    <p:sldId id="303" r:id="rId9"/>
    <p:sldId id="304" r:id="rId10"/>
    <p:sldId id="306" r:id="rId11"/>
    <p:sldId id="307" r:id="rId12"/>
    <p:sldId id="308" r:id="rId13"/>
    <p:sldId id="313" r:id="rId14"/>
    <p:sldId id="260" r:id="rId15"/>
    <p:sldId id="259" r:id="rId16"/>
    <p:sldId id="261" r:id="rId17"/>
    <p:sldId id="314" r:id="rId18"/>
    <p:sldId id="309" r:id="rId19"/>
    <p:sldId id="262" r:id="rId20"/>
    <p:sldId id="264" r:id="rId21"/>
    <p:sldId id="268" r:id="rId22"/>
    <p:sldId id="290" r:id="rId23"/>
    <p:sldId id="311" r:id="rId24"/>
    <p:sldId id="312" r:id="rId25"/>
    <p:sldId id="310" r:id="rId26"/>
    <p:sldId id="265" r:id="rId27"/>
    <p:sldId id="266" r:id="rId28"/>
    <p:sldId id="269" r:id="rId29"/>
    <p:sldId id="318" r:id="rId30"/>
    <p:sldId id="294" r:id="rId31"/>
    <p:sldId id="270" r:id="rId32"/>
    <p:sldId id="271" r:id="rId33"/>
    <p:sldId id="295" r:id="rId34"/>
    <p:sldId id="320" r:id="rId35"/>
    <p:sldId id="274" r:id="rId36"/>
    <p:sldId id="275" r:id="rId37"/>
    <p:sldId id="276" r:id="rId38"/>
    <p:sldId id="296" r:id="rId39"/>
    <p:sldId id="321" r:id="rId40"/>
    <p:sldId id="277" r:id="rId41"/>
    <p:sldId id="263" r:id="rId42"/>
    <p:sldId id="278" r:id="rId43"/>
    <p:sldId id="322" r:id="rId44"/>
    <p:sldId id="287" r:id="rId45"/>
    <p:sldId id="299" r:id="rId46"/>
    <p:sldId id="315" r:id="rId47"/>
    <p:sldId id="279" r:id="rId48"/>
    <p:sldId id="298" r:id="rId49"/>
    <p:sldId id="297" r:id="rId50"/>
    <p:sldId id="301" r:id="rId51"/>
    <p:sldId id="323" r:id="rId52"/>
    <p:sldId id="300" r:id="rId53"/>
    <p:sldId id="317" r:id="rId54"/>
    <p:sldId id="319" r:id="rId55"/>
    <p:sldId id="324" r:id="rId5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66FF33"/>
    <a:srgbClr val="FF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579" autoAdjust="0"/>
  </p:normalViewPr>
  <p:slideViewPr>
    <p:cSldViewPr>
      <p:cViewPr varScale="1">
        <p:scale>
          <a:sx n="81" d="100"/>
          <a:sy n="81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D3629F-8A35-4C2D-9D08-B0FD65699359}" type="doc">
      <dgm:prSet loTypeId="urn:microsoft.com/office/officeart/2005/8/layout/hierarchy4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412B9D5-F94E-46EE-A0B4-75175203CE47}">
      <dgm:prSet phldrT="[Текст]"/>
      <dgm:spPr/>
      <dgm:t>
        <a:bodyPr/>
        <a:lstStyle/>
        <a:p>
          <a:r>
            <a:rPr lang="ru-RU" dirty="0" smtClean="0"/>
            <a:t>Комбинаторика</a:t>
          </a:r>
          <a:endParaRPr lang="ru-RU" dirty="0"/>
        </a:p>
      </dgm:t>
    </dgm:pt>
    <dgm:pt modelId="{1A323EC8-2552-4826-A3F0-603D46208194}" type="parTrans" cxnId="{864A31C5-921A-4785-BDA4-F47109F1C708}">
      <dgm:prSet/>
      <dgm:spPr/>
      <dgm:t>
        <a:bodyPr/>
        <a:lstStyle/>
        <a:p>
          <a:endParaRPr lang="ru-RU"/>
        </a:p>
      </dgm:t>
    </dgm:pt>
    <dgm:pt modelId="{C305831B-6D14-4AAE-814D-0DAA46FDD53A}" type="sibTrans" cxnId="{864A31C5-921A-4785-BDA4-F47109F1C708}">
      <dgm:prSet/>
      <dgm:spPr/>
      <dgm:t>
        <a:bodyPr/>
        <a:lstStyle/>
        <a:p>
          <a:endParaRPr lang="ru-RU"/>
        </a:p>
      </dgm:t>
    </dgm:pt>
    <dgm:pt modelId="{23F71040-2928-4530-92E6-6089A3B986E5}">
      <dgm:prSet phldrT="[Текст]"/>
      <dgm:spPr/>
      <dgm:t>
        <a:bodyPr/>
        <a:lstStyle/>
        <a:p>
          <a:r>
            <a:rPr lang="ru-RU" dirty="0" smtClean="0"/>
            <a:t>Правило</a:t>
          </a:r>
          <a:endParaRPr lang="ru-RU" dirty="0"/>
        </a:p>
      </dgm:t>
    </dgm:pt>
    <dgm:pt modelId="{9625EAD5-4413-4965-845B-FE2FB94A3942}" type="parTrans" cxnId="{919A0997-E3D5-4715-AAB9-EF4D65C89230}">
      <dgm:prSet/>
      <dgm:spPr/>
      <dgm:t>
        <a:bodyPr/>
        <a:lstStyle/>
        <a:p>
          <a:endParaRPr lang="ru-RU"/>
        </a:p>
      </dgm:t>
    </dgm:pt>
    <dgm:pt modelId="{534F0844-4B54-4BD9-AAA1-C426A3DF2FF6}" type="sibTrans" cxnId="{919A0997-E3D5-4715-AAB9-EF4D65C89230}">
      <dgm:prSet/>
      <dgm:spPr/>
      <dgm:t>
        <a:bodyPr/>
        <a:lstStyle/>
        <a:p>
          <a:endParaRPr lang="ru-RU"/>
        </a:p>
      </dgm:t>
    </dgm:pt>
    <dgm:pt modelId="{DDC61EB5-3C65-426C-A119-0D499C594539}">
      <dgm:prSet phldrT="[Текст]"/>
      <dgm:spPr/>
      <dgm:t>
        <a:bodyPr/>
        <a:lstStyle/>
        <a:p>
          <a:r>
            <a:rPr lang="ru-RU" dirty="0" smtClean="0"/>
            <a:t>суммы</a:t>
          </a:r>
          <a:endParaRPr lang="ru-RU" dirty="0"/>
        </a:p>
      </dgm:t>
    </dgm:pt>
    <dgm:pt modelId="{EE763706-263A-49B2-97D4-EEB978249B32}" type="parTrans" cxnId="{2F9D308D-98A6-4F59-940B-A6B57B676EF2}">
      <dgm:prSet/>
      <dgm:spPr/>
      <dgm:t>
        <a:bodyPr/>
        <a:lstStyle/>
        <a:p>
          <a:endParaRPr lang="ru-RU"/>
        </a:p>
      </dgm:t>
    </dgm:pt>
    <dgm:pt modelId="{3EF26657-7713-485E-8B83-26D6B3036472}" type="sibTrans" cxnId="{2F9D308D-98A6-4F59-940B-A6B57B676EF2}">
      <dgm:prSet/>
      <dgm:spPr/>
      <dgm:t>
        <a:bodyPr/>
        <a:lstStyle/>
        <a:p>
          <a:endParaRPr lang="ru-RU"/>
        </a:p>
      </dgm:t>
    </dgm:pt>
    <dgm:pt modelId="{C3E121DA-D42F-406C-85C1-C7AEE476248B}">
      <dgm:prSet phldrT="[Текст]"/>
      <dgm:spPr/>
      <dgm:t>
        <a:bodyPr/>
        <a:lstStyle/>
        <a:p>
          <a:r>
            <a:rPr lang="ru-RU" dirty="0" smtClean="0"/>
            <a:t>произведения</a:t>
          </a:r>
          <a:endParaRPr lang="ru-RU" dirty="0"/>
        </a:p>
      </dgm:t>
    </dgm:pt>
    <dgm:pt modelId="{20AEA997-617D-42C6-8344-5A8B7151CBD6}" type="parTrans" cxnId="{6D142201-FFB0-43C7-B43B-9F77B9978E32}">
      <dgm:prSet/>
      <dgm:spPr/>
      <dgm:t>
        <a:bodyPr/>
        <a:lstStyle/>
        <a:p>
          <a:endParaRPr lang="ru-RU"/>
        </a:p>
      </dgm:t>
    </dgm:pt>
    <dgm:pt modelId="{9489BADF-D5F4-4DF7-8EAD-C86A06566755}" type="sibTrans" cxnId="{6D142201-FFB0-43C7-B43B-9F77B9978E32}">
      <dgm:prSet/>
      <dgm:spPr/>
      <dgm:t>
        <a:bodyPr/>
        <a:lstStyle/>
        <a:p>
          <a:endParaRPr lang="ru-RU"/>
        </a:p>
      </dgm:t>
    </dgm:pt>
    <dgm:pt modelId="{0AF534FD-7E3C-468B-9640-087F6A5E0B45}">
      <dgm:prSet phldrT="[Текст]"/>
      <dgm:spPr/>
      <dgm:t>
        <a:bodyPr/>
        <a:lstStyle/>
        <a:p>
          <a:r>
            <a:rPr lang="ru-RU" dirty="0" smtClean="0"/>
            <a:t>Формулы</a:t>
          </a:r>
          <a:endParaRPr lang="ru-RU" dirty="0"/>
        </a:p>
      </dgm:t>
    </dgm:pt>
    <dgm:pt modelId="{CF8FACDD-13CF-4969-9036-BE78C67D54C3}" type="parTrans" cxnId="{006ED204-972E-44E0-BA2D-C234C178A930}">
      <dgm:prSet/>
      <dgm:spPr/>
      <dgm:t>
        <a:bodyPr/>
        <a:lstStyle/>
        <a:p>
          <a:endParaRPr lang="ru-RU"/>
        </a:p>
      </dgm:t>
    </dgm:pt>
    <dgm:pt modelId="{F64BCB03-BFE4-4128-8B84-82C591A854AF}" type="sibTrans" cxnId="{006ED204-972E-44E0-BA2D-C234C178A930}">
      <dgm:prSet/>
      <dgm:spPr/>
      <dgm:t>
        <a:bodyPr/>
        <a:lstStyle/>
        <a:p>
          <a:endParaRPr lang="ru-RU"/>
        </a:p>
      </dgm:t>
    </dgm:pt>
    <dgm:pt modelId="{BBDE91F3-3E05-4A1E-82DB-462B52E69C82}">
      <dgm:prSet phldrT="[Текст]"/>
      <dgm:spPr/>
      <dgm:t>
        <a:bodyPr/>
        <a:lstStyle/>
        <a:p>
          <a:r>
            <a:rPr lang="ru-RU" dirty="0" smtClean="0"/>
            <a:t>Перестановки</a:t>
          </a:r>
          <a:endParaRPr lang="ru-RU" dirty="0"/>
        </a:p>
      </dgm:t>
    </dgm:pt>
    <dgm:pt modelId="{E408AFE0-DAE2-4C6C-9279-AC30648C205C}" type="parTrans" cxnId="{A87EEF51-F2EA-47E3-8719-E35ED8D09989}">
      <dgm:prSet/>
      <dgm:spPr/>
      <dgm:t>
        <a:bodyPr/>
        <a:lstStyle/>
        <a:p>
          <a:endParaRPr lang="ru-RU"/>
        </a:p>
      </dgm:t>
    </dgm:pt>
    <dgm:pt modelId="{5CE24610-1D8D-45A3-8713-32C926CA590F}" type="sibTrans" cxnId="{A87EEF51-F2EA-47E3-8719-E35ED8D09989}">
      <dgm:prSet/>
      <dgm:spPr/>
      <dgm:t>
        <a:bodyPr/>
        <a:lstStyle/>
        <a:p>
          <a:endParaRPr lang="ru-RU"/>
        </a:p>
      </dgm:t>
    </dgm:pt>
    <dgm:pt modelId="{2800265E-5AB0-4C93-BCC3-7762BA73DB06}">
      <dgm:prSet/>
      <dgm:spPr/>
      <dgm:t>
        <a:bodyPr/>
        <a:lstStyle/>
        <a:p>
          <a:r>
            <a:rPr lang="ru-RU" dirty="0" smtClean="0"/>
            <a:t>Размещения</a:t>
          </a:r>
          <a:endParaRPr lang="ru-RU" dirty="0"/>
        </a:p>
      </dgm:t>
    </dgm:pt>
    <dgm:pt modelId="{05C1AB77-925B-4949-98F6-7A704329AD01}" type="parTrans" cxnId="{9B5E35DC-1AC2-47BF-AD7D-A2B9D12A85CB}">
      <dgm:prSet/>
      <dgm:spPr/>
      <dgm:t>
        <a:bodyPr/>
        <a:lstStyle/>
        <a:p>
          <a:endParaRPr lang="ru-RU"/>
        </a:p>
      </dgm:t>
    </dgm:pt>
    <dgm:pt modelId="{A2534C96-242F-4001-ABE8-B01E384E479D}" type="sibTrans" cxnId="{9B5E35DC-1AC2-47BF-AD7D-A2B9D12A85CB}">
      <dgm:prSet/>
      <dgm:spPr/>
      <dgm:t>
        <a:bodyPr/>
        <a:lstStyle/>
        <a:p>
          <a:endParaRPr lang="ru-RU"/>
        </a:p>
      </dgm:t>
    </dgm:pt>
    <dgm:pt modelId="{DE2EECAD-1AB2-406F-89A0-90E77C6871EA}">
      <dgm:prSet/>
      <dgm:spPr/>
      <dgm:t>
        <a:bodyPr/>
        <a:lstStyle/>
        <a:p>
          <a:r>
            <a:rPr lang="ru-RU" smtClean="0"/>
            <a:t>Сочетания</a:t>
          </a:r>
          <a:endParaRPr lang="ru-RU"/>
        </a:p>
      </dgm:t>
    </dgm:pt>
    <dgm:pt modelId="{93CB53A9-0902-473E-9483-0F54D3D102AE}" type="parTrans" cxnId="{8CCB6E51-7C66-4EB3-AC87-E850613DB512}">
      <dgm:prSet/>
      <dgm:spPr/>
      <dgm:t>
        <a:bodyPr/>
        <a:lstStyle/>
        <a:p>
          <a:endParaRPr lang="ru-RU"/>
        </a:p>
      </dgm:t>
    </dgm:pt>
    <dgm:pt modelId="{DD71BCD8-BA24-48D3-BEF1-68213FFB5427}" type="sibTrans" cxnId="{8CCB6E51-7C66-4EB3-AC87-E850613DB512}">
      <dgm:prSet/>
      <dgm:spPr/>
      <dgm:t>
        <a:bodyPr/>
        <a:lstStyle/>
        <a:p>
          <a:endParaRPr lang="ru-RU"/>
        </a:p>
      </dgm:t>
    </dgm:pt>
    <dgm:pt modelId="{E5C12479-A7CC-413D-A238-B0D510CA54F7}" type="pres">
      <dgm:prSet presAssocID="{3FD3629F-8A35-4C2D-9D08-B0FD6569935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81D4450-AC5D-47C5-ABC1-F7CCAE16E33C}" type="pres">
      <dgm:prSet presAssocID="{0412B9D5-F94E-46EE-A0B4-75175203CE47}" presName="vertOne" presStyleCnt="0"/>
      <dgm:spPr/>
    </dgm:pt>
    <dgm:pt modelId="{40E2BCF8-0372-470E-A5FA-BB3436031FFC}" type="pres">
      <dgm:prSet presAssocID="{0412B9D5-F94E-46EE-A0B4-75175203CE47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8844AB-BFCD-47DA-8BF9-B2956FFBEBE1}" type="pres">
      <dgm:prSet presAssocID="{0412B9D5-F94E-46EE-A0B4-75175203CE47}" presName="parTransOne" presStyleCnt="0"/>
      <dgm:spPr/>
    </dgm:pt>
    <dgm:pt modelId="{5C1E3454-CF29-4C72-866D-C23C3DFE2372}" type="pres">
      <dgm:prSet presAssocID="{0412B9D5-F94E-46EE-A0B4-75175203CE47}" presName="horzOne" presStyleCnt="0"/>
      <dgm:spPr/>
    </dgm:pt>
    <dgm:pt modelId="{8F602C2E-07F3-444E-8549-99ACB56A3014}" type="pres">
      <dgm:prSet presAssocID="{23F71040-2928-4530-92E6-6089A3B986E5}" presName="vertTwo" presStyleCnt="0"/>
      <dgm:spPr/>
    </dgm:pt>
    <dgm:pt modelId="{080C5304-9F70-4452-B587-83C37788D064}" type="pres">
      <dgm:prSet presAssocID="{23F71040-2928-4530-92E6-6089A3B986E5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7F3117-660E-46BA-B460-A891253758D0}" type="pres">
      <dgm:prSet presAssocID="{23F71040-2928-4530-92E6-6089A3B986E5}" presName="parTransTwo" presStyleCnt="0"/>
      <dgm:spPr/>
    </dgm:pt>
    <dgm:pt modelId="{19BE0450-6A29-4075-952F-188BEA9BA9BD}" type="pres">
      <dgm:prSet presAssocID="{23F71040-2928-4530-92E6-6089A3B986E5}" presName="horzTwo" presStyleCnt="0"/>
      <dgm:spPr/>
    </dgm:pt>
    <dgm:pt modelId="{AF0FF09D-E138-486F-B96D-50DB9B5D1262}" type="pres">
      <dgm:prSet presAssocID="{DDC61EB5-3C65-426C-A119-0D499C594539}" presName="vertThree" presStyleCnt="0"/>
      <dgm:spPr/>
    </dgm:pt>
    <dgm:pt modelId="{AF216F99-4065-4CCD-8912-BC83AAFA7B89}" type="pres">
      <dgm:prSet presAssocID="{DDC61EB5-3C65-426C-A119-0D499C59453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4A595C-BD47-46AB-9DCB-239415010D17}" type="pres">
      <dgm:prSet presAssocID="{DDC61EB5-3C65-426C-A119-0D499C594539}" presName="horzThree" presStyleCnt="0"/>
      <dgm:spPr/>
    </dgm:pt>
    <dgm:pt modelId="{CCED0D74-C453-4BE3-8274-A7BB50AA63E7}" type="pres">
      <dgm:prSet presAssocID="{3EF26657-7713-485E-8B83-26D6B3036472}" presName="sibSpaceThree" presStyleCnt="0"/>
      <dgm:spPr/>
    </dgm:pt>
    <dgm:pt modelId="{FA706C7D-FA2D-4582-9C3C-76AA8F7F7977}" type="pres">
      <dgm:prSet presAssocID="{C3E121DA-D42F-406C-85C1-C7AEE476248B}" presName="vertThree" presStyleCnt="0"/>
      <dgm:spPr/>
    </dgm:pt>
    <dgm:pt modelId="{D98E9E2F-893D-4723-9D52-EA7D72CB83D4}" type="pres">
      <dgm:prSet presAssocID="{C3E121DA-D42F-406C-85C1-C7AEE476248B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4593B8-D550-4C76-AF1F-77F8F7257367}" type="pres">
      <dgm:prSet presAssocID="{C3E121DA-D42F-406C-85C1-C7AEE476248B}" presName="horzThree" presStyleCnt="0"/>
      <dgm:spPr/>
    </dgm:pt>
    <dgm:pt modelId="{35A434B1-99FB-439D-80CE-C46D0533920C}" type="pres">
      <dgm:prSet presAssocID="{534F0844-4B54-4BD9-AAA1-C426A3DF2FF6}" presName="sibSpaceTwo" presStyleCnt="0"/>
      <dgm:spPr/>
    </dgm:pt>
    <dgm:pt modelId="{47120E24-E5BA-45FC-8F3E-8A5CFC50B11B}" type="pres">
      <dgm:prSet presAssocID="{0AF534FD-7E3C-468B-9640-087F6A5E0B45}" presName="vertTwo" presStyleCnt="0"/>
      <dgm:spPr/>
    </dgm:pt>
    <dgm:pt modelId="{585252CB-894F-4A0B-89C2-EE7390CE74FB}" type="pres">
      <dgm:prSet presAssocID="{0AF534FD-7E3C-468B-9640-087F6A5E0B45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7B0F68-D5FA-4764-B08D-851E9533E6EC}" type="pres">
      <dgm:prSet presAssocID="{0AF534FD-7E3C-468B-9640-087F6A5E0B45}" presName="parTransTwo" presStyleCnt="0"/>
      <dgm:spPr/>
    </dgm:pt>
    <dgm:pt modelId="{248B906D-E665-422D-951D-C1E6E74E5440}" type="pres">
      <dgm:prSet presAssocID="{0AF534FD-7E3C-468B-9640-087F6A5E0B45}" presName="horzTwo" presStyleCnt="0"/>
      <dgm:spPr/>
    </dgm:pt>
    <dgm:pt modelId="{AD762136-A9D4-446B-AEF4-D41E08BC5468}" type="pres">
      <dgm:prSet presAssocID="{BBDE91F3-3E05-4A1E-82DB-462B52E69C82}" presName="vertThree" presStyleCnt="0"/>
      <dgm:spPr/>
    </dgm:pt>
    <dgm:pt modelId="{FC569856-B621-4924-BAB9-39F40ADCB287}" type="pres">
      <dgm:prSet presAssocID="{BBDE91F3-3E05-4A1E-82DB-462B52E69C82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1440D9-DC78-4A2E-9249-E0440EAA36BD}" type="pres">
      <dgm:prSet presAssocID="{BBDE91F3-3E05-4A1E-82DB-462B52E69C82}" presName="horzThree" presStyleCnt="0"/>
      <dgm:spPr/>
    </dgm:pt>
    <dgm:pt modelId="{51CB3E5C-714C-41A6-9431-600E683D3C86}" type="pres">
      <dgm:prSet presAssocID="{5CE24610-1D8D-45A3-8713-32C926CA590F}" presName="sibSpaceThree" presStyleCnt="0"/>
      <dgm:spPr/>
    </dgm:pt>
    <dgm:pt modelId="{EAD1B0F0-F7DA-44C0-A542-241599354154}" type="pres">
      <dgm:prSet presAssocID="{2800265E-5AB0-4C93-BCC3-7762BA73DB06}" presName="vertThree" presStyleCnt="0"/>
      <dgm:spPr/>
    </dgm:pt>
    <dgm:pt modelId="{D0C86395-390A-4C07-9181-99D04008F9A1}" type="pres">
      <dgm:prSet presAssocID="{2800265E-5AB0-4C93-BCC3-7762BA73DB06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D2BA9F-D4D2-4B6C-BB8B-FE7ACECCB459}" type="pres">
      <dgm:prSet presAssocID="{2800265E-5AB0-4C93-BCC3-7762BA73DB06}" presName="horzThree" presStyleCnt="0"/>
      <dgm:spPr/>
    </dgm:pt>
    <dgm:pt modelId="{62554AD3-5071-4A19-801B-873E015A501A}" type="pres">
      <dgm:prSet presAssocID="{A2534C96-242F-4001-ABE8-B01E384E479D}" presName="sibSpaceThree" presStyleCnt="0"/>
      <dgm:spPr/>
    </dgm:pt>
    <dgm:pt modelId="{1DCE9B2B-0A8C-45DF-AC5D-206812F0526F}" type="pres">
      <dgm:prSet presAssocID="{DE2EECAD-1AB2-406F-89A0-90E77C6871EA}" presName="vertThree" presStyleCnt="0"/>
      <dgm:spPr/>
    </dgm:pt>
    <dgm:pt modelId="{E92B5338-80CB-4241-963E-FADECA32CB08}" type="pres">
      <dgm:prSet presAssocID="{DE2EECAD-1AB2-406F-89A0-90E77C6871EA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7129B7-69F4-4D1D-A563-5BB2475D08D9}" type="pres">
      <dgm:prSet presAssocID="{DE2EECAD-1AB2-406F-89A0-90E77C6871EA}" presName="horzThree" presStyleCnt="0"/>
      <dgm:spPr/>
    </dgm:pt>
  </dgm:ptLst>
  <dgm:cxnLst>
    <dgm:cxn modelId="{006ED204-972E-44E0-BA2D-C234C178A930}" srcId="{0412B9D5-F94E-46EE-A0B4-75175203CE47}" destId="{0AF534FD-7E3C-468B-9640-087F6A5E0B45}" srcOrd="1" destOrd="0" parTransId="{CF8FACDD-13CF-4969-9036-BE78C67D54C3}" sibTransId="{F64BCB03-BFE4-4128-8B84-82C591A854AF}"/>
    <dgm:cxn modelId="{6A89D6E5-D06F-43F5-9C3E-6CEA718F2037}" type="presOf" srcId="{0AF534FD-7E3C-468B-9640-087F6A5E0B45}" destId="{585252CB-894F-4A0B-89C2-EE7390CE74FB}" srcOrd="0" destOrd="0" presId="urn:microsoft.com/office/officeart/2005/8/layout/hierarchy4"/>
    <dgm:cxn modelId="{864A31C5-921A-4785-BDA4-F47109F1C708}" srcId="{3FD3629F-8A35-4C2D-9D08-B0FD65699359}" destId="{0412B9D5-F94E-46EE-A0B4-75175203CE47}" srcOrd="0" destOrd="0" parTransId="{1A323EC8-2552-4826-A3F0-603D46208194}" sibTransId="{C305831B-6D14-4AAE-814D-0DAA46FDD53A}"/>
    <dgm:cxn modelId="{883283F0-AAEC-48C0-9E12-87ED291AA02A}" type="presOf" srcId="{DDC61EB5-3C65-426C-A119-0D499C594539}" destId="{AF216F99-4065-4CCD-8912-BC83AAFA7B89}" srcOrd="0" destOrd="0" presId="urn:microsoft.com/office/officeart/2005/8/layout/hierarchy4"/>
    <dgm:cxn modelId="{5CAB354B-39EB-434A-B952-4E59CBA19445}" type="presOf" srcId="{3FD3629F-8A35-4C2D-9D08-B0FD65699359}" destId="{E5C12479-A7CC-413D-A238-B0D510CA54F7}" srcOrd="0" destOrd="0" presId="urn:microsoft.com/office/officeart/2005/8/layout/hierarchy4"/>
    <dgm:cxn modelId="{036CFF31-01F3-4862-9C9C-7ABCE4320B5B}" type="presOf" srcId="{0412B9D5-F94E-46EE-A0B4-75175203CE47}" destId="{40E2BCF8-0372-470E-A5FA-BB3436031FFC}" srcOrd="0" destOrd="0" presId="urn:microsoft.com/office/officeart/2005/8/layout/hierarchy4"/>
    <dgm:cxn modelId="{A87EEF51-F2EA-47E3-8719-E35ED8D09989}" srcId="{0AF534FD-7E3C-468B-9640-087F6A5E0B45}" destId="{BBDE91F3-3E05-4A1E-82DB-462B52E69C82}" srcOrd="0" destOrd="0" parTransId="{E408AFE0-DAE2-4C6C-9279-AC30648C205C}" sibTransId="{5CE24610-1D8D-45A3-8713-32C926CA590F}"/>
    <dgm:cxn modelId="{F0624A24-2158-4897-ADEE-CC69C3729C08}" type="presOf" srcId="{23F71040-2928-4530-92E6-6089A3B986E5}" destId="{080C5304-9F70-4452-B587-83C37788D064}" srcOrd="0" destOrd="0" presId="urn:microsoft.com/office/officeart/2005/8/layout/hierarchy4"/>
    <dgm:cxn modelId="{E5620D6E-3237-4BBC-8EE9-1B542FCEF7EC}" type="presOf" srcId="{BBDE91F3-3E05-4A1E-82DB-462B52E69C82}" destId="{FC569856-B621-4924-BAB9-39F40ADCB287}" srcOrd="0" destOrd="0" presId="urn:microsoft.com/office/officeart/2005/8/layout/hierarchy4"/>
    <dgm:cxn modelId="{40D39C11-23F4-4DF9-95E2-E7D7EB8D7F81}" type="presOf" srcId="{2800265E-5AB0-4C93-BCC3-7762BA73DB06}" destId="{D0C86395-390A-4C07-9181-99D04008F9A1}" srcOrd="0" destOrd="0" presId="urn:microsoft.com/office/officeart/2005/8/layout/hierarchy4"/>
    <dgm:cxn modelId="{919A0997-E3D5-4715-AAB9-EF4D65C89230}" srcId="{0412B9D5-F94E-46EE-A0B4-75175203CE47}" destId="{23F71040-2928-4530-92E6-6089A3B986E5}" srcOrd="0" destOrd="0" parTransId="{9625EAD5-4413-4965-845B-FE2FB94A3942}" sibTransId="{534F0844-4B54-4BD9-AAA1-C426A3DF2FF6}"/>
    <dgm:cxn modelId="{0A735B10-2E1D-469D-9A85-275DE187DD94}" type="presOf" srcId="{DE2EECAD-1AB2-406F-89A0-90E77C6871EA}" destId="{E92B5338-80CB-4241-963E-FADECA32CB08}" srcOrd="0" destOrd="0" presId="urn:microsoft.com/office/officeart/2005/8/layout/hierarchy4"/>
    <dgm:cxn modelId="{6D142201-FFB0-43C7-B43B-9F77B9978E32}" srcId="{23F71040-2928-4530-92E6-6089A3B986E5}" destId="{C3E121DA-D42F-406C-85C1-C7AEE476248B}" srcOrd="1" destOrd="0" parTransId="{20AEA997-617D-42C6-8344-5A8B7151CBD6}" sibTransId="{9489BADF-D5F4-4DF7-8EAD-C86A06566755}"/>
    <dgm:cxn modelId="{C70E2127-1537-4955-A9B9-241BF2A55082}" type="presOf" srcId="{C3E121DA-D42F-406C-85C1-C7AEE476248B}" destId="{D98E9E2F-893D-4723-9D52-EA7D72CB83D4}" srcOrd="0" destOrd="0" presId="urn:microsoft.com/office/officeart/2005/8/layout/hierarchy4"/>
    <dgm:cxn modelId="{9B5E35DC-1AC2-47BF-AD7D-A2B9D12A85CB}" srcId="{0AF534FD-7E3C-468B-9640-087F6A5E0B45}" destId="{2800265E-5AB0-4C93-BCC3-7762BA73DB06}" srcOrd="1" destOrd="0" parTransId="{05C1AB77-925B-4949-98F6-7A704329AD01}" sibTransId="{A2534C96-242F-4001-ABE8-B01E384E479D}"/>
    <dgm:cxn modelId="{2F9D308D-98A6-4F59-940B-A6B57B676EF2}" srcId="{23F71040-2928-4530-92E6-6089A3B986E5}" destId="{DDC61EB5-3C65-426C-A119-0D499C594539}" srcOrd="0" destOrd="0" parTransId="{EE763706-263A-49B2-97D4-EEB978249B32}" sibTransId="{3EF26657-7713-485E-8B83-26D6B3036472}"/>
    <dgm:cxn modelId="{8CCB6E51-7C66-4EB3-AC87-E850613DB512}" srcId="{0AF534FD-7E3C-468B-9640-087F6A5E0B45}" destId="{DE2EECAD-1AB2-406F-89A0-90E77C6871EA}" srcOrd="2" destOrd="0" parTransId="{93CB53A9-0902-473E-9483-0F54D3D102AE}" sibTransId="{DD71BCD8-BA24-48D3-BEF1-68213FFB5427}"/>
    <dgm:cxn modelId="{3DDC4C24-3BA5-424C-9647-435B1FD17F23}" type="presParOf" srcId="{E5C12479-A7CC-413D-A238-B0D510CA54F7}" destId="{081D4450-AC5D-47C5-ABC1-F7CCAE16E33C}" srcOrd="0" destOrd="0" presId="urn:microsoft.com/office/officeart/2005/8/layout/hierarchy4"/>
    <dgm:cxn modelId="{53E19D10-2933-4B72-8682-1116590132DF}" type="presParOf" srcId="{081D4450-AC5D-47C5-ABC1-F7CCAE16E33C}" destId="{40E2BCF8-0372-470E-A5FA-BB3436031FFC}" srcOrd="0" destOrd="0" presId="urn:microsoft.com/office/officeart/2005/8/layout/hierarchy4"/>
    <dgm:cxn modelId="{C7F83FF5-732A-4E5B-AF28-6A937A3A80A3}" type="presParOf" srcId="{081D4450-AC5D-47C5-ABC1-F7CCAE16E33C}" destId="{C88844AB-BFCD-47DA-8BF9-B2956FFBEBE1}" srcOrd="1" destOrd="0" presId="urn:microsoft.com/office/officeart/2005/8/layout/hierarchy4"/>
    <dgm:cxn modelId="{DF1D3ED2-D2D6-439A-8F48-5146C1DD5512}" type="presParOf" srcId="{081D4450-AC5D-47C5-ABC1-F7CCAE16E33C}" destId="{5C1E3454-CF29-4C72-866D-C23C3DFE2372}" srcOrd="2" destOrd="0" presId="urn:microsoft.com/office/officeart/2005/8/layout/hierarchy4"/>
    <dgm:cxn modelId="{879638DC-5C8C-40A3-BBBE-30211CCBAD2D}" type="presParOf" srcId="{5C1E3454-CF29-4C72-866D-C23C3DFE2372}" destId="{8F602C2E-07F3-444E-8549-99ACB56A3014}" srcOrd="0" destOrd="0" presId="urn:microsoft.com/office/officeart/2005/8/layout/hierarchy4"/>
    <dgm:cxn modelId="{D541D100-A6A4-48C6-94EE-415D99B0F68A}" type="presParOf" srcId="{8F602C2E-07F3-444E-8549-99ACB56A3014}" destId="{080C5304-9F70-4452-B587-83C37788D064}" srcOrd="0" destOrd="0" presId="urn:microsoft.com/office/officeart/2005/8/layout/hierarchy4"/>
    <dgm:cxn modelId="{F349A2D5-472F-4610-AFB0-83BA6FEAD015}" type="presParOf" srcId="{8F602C2E-07F3-444E-8549-99ACB56A3014}" destId="{4C7F3117-660E-46BA-B460-A891253758D0}" srcOrd="1" destOrd="0" presId="urn:microsoft.com/office/officeart/2005/8/layout/hierarchy4"/>
    <dgm:cxn modelId="{69EA1FE8-D434-4533-953E-ED427B4C897F}" type="presParOf" srcId="{8F602C2E-07F3-444E-8549-99ACB56A3014}" destId="{19BE0450-6A29-4075-952F-188BEA9BA9BD}" srcOrd="2" destOrd="0" presId="urn:microsoft.com/office/officeart/2005/8/layout/hierarchy4"/>
    <dgm:cxn modelId="{715BFA66-FD45-4230-8706-873CD1627040}" type="presParOf" srcId="{19BE0450-6A29-4075-952F-188BEA9BA9BD}" destId="{AF0FF09D-E138-486F-B96D-50DB9B5D1262}" srcOrd="0" destOrd="0" presId="urn:microsoft.com/office/officeart/2005/8/layout/hierarchy4"/>
    <dgm:cxn modelId="{2D3F32B0-41E1-4399-AC7A-8441135ED25F}" type="presParOf" srcId="{AF0FF09D-E138-486F-B96D-50DB9B5D1262}" destId="{AF216F99-4065-4CCD-8912-BC83AAFA7B89}" srcOrd="0" destOrd="0" presId="urn:microsoft.com/office/officeart/2005/8/layout/hierarchy4"/>
    <dgm:cxn modelId="{B30C507C-1003-4556-A46C-F9A4084B232F}" type="presParOf" srcId="{AF0FF09D-E138-486F-B96D-50DB9B5D1262}" destId="{C14A595C-BD47-46AB-9DCB-239415010D17}" srcOrd="1" destOrd="0" presId="urn:microsoft.com/office/officeart/2005/8/layout/hierarchy4"/>
    <dgm:cxn modelId="{27A4F344-B271-49C7-A15C-467B26CCF1BD}" type="presParOf" srcId="{19BE0450-6A29-4075-952F-188BEA9BA9BD}" destId="{CCED0D74-C453-4BE3-8274-A7BB50AA63E7}" srcOrd="1" destOrd="0" presId="urn:microsoft.com/office/officeart/2005/8/layout/hierarchy4"/>
    <dgm:cxn modelId="{8CE4DD8B-E0AF-48F4-854B-16C88B433690}" type="presParOf" srcId="{19BE0450-6A29-4075-952F-188BEA9BA9BD}" destId="{FA706C7D-FA2D-4582-9C3C-76AA8F7F7977}" srcOrd="2" destOrd="0" presId="urn:microsoft.com/office/officeart/2005/8/layout/hierarchy4"/>
    <dgm:cxn modelId="{B0859012-960F-4E95-8C54-051ACE48981F}" type="presParOf" srcId="{FA706C7D-FA2D-4582-9C3C-76AA8F7F7977}" destId="{D98E9E2F-893D-4723-9D52-EA7D72CB83D4}" srcOrd="0" destOrd="0" presId="urn:microsoft.com/office/officeart/2005/8/layout/hierarchy4"/>
    <dgm:cxn modelId="{161BBFED-124F-4D15-95C8-E02D6DD0E050}" type="presParOf" srcId="{FA706C7D-FA2D-4582-9C3C-76AA8F7F7977}" destId="{FD4593B8-D550-4C76-AF1F-77F8F7257367}" srcOrd="1" destOrd="0" presId="urn:microsoft.com/office/officeart/2005/8/layout/hierarchy4"/>
    <dgm:cxn modelId="{FE5762AC-1547-4389-9A15-F3A7BA4CE7E6}" type="presParOf" srcId="{5C1E3454-CF29-4C72-866D-C23C3DFE2372}" destId="{35A434B1-99FB-439D-80CE-C46D0533920C}" srcOrd="1" destOrd="0" presId="urn:microsoft.com/office/officeart/2005/8/layout/hierarchy4"/>
    <dgm:cxn modelId="{06D914CE-409A-4E03-B260-820B61047C3A}" type="presParOf" srcId="{5C1E3454-CF29-4C72-866D-C23C3DFE2372}" destId="{47120E24-E5BA-45FC-8F3E-8A5CFC50B11B}" srcOrd="2" destOrd="0" presId="urn:microsoft.com/office/officeart/2005/8/layout/hierarchy4"/>
    <dgm:cxn modelId="{2B1D86F4-AC11-49B9-9C69-8F02CC7E641E}" type="presParOf" srcId="{47120E24-E5BA-45FC-8F3E-8A5CFC50B11B}" destId="{585252CB-894F-4A0B-89C2-EE7390CE74FB}" srcOrd="0" destOrd="0" presId="urn:microsoft.com/office/officeart/2005/8/layout/hierarchy4"/>
    <dgm:cxn modelId="{3DA662A1-72F2-4EB9-8732-C1E95EA011CA}" type="presParOf" srcId="{47120E24-E5BA-45FC-8F3E-8A5CFC50B11B}" destId="{B67B0F68-D5FA-4764-B08D-851E9533E6EC}" srcOrd="1" destOrd="0" presId="urn:microsoft.com/office/officeart/2005/8/layout/hierarchy4"/>
    <dgm:cxn modelId="{B429A7C8-5B3B-4686-BD31-4217D1089A20}" type="presParOf" srcId="{47120E24-E5BA-45FC-8F3E-8A5CFC50B11B}" destId="{248B906D-E665-422D-951D-C1E6E74E5440}" srcOrd="2" destOrd="0" presId="urn:microsoft.com/office/officeart/2005/8/layout/hierarchy4"/>
    <dgm:cxn modelId="{54D5908C-23E5-41B4-A708-E9345BCE18D0}" type="presParOf" srcId="{248B906D-E665-422D-951D-C1E6E74E5440}" destId="{AD762136-A9D4-446B-AEF4-D41E08BC5468}" srcOrd="0" destOrd="0" presId="urn:microsoft.com/office/officeart/2005/8/layout/hierarchy4"/>
    <dgm:cxn modelId="{598275FF-9529-416E-B05A-5FEEA9C022A1}" type="presParOf" srcId="{AD762136-A9D4-446B-AEF4-D41E08BC5468}" destId="{FC569856-B621-4924-BAB9-39F40ADCB287}" srcOrd="0" destOrd="0" presId="urn:microsoft.com/office/officeart/2005/8/layout/hierarchy4"/>
    <dgm:cxn modelId="{942B316D-49AB-4A03-A56D-648459785BD2}" type="presParOf" srcId="{AD762136-A9D4-446B-AEF4-D41E08BC5468}" destId="{8D1440D9-DC78-4A2E-9249-E0440EAA36BD}" srcOrd="1" destOrd="0" presId="urn:microsoft.com/office/officeart/2005/8/layout/hierarchy4"/>
    <dgm:cxn modelId="{015BDEE5-B3B0-43FE-88F1-A0A1A9541E38}" type="presParOf" srcId="{248B906D-E665-422D-951D-C1E6E74E5440}" destId="{51CB3E5C-714C-41A6-9431-600E683D3C86}" srcOrd="1" destOrd="0" presId="urn:microsoft.com/office/officeart/2005/8/layout/hierarchy4"/>
    <dgm:cxn modelId="{4D330458-9D31-4970-A8EF-EE031D7D048C}" type="presParOf" srcId="{248B906D-E665-422D-951D-C1E6E74E5440}" destId="{EAD1B0F0-F7DA-44C0-A542-241599354154}" srcOrd="2" destOrd="0" presId="urn:microsoft.com/office/officeart/2005/8/layout/hierarchy4"/>
    <dgm:cxn modelId="{A83EBEC8-22BE-4B29-BA44-757BFDF23772}" type="presParOf" srcId="{EAD1B0F0-F7DA-44C0-A542-241599354154}" destId="{D0C86395-390A-4C07-9181-99D04008F9A1}" srcOrd="0" destOrd="0" presId="urn:microsoft.com/office/officeart/2005/8/layout/hierarchy4"/>
    <dgm:cxn modelId="{EDC93E5C-B295-431D-B349-B9E9B7283098}" type="presParOf" srcId="{EAD1B0F0-F7DA-44C0-A542-241599354154}" destId="{57D2BA9F-D4D2-4B6C-BB8B-FE7ACECCB459}" srcOrd="1" destOrd="0" presId="urn:microsoft.com/office/officeart/2005/8/layout/hierarchy4"/>
    <dgm:cxn modelId="{19B81A63-68A5-495A-B329-40D68544611C}" type="presParOf" srcId="{248B906D-E665-422D-951D-C1E6E74E5440}" destId="{62554AD3-5071-4A19-801B-873E015A501A}" srcOrd="3" destOrd="0" presId="urn:microsoft.com/office/officeart/2005/8/layout/hierarchy4"/>
    <dgm:cxn modelId="{00AA8CFB-91CF-4AFD-B4D9-8910EDFB64DC}" type="presParOf" srcId="{248B906D-E665-422D-951D-C1E6E74E5440}" destId="{1DCE9B2B-0A8C-45DF-AC5D-206812F0526F}" srcOrd="4" destOrd="0" presId="urn:microsoft.com/office/officeart/2005/8/layout/hierarchy4"/>
    <dgm:cxn modelId="{FCDAC83A-D8F1-4E6F-8004-965B48BDD77F}" type="presParOf" srcId="{1DCE9B2B-0A8C-45DF-AC5D-206812F0526F}" destId="{E92B5338-80CB-4241-963E-FADECA32CB08}" srcOrd="0" destOrd="0" presId="urn:microsoft.com/office/officeart/2005/8/layout/hierarchy4"/>
    <dgm:cxn modelId="{B7113ABC-18F2-4EBA-A3B7-DBA592C5826C}" type="presParOf" srcId="{1DCE9B2B-0A8C-45DF-AC5D-206812F0526F}" destId="{197129B7-69F4-4D1D-A563-5BB2475D08D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32EBEC-6A5C-4FA5-9601-9A7E60E9A485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2_1" csCatId="accent2"/>
      <dgm:spPr/>
    </dgm:pt>
    <dgm:pt modelId="{2F42ABCE-AC56-4712-8721-C1D8F3C8FE3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Формулы </a:t>
          </a:r>
          <a:br>
            <a:rPr kumimoji="0" lang="ru-RU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</a:br>
          <a:r>
            <a:rPr kumimoji="0" lang="ru-RU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комбинаторики</a:t>
          </a:r>
        </a:p>
      </dgm:t>
    </dgm:pt>
    <dgm:pt modelId="{2A72DB33-7887-4987-A459-5A37557CCB45}" type="parTrans" cxnId="{7BB71AF9-047C-4E25-BBAC-F7DA21C1DBCD}">
      <dgm:prSet/>
      <dgm:spPr/>
      <dgm:t>
        <a:bodyPr/>
        <a:lstStyle/>
        <a:p>
          <a:endParaRPr lang="ru-RU"/>
        </a:p>
      </dgm:t>
    </dgm:pt>
    <dgm:pt modelId="{6A97952A-5A68-4BE4-A205-FD81C45DE1A1}" type="sibTrans" cxnId="{7BB71AF9-047C-4E25-BBAC-F7DA21C1DBCD}">
      <dgm:prSet/>
      <dgm:spPr/>
      <dgm:t>
        <a:bodyPr/>
        <a:lstStyle/>
        <a:p>
          <a:endParaRPr lang="ru-RU"/>
        </a:p>
      </dgm:t>
    </dgm:pt>
    <dgm:pt modelId="{45EE37FA-AAC8-4F09-8892-F4B5243CDA3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Перестановки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Используются все элементы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Порядок элементов важен</a:t>
          </a:r>
        </a:p>
      </dgm:t>
    </dgm:pt>
    <dgm:pt modelId="{D9B81DBA-AA79-4A17-800D-FB5892B1E48F}" type="parTrans" cxnId="{457F2D0C-77A6-41B8-98F8-7E7AFB832312}">
      <dgm:prSet/>
      <dgm:spPr/>
      <dgm:t>
        <a:bodyPr/>
        <a:lstStyle/>
        <a:p>
          <a:endParaRPr lang="ru-RU"/>
        </a:p>
      </dgm:t>
    </dgm:pt>
    <dgm:pt modelId="{27C9246F-99B2-4B0D-B51E-2470A4F8CCBF}" type="sibTrans" cxnId="{457F2D0C-77A6-41B8-98F8-7E7AFB832312}">
      <dgm:prSet/>
      <dgm:spPr/>
      <dgm:t>
        <a:bodyPr/>
        <a:lstStyle/>
        <a:p>
          <a:endParaRPr lang="ru-RU"/>
        </a:p>
      </dgm:t>
    </dgm:pt>
    <dgm:pt modelId="{CBCEC690-96B3-4D95-944C-0258E176793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Размещения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Используются не все элементы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Порядок элементов важен</a:t>
          </a:r>
        </a:p>
      </dgm:t>
    </dgm:pt>
    <dgm:pt modelId="{D8C65C4B-5DC6-4960-A3A4-55CBA27E5F20}" type="parTrans" cxnId="{A7F7071E-9389-4213-B3C7-C7817AAC4202}">
      <dgm:prSet/>
      <dgm:spPr/>
      <dgm:t>
        <a:bodyPr/>
        <a:lstStyle/>
        <a:p>
          <a:endParaRPr lang="ru-RU"/>
        </a:p>
      </dgm:t>
    </dgm:pt>
    <dgm:pt modelId="{CACC26D2-7DD5-462C-B3E2-44239F6B1CD5}" type="sibTrans" cxnId="{A7F7071E-9389-4213-B3C7-C7817AAC4202}">
      <dgm:prSet/>
      <dgm:spPr/>
      <dgm:t>
        <a:bodyPr/>
        <a:lstStyle/>
        <a:p>
          <a:endParaRPr lang="ru-RU"/>
        </a:p>
      </dgm:t>
    </dgm:pt>
    <dgm:pt modelId="{C8B355D5-04A4-44AB-A74A-DE37810194A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Сочетания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Используются не все элементы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Порядок элементов не важен</a:t>
          </a:r>
        </a:p>
      </dgm:t>
    </dgm:pt>
    <dgm:pt modelId="{F7067B89-E7E8-439C-BF5C-C26136050FAA}" type="parTrans" cxnId="{7ADEE49D-3817-4D02-8CD0-B77E5A5B1375}">
      <dgm:prSet/>
      <dgm:spPr/>
      <dgm:t>
        <a:bodyPr/>
        <a:lstStyle/>
        <a:p>
          <a:endParaRPr lang="ru-RU"/>
        </a:p>
      </dgm:t>
    </dgm:pt>
    <dgm:pt modelId="{1BDE6749-D195-462F-86B3-665262093941}" type="sibTrans" cxnId="{7ADEE49D-3817-4D02-8CD0-B77E5A5B1375}">
      <dgm:prSet/>
      <dgm:spPr/>
      <dgm:t>
        <a:bodyPr/>
        <a:lstStyle/>
        <a:p>
          <a:endParaRPr lang="ru-RU"/>
        </a:p>
      </dgm:t>
    </dgm:pt>
    <dgm:pt modelId="{33E6723A-4AB5-4ADA-AC08-D088ED19F5BB}" type="pres">
      <dgm:prSet presAssocID="{E732EBEC-6A5C-4FA5-9601-9A7E60E9A48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999D2D1-10FF-4E32-BF75-57C9513448A3}" type="pres">
      <dgm:prSet presAssocID="{2F42ABCE-AC56-4712-8721-C1D8F3C8FE3A}" presName="root1" presStyleCnt="0"/>
      <dgm:spPr/>
    </dgm:pt>
    <dgm:pt modelId="{F8BF0DF5-3358-4237-8680-92CD18D6CE5D}" type="pres">
      <dgm:prSet presAssocID="{2F42ABCE-AC56-4712-8721-C1D8F3C8FE3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7F3C89-819F-4D46-A747-AC23A2C1809D}" type="pres">
      <dgm:prSet presAssocID="{2F42ABCE-AC56-4712-8721-C1D8F3C8FE3A}" presName="level2hierChild" presStyleCnt="0"/>
      <dgm:spPr/>
    </dgm:pt>
    <dgm:pt modelId="{38D82ADF-64F2-4F18-A642-187466C29659}" type="pres">
      <dgm:prSet presAssocID="{D9B81DBA-AA79-4A17-800D-FB5892B1E48F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174A596B-3A86-47D6-9AE2-A5A4C36D90A2}" type="pres">
      <dgm:prSet presAssocID="{D9B81DBA-AA79-4A17-800D-FB5892B1E48F}" presName="connTx" presStyleLbl="parChTrans1D2" presStyleIdx="0" presStyleCnt="3"/>
      <dgm:spPr/>
      <dgm:t>
        <a:bodyPr/>
        <a:lstStyle/>
        <a:p>
          <a:endParaRPr lang="ru-RU"/>
        </a:p>
      </dgm:t>
    </dgm:pt>
    <dgm:pt modelId="{A913A378-EC95-480E-B809-9107E417F3D7}" type="pres">
      <dgm:prSet presAssocID="{45EE37FA-AAC8-4F09-8892-F4B5243CDA33}" presName="root2" presStyleCnt="0"/>
      <dgm:spPr/>
    </dgm:pt>
    <dgm:pt modelId="{F4ED3639-9339-4AC0-A11A-8936E999F963}" type="pres">
      <dgm:prSet presAssocID="{45EE37FA-AAC8-4F09-8892-F4B5243CDA33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E614AF-F62E-4221-83B1-93F4DB301099}" type="pres">
      <dgm:prSet presAssocID="{45EE37FA-AAC8-4F09-8892-F4B5243CDA33}" presName="level3hierChild" presStyleCnt="0"/>
      <dgm:spPr/>
    </dgm:pt>
    <dgm:pt modelId="{FD9D3860-A552-417E-8ED6-1390401B0F11}" type="pres">
      <dgm:prSet presAssocID="{D8C65C4B-5DC6-4960-A3A4-55CBA27E5F20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78B27AB4-AD15-409E-ADA9-3950A1164E22}" type="pres">
      <dgm:prSet presAssocID="{D8C65C4B-5DC6-4960-A3A4-55CBA27E5F20}" presName="connTx" presStyleLbl="parChTrans1D2" presStyleIdx="1" presStyleCnt="3"/>
      <dgm:spPr/>
      <dgm:t>
        <a:bodyPr/>
        <a:lstStyle/>
        <a:p>
          <a:endParaRPr lang="ru-RU"/>
        </a:p>
      </dgm:t>
    </dgm:pt>
    <dgm:pt modelId="{4D1825BC-021B-4B03-8590-F80D445365C5}" type="pres">
      <dgm:prSet presAssocID="{CBCEC690-96B3-4D95-944C-0258E1767932}" presName="root2" presStyleCnt="0"/>
      <dgm:spPr/>
    </dgm:pt>
    <dgm:pt modelId="{E5AF0063-142A-4A6A-8A7C-2EFBE8AD8FE0}" type="pres">
      <dgm:prSet presAssocID="{CBCEC690-96B3-4D95-944C-0258E1767932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26C364-AEE3-4E39-8EC4-BC5C54EFD4BF}" type="pres">
      <dgm:prSet presAssocID="{CBCEC690-96B3-4D95-944C-0258E1767932}" presName="level3hierChild" presStyleCnt="0"/>
      <dgm:spPr/>
    </dgm:pt>
    <dgm:pt modelId="{F15D0C6B-78B0-4A22-9183-C4B86004990B}" type="pres">
      <dgm:prSet presAssocID="{F7067B89-E7E8-439C-BF5C-C26136050FAA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DAB5AE0D-A7FC-480C-99B5-6E62F54AF9FA}" type="pres">
      <dgm:prSet presAssocID="{F7067B89-E7E8-439C-BF5C-C26136050FAA}" presName="connTx" presStyleLbl="parChTrans1D2" presStyleIdx="2" presStyleCnt="3"/>
      <dgm:spPr/>
      <dgm:t>
        <a:bodyPr/>
        <a:lstStyle/>
        <a:p>
          <a:endParaRPr lang="ru-RU"/>
        </a:p>
      </dgm:t>
    </dgm:pt>
    <dgm:pt modelId="{96829647-8FE3-440E-8176-B93B8FB3321B}" type="pres">
      <dgm:prSet presAssocID="{C8B355D5-04A4-44AB-A74A-DE37810194A0}" presName="root2" presStyleCnt="0"/>
      <dgm:spPr/>
    </dgm:pt>
    <dgm:pt modelId="{4E8A7F59-BEF8-4511-8F82-44B6466E5B20}" type="pres">
      <dgm:prSet presAssocID="{C8B355D5-04A4-44AB-A74A-DE37810194A0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BAE58E-906D-4158-BD8E-190C8E2E65B4}" type="pres">
      <dgm:prSet presAssocID="{C8B355D5-04A4-44AB-A74A-DE37810194A0}" presName="level3hierChild" presStyleCnt="0"/>
      <dgm:spPr/>
    </dgm:pt>
  </dgm:ptLst>
  <dgm:cxnLst>
    <dgm:cxn modelId="{A7F7071E-9389-4213-B3C7-C7817AAC4202}" srcId="{2F42ABCE-AC56-4712-8721-C1D8F3C8FE3A}" destId="{CBCEC690-96B3-4D95-944C-0258E1767932}" srcOrd="1" destOrd="0" parTransId="{D8C65C4B-5DC6-4960-A3A4-55CBA27E5F20}" sibTransId="{CACC26D2-7DD5-462C-B3E2-44239F6B1CD5}"/>
    <dgm:cxn modelId="{72DC308B-24AE-4B48-BF7B-E781C028BFB1}" type="presOf" srcId="{CBCEC690-96B3-4D95-944C-0258E1767932}" destId="{E5AF0063-142A-4A6A-8A7C-2EFBE8AD8FE0}" srcOrd="0" destOrd="0" presId="urn:microsoft.com/office/officeart/2008/layout/HorizontalMultiLevelHierarchy"/>
    <dgm:cxn modelId="{A582F088-D450-41B7-B768-5D5342EDF848}" type="presOf" srcId="{45EE37FA-AAC8-4F09-8892-F4B5243CDA33}" destId="{F4ED3639-9339-4AC0-A11A-8936E999F963}" srcOrd="0" destOrd="0" presId="urn:microsoft.com/office/officeart/2008/layout/HorizontalMultiLevelHierarchy"/>
    <dgm:cxn modelId="{ED4D6846-8246-42B8-914E-8643DFFD7AB1}" type="presOf" srcId="{D9B81DBA-AA79-4A17-800D-FB5892B1E48F}" destId="{38D82ADF-64F2-4F18-A642-187466C29659}" srcOrd="0" destOrd="0" presId="urn:microsoft.com/office/officeart/2008/layout/HorizontalMultiLevelHierarchy"/>
    <dgm:cxn modelId="{1FF140F4-58E7-498B-9A0E-3539A06CB86A}" type="presOf" srcId="{D9B81DBA-AA79-4A17-800D-FB5892B1E48F}" destId="{174A596B-3A86-47D6-9AE2-A5A4C36D90A2}" srcOrd="1" destOrd="0" presId="urn:microsoft.com/office/officeart/2008/layout/HorizontalMultiLevelHierarchy"/>
    <dgm:cxn modelId="{6694CFD5-A987-4496-AD7F-3DB188204F8A}" type="presOf" srcId="{E732EBEC-6A5C-4FA5-9601-9A7E60E9A485}" destId="{33E6723A-4AB5-4ADA-AC08-D088ED19F5BB}" srcOrd="0" destOrd="0" presId="urn:microsoft.com/office/officeart/2008/layout/HorizontalMultiLevelHierarchy"/>
    <dgm:cxn modelId="{7ADEE49D-3817-4D02-8CD0-B77E5A5B1375}" srcId="{2F42ABCE-AC56-4712-8721-C1D8F3C8FE3A}" destId="{C8B355D5-04A4-44AB-A74A-DE37810194A0}" srcOrd="2" destOrd="0" parTransId="{F7067B89-E7E8-439C-BF5C-C26136050FAA}" sibTransId="{1BDE6749-D195-462F-86B3-665262093941}"/>
    <dgm:cxn modelId="{E53547E6-E72D-4A2A-9FA3-574BF55236A9}" type="presOf" srcId="{F7067B89-E7E8-439C-BF5C-C26136050FAA}" destId="{DAB5AE0D-A7FC-480C-99B5-6E62F54AF9FA}" srcOrd="1" destOrd="0" presId="urn:microsoft.com/office/officeart/2008/layout/HorizontalMultiLevelHierarchy"/>
    <dgm:cxn modelId="{EE80D49D-7BED-4F8A-B93F-0EEC4808824A}" type="presOf" srcId="{F7067B89-E7E8-439C-BF5C-C26136050FAA}" destId="{F15D0C6B-78B0-4A22-9183-C4B86004990B}" srcOrd="0" destOrd="0" presId="urn:microsoft.com/office/officeart/2008/layout/HorizontalMultiLevelHierarchy"/>
    <dgm:cxn modelId="{1D34DDBE-BA76-4E4F-8F7E-4DE717C1FF72}" type="presOf" srcId="{D8C65C4B-5DC6-4960-A3A4-55CBA27E5F20}" destId="{FD9D3860-A552-417E-8ED6-1390401B0F11}" srcOrd="0" destOrd="0" presId="urn:microsoft.com/office/officeart/2008/layout/HorizontalMultiLevelHierarchy"/>
    <dgm:cxn modelId="{C727E2C6-044C-4F1E-AE71-AE4E0C7CFDC0}" type="presOf" srcId="{C8B355D5-04A4-44AB-A74A-DE37810194A0}" destId="{4E8A7F59-BEF8-4511-8F82-44B6466E5B20}" srcOrd="0" destOrd="0" presId="urn:microsoft.com/office/officeart/2008/layout/HorizontalMultiLevelHierarchy"/>
    <dgm:cxn modelId="{7BB71AF9-047C-4E25-BBAC-F7DA21C1DBCD}" srcId="{E732EBEC-6A5C-4FA5-9601-9A7E60E9A485}" destId="{2F42ABCE-AC56-4712-8721-C1D8F3C8FE3A}" srcOrd="0" destOrd="0" parTransId="{2A72DB33-7887-4987-A459-5A37557CCB45}" sibTransId="{6A97952A-5A68-4BE4-A205-FD81C45DE1A1}"/>
    <dgm:cxn modelId="{3501BA10-13CD-4480-8A57-CA62CD3F8070}" type="presOf" srcId="{D8C65C4B-5DC6-4960-A3A4-55CBA27E5F20}" destId="{78B27AB4-AD15-409E-ADA9-3950A1164E22}" srcOrd="1" destOrd="0" presId="urn:microsoft.com/office/officeart/2008/layout/HorizontalMultiLevelHierarchy"/>
    <dgm:cxn modelId="{457F2D0C-77A6-41B8-98F8-7E7AFB832312}" srcId="{2F42ABCE-AC56-4712-8721-C1D8F3C8FE3A}" destId="{45EE37FA-AAC8-4F09-8892-F4B5243CDA33}" srcOrd="0" destOrd="0" parTransId="{D9B81DBA-AA79-4A17-800D-FB5892B1E48F}" sibTransId="{27C9246F-99B2-4B0D-B51E-2470A4F8CCBF}"/>
    <dgm:cxn modelId="{3FC65D48-39D7-40AF-89DB-3312029A3926}" type="presOf" srcId="{2F42ABCE-AC56-4712-8721-C1D8F3C8FE3A}" destId="{F8BF0DF5-3358-4237-8680-92CD18D6CE5D}" srcOrd="0" destOrd="0" presId="urn:microsoft.com/office/officeart/2008/layout/HorizontalMultiLevelHierarchy"/>
    <dgm:cxn modelId="{6DC3FBAB-B5F0-420E-B809-4EED2B6B6E59}" type="presParOf" srcId="{33E6723A-4AB5-4ADA-AC08-D088ED19F5BB}" destId="{B999D2D1-10FF-4E32-BF75-57C9513448A3}" srcOrd="0" destOrd="0" presId="urn:microsoft.com/office/officeart/2008/layout/HorizontalMultiLevelHierarchy"/>
    <dgm:cxn modelId="{DB885A75-A6E0-41AF-A4E6-4C30923A672B}" type="presParOf" srcId="{B999D2D1-10FF-4E32-BF75-57C9513448A3}" destId="{F8BF0DF5-3358-4237-8680-92CD18D6CE5D}" srcOrd="0" destOrd="0" presId="urn:microsoft.com/office/officeart/2008/layout/HorizontalMultiLevelHierarchy"/>
    <dgm:cxn modelId="{47E33672-07D6-4BC9-BB2A-C0BD86082585}" type="presParOf" srcId="{B999D2D1-10FF-4E32-BF75-57C9513448A3}" destId="{E37F3C89-819F-4D46-A747-AC23A2C1809D}" srcOrd="1" destOrd="0" presId="urn:microsoft.com/office/officeart/2008/layout/HorizontalMultiLevelHierarchy"/>
    <dgm:cxn modelId="{E37E8CB3-7C27-4AD4-AF70-9289E9E8D942}" type="presParOf" srcId="{E37F3C89-819F-4D46-A747-AC23A2C1809D}" destId="{38D82ADF-64F2-4F18-A642-187466C29659}" srcOrd="0" destOrd="0" presId="urn:microsoft.com/office/officeart/2008/layout/HorizontalMultiLevelHierarchy"/>
    <dgm:cxn modelId="{53A54030-08D9-4551-9762-678253CD3253}" type="presParOf" srcId="{38D82ADF-64F2-4F18-A642-187466C29659}" destId="{174A596B-3A86-47D6-9AE2-A5A4C36D90A2}" srcOrd="0" destOrd="0" presId="urn:microsoft.com/office/officeart/2008/layout/HorizontalMultiLevelHierarchy"/>
    <dgm:cxn modelId="{DC1D53ED-3A23-4B2C-8C30-2A57B2B43186}" type="presParOf" srcId="{E37F3C89-819F-4D46-A747-AC23A2C1809D}" destId="{A913A378-EC95-480E-B809-9107E417F3D7}" srcOrd="1" destOrd="0" presId="urn:microsoft.com/office/officeart/2008/layout/HorizontalMultiLevelHierarchy"/>
    <dgm:cxn modelId="{703AA0CF-DB12-42CE-A9CD-EEBE05CC1D4C}" type="presParOf" srcId="{A913A378-EC95-480E-B809-9107E417F3D7}" destId="{F4ED3639-9339-4AC0-A11A-8936E999F963}" srcOrd="0" destOrd="0" presId="urn:microsoft.com/office/officeart/2008/layout/HorizontalMultiLevelHierarchy"/>
    <dgm:cxn modelId="{A7252B4A-1E87-4233-B931-BA967CDD35EB}" type="presParOf" srcId="{A913A378-EC95-480E-B809-9107E417F3D7}" destId="{13E614AF-F62E-4221-83B1-93F4DB301099}" srcOrd="1" destOrd="0" presId="urn:microsoft.com/office/officeart/2008/layout/HorizontalMultiLevelHierarchy"/>
    <dgm:cxn modelId="{1F1EA407-CCA1-4BF2-A41C-A8828395D1A6}" type="presParOf" srcId="{E37F3C89-819F-4D46-A747-AC23A2C1809D}" destId="{FD9D3860-A552-417E-8ED6-1390401B0F11}" srcOrd="2" destOrd="0" presId="urn:microsoft.com/office/officeart/2008/layout/HorizontalMultiLevelHierarchy"/>
    <dgm:cxn modelId="{AF4EA535-184E-4710-9724-76CC980E0EC3}" type="presParOf" srcId="{FD9D3860-A552-417E-8ED6-1390401B0F11}" destId="{78B27AB4-AD15-409E-ADA9-3950A1164E22}" srcOrd="0" destOrd="0" presId="urn:microsoft.com/office/officeart/2008/layout/HorizontalMultiLevelHierarchy"/>
    <dgm:cxn modelId="{1DEE145E-271B-4AB9-BC51-F38483F91D8B}" type="presParOf" srcId="{E37F3C89-819F-4D46-A747-AC23A2C1809D}" destId="{4D1825BC-021B-4B03-8590-F80D445365C5}" srcOrd="3" destOrd="0" presId="urn:microsoft.com/office/officeart/2008/layout/HorizontalMultiLevelHierarchy"/>
    <dgm:cxn modelId="{3ACDAEF8-6DA4-4AC2-AFD5-69E4E87D15E2}" type="presParOf" srcId="{4D1825BC-021B-4B03-8590-F80D445365C5}" destId="{E5AF0063-142A-4A6A-8A7C-2EFBE8AD8FE0}" srcOrd="0" destOrd="0" presId="urn:microsoft.com/office/officeart/2008/layout/HorizontalMultiLevelHierarchy"/>
    <dgm:cxn modelId="{83468E57-8BC6-4836-9E03-CB2390B2E61C}" type="presParOf" srcId="{4D1825BC-021B-4B03-8590-F80D445365C5}" destId="{3F26C364-AEE3-4E39-8EC4-BC5C54EFD4BF}" srcOrd="1" destOrd="0" presId="urn:microsoft.com/office/officeart/2008/layout/HorizontalMultiLevelHierarchy"/>
    <dgm:cxn modelId="{2CF3B2DB-801E-449A-AFF4-19BD5E40B112}" type="presParOf" srcId="{E37F3C89-819F-4D46-A747-AC23A2C1809D}" destId="{F15D0C6B-78B0-4A22-9183-C4B86004990B}" srcOrd="4" destOrd="0" presId="urn:microsoft.com/office/officeart/2008/layout/HorizontalMultiLevelHierarchy"/>
    <dgm:cxn modelId="{49DE1CA1-E293-4A58-B6D1-56FCD3E7FB66}" type="presParOf" srcId="{F15D0C6B-78B0-4A22-9183-C4B86004990B}" destId="{DAB5AE0D-A7FC-480C-99B5-6E62F54AF9FA}" srcOrd="0" destOrd="0" presId="urn:microsoft.com/office/officeart/2008/layout/HorizontalMultiLevelHierarchy"/>
    <dgm:cxn modelId="{2F8B4F56-BB64-4EEA-B990-810732191F55}" type="presParOf" srcId="{E37F3C89-819F-4D46-A747-AC23A2C1809D}" destId="{96829647-8FE3-440E-8176-B93B8FB3321B}" srcOrd="5" destOrd="0" presId="urn:microsoft.com/office/officeart/2008/layout/HorizontalMultiLevelHierarchy"/>
    <dgm:cxn modelId="{EADCF8AC-D084-414E-9EAE-E1B9B7C39604}" type="presParOf" srcId="{96829647-8FE3-440E-8176-B93B8FB3321B}" destId="{4E8A7F59-BEF8-4511-8F82-44B6466E5B20}" srcOrd="0" destOrd="0" presId="urn:microsoft.com/office/officeart/2008/layout/HorizontalMultiLevelHierarchy"/>
    <dgm:cxn modelId="{E71E141F-15DC-4F99-9727-6035A2736E07}" type="presParOf" srcId="{96829647-8FE3-440E-8176-B93B8FB3321B}" destId="{DBBAE58E-906D-4158-BD8E-190C8E2E65B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E2BCF8-0372-470E-A5FA-BB3436031FFC}">
      <dsp:nvSpPr>
        <dsp:cNvPr id="0" name=""/>
        <dsp:cNvSpPr/>
      </dsp:nvSpPr>
      <dsp:spPr>
        <a:xfrm>
          <a:off x="944" y="3110"/>
          <a:ext cx="8227711" cy="18558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Комбинаторика</a:t>
          </a:r>
          <a:endParaRPr lang="ru-RU" sz="6500" kern="1200" dirty="0"/>
        </a:p>
      </dsp:txBody>
      <dsp:txXfrm>
        <a:off x="944" y="3110"/>
        <a:ext cx="8227711" cy="1855885"/>
      </dsp:txXfrm>
    </dsp:sp>
    <dsp:sp modelId="{080C5304-9F70-4452-B587-83C37788D064}">
      <dsp:nvSpPr>
        <dsp:cNvPr id="0" name=""/>
        <dsp:cNvSpPr/>
      </dsp:nvSpPr>
      <dsp:spPr>
        <a:xfrm>
          <a:off x="944" y="2004814"/>
          <a:ext cx="3224757" cy="18558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dirty="0" smtClean="0"/>
            <a:t>Правило</a:t>
          </a:r>
          <a:endParaRPr lang="ru-RU" sz="5100" kern="1200" dirty="0"/>
        </a:p>
      </dsp:txBody>
      <dsp:txXfrm>
        <a:off x="944" y="2004814"/>
        <a:ext cx="3224757" cy="1855885"/>
      </dsp:txXfrm>
    </dsp:sp>
    <dsp:sp modelId="{AF216F99-4065-4CCD-8912-BC83AAFA7B89}">
      <dsp:nvSpPr>
        <dsp:cNvPr id="0" name=""/>
        <dsp:cNvSpPr/>
      </dsp:nvSpPr>
      <dsp:spPr>
        <a:xfrm>
          <a:off x="944" y="4006518"/>
          <a:ext cx="1579215" cy="18558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суммы</a:t>
          </a:r>
          <a:endParaRPr lang="ru-RU" sz="1600" kern="1200" dirty="0"/>
        </a:p>
      </dsp:txBody>
      <dsp:txXfrm>
        <a:off x="944" y="4006518"/>
        <a:ext cx="1579215" cy="1855885"/>
      </dsp:txXfrm>
    </dsp:sp>
    <dsp:sp modelId="{D98E9E2F-893D-4723-9D52-EA7D72CB83D4}">
      <dsp:nvSpPr>
        <dsp:cNvPr id="0" name=""/>
        <dsp:cNvSpPr/>
      </dsp:nvSpPr>
      <dsp:spPr>
        <a:xfrm>
          <a:off x="1646486" y="4006518"/>
          <a:ext cx="1579215" cy="18558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произведения</a:t>
          </a:r>
          <a:endParaRPr lang="ru-RU" sz="1600" kern="1200" dirty="0"/>
        </a:p>
      </dsp:txBody>
      <dsp:txXfrm>
        <a:off x="1646486" y="4006518"/>
        <a:ext cx="1579215" cy="1855885"/>
      </dsp:txXfrm>
    </dsp:sp>
    <dsp:sp modelId="{585252CB-894F-4A0B-89C2-EE7390CE74FB}">
      <dsp:nvSpPr>
        <dsp:cNvPr id="0" name=""/>
        <dsp:cNvSpPr/>
      </dsp:nvSpPr>
      <dsp:spPr>
        <a:xfrm>
          <a:off x="3358355" y="2004814"/>
          <a:ext cx="4870299" cy="18558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dirty="0" smtClean="0"/>
            <a:t>Формулы</a:t>
          </a:r>
          <a:endParaRPr lang="ru-RU" sz="5100" kern="1200" dirty="0"/>
        </a:p>
      </dsp:txBody>
      <dsp:txXfrm>
        <a:off x="3358355" y="2004814"/>
        <a:ext cx="4870299" cy="1855885"/>
      </dsp:txXfrm>
    </dsp:sp>
    <dsp:sp modelId="{FC569856-B621-4924-BAB9-39F40ADCB287}">
      <dsp:nvSpPr>
        <dsp:cNvPr id="0" name=""/>
        <dsp:cNvSpPr/>
      </dsp:nvSpPr>
      <dsp:spPr>
        <a:xfrm>
          <a:off x="3358355" y="4006518"/>
          <a:ext cx="1579215" cy="18558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Перестановки</a:t>
          </a:r>
          <a:endParaRPr lang="ru-RU" sz="1600" kern="1200" dirty="0"/>
        </a:p>
      </dsp:txBody>
      <dsp:txXfrm>
        <a:off x="3358355" y="4006518"/>
        <a:ext cx="1579215" cy="1855885"/>
      </dsp:txXfrm>
    </dsp:sp>
    <dsp:sp modelId="{D0C86395-390A-4C07-9181-99D04008F9A1}">
      <dsp:nvSpPr>
        <dsp:cNvPr id="0" name=""/>
        <dsp:cNvSpPr/>
      </dsp:nvSpPr>
      <dsp:spPr>
        <a:xfrm>
          <a:off x="5003898" y="4006518"/>
          <a:ext cx="1579215" cy="18558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Размещения</a:t>
          </a:r>
          <a:endParaRPr lang="ru-RU" sz="1600" kern="1200" dirty="0"/>
        </a:p>
      </dsp:txBody>
      <dsp:txXfrm>
        <a:off x="5003898" y="4006518"/>
        <a:ext cx="1579215" cy="1855885"/>
      </dsp:txXfrm>
    </dsp:sp>
    <dsp:sp modelId="{E92B5338-80CB-4241-963E-FADECA32CB08}">
      <dsp:nvSpPr>
        <dsp:cNvPr id="0" name=""/>
        <dsp:cNvSpPr/>
      </dsp:nvSpPr>
      <dsp:spPr>
        <a:xfrm>
          <a:off x="6649440" y="4006518"/>
          <a:ext cx="1579215" cy="18558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Сочетания</a:t>
          </a:r>
          <a:endParaRPr lang="ru-RU" sz="1600" kern="1200"/>
        </a:p>
      </dsp:txBody>
      <dsp:txXfrm>
        <a:off x="6649440" y="4006518"/>
        <a:ext cx="1579215" cy="18558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58F0A9-48D0-4AC0-929B-AD2EDAED1271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70ADE-0641-45DD-A323-253D388D4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3371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70ADE-0641-45DD-A323-253D388D40ED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70ADE-0641-45DD-A323-253D388D40ED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3521F-B19E-44B7-97EE-E588AE94CF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3A5737-0DF4-4FF8-AD78-1FF2867E54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137B54-3BDA-4397-BF6D-2D3592337C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6649C0-DF50-40C8-BA81-152D1F9070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8921A-ED28-4479-ACE0-B52E734ACC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74C83E-A90E-4F92-AC3C-F382569A84C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841F53-B839-4A1E-9113-6D2DC689618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7C97D2-8DC2-4933-BE34-5E1F836A1D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23014F-306B-4E41-A0E9-1497FECE0B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CD271E-C7C1-4E4E-A735-CF80EF0053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80F34-7038-49AF-884A-64C5202BA6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137B21E-E202-4D5D-B49B-037B1F9C4A4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162FFC6-C26F-4D1E-BC26-9532910842C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0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27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school.sgu.ru/filter/tex/displaytex.php?texexp=n=\frac%7b\overline%7bP_%7b16=5+7+4%7d%7d%7d%7b16%7d=\frac%7b15!%7d%7b5!\cdot%207!%20\cdot%204!%7d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gi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7" Type="http://schemas.openxmlformats.org/officeDocument/2006/relationships/image" Target="../media/image38.gif"/><Relationship Id="rId2" Type="http://schemas.openxmlformats.org/officeDocument/2006/relationships/hyperlink" Target="http://school.sgu.ru/filter/tex/displaytex.php?texexp=n_1=C_4%5e2=\frac%7b4!%7d%7b2!%20\cdot%20%7b(4-2)!%7d=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chool.sgu.ru/filter/tex/displaytex.php?texexp=n=n_1%20\cdot%20n_2=6%20\cdot%20924%20=%205544" TargetMode="External"/><Relationship Id="rId5" Type="http://schemas.openxmlformats.org/officeDocument/2006/relationships/image" Target="../media/image37.gif"/><Relationship Id="rId4" Type="http://schemas.openxmlformats.org/officeDocument/2006/relationships/hyperlink" Target="http://school.sgu.ru/filter/tex/displaytex.php?texexp=n_2=C_%7b12%7d%5e6=\frac%7b12!%7d%7b6!%20\cdot%20(12-6)!%7d=\frac%7b7%20\cdot%208%20\cdot%209%20\cdot%2010%20\cdot%2011%20\cdot%2012%7d%7b2%20\cdot%203%20\cdot%204%20\cdot%205%20\cdot%206%7d=924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hyperlink" Target="http://school.sgu.ru/filter/tex/displaytex.php?texexp=n_1=\overline%7bP_%7b7=3+4%7d%7d=\frac%7b7!%7d%7b3!%20\cdot%204!%7d=35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://school.sgu.ru/filter/tex/displaytex.php?texexp=n=n_1+n_2+n_3+n_4=35+10+3+1=49" TargetMode="External"/><Relationship Id="rId3" Type="http://schemas.openxmlformats.org/officeDocument/2006/relationships/image" Target="../media/image40.gif"/><Relationship Id="rId7" Type="http://schemas.openxmlformats.org/officeDocument/2006/relationships/image" Target="../media/image42.gif"/><Relationship Id="rId2" Type="http://schemas.openxmlformats.org/officeDocument/2006/relationships/hyperlink" Target="http://school.sgu.ru/filter/tex/displaytex.php?texexp=n_2=\overline%7bP_%7b5=2+3%7d%7d=\frac%7b5!%7d%7b2!%20\cdot%203!%7d=1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chool.sgu.ru/filter/tex/displaytex.php?texexp=n_4=1" TargetMode="External"/><Relationship Id="rId5" Type="http://schemas.openxmlformats.org/officeDocument/2006/relationships/image" Target="../media/image41.gif"/><Relationship Id="rId4" Type="http://schemas.openxmlformats.org/officeDocument/2006/relationships/hyperlink" Target="http://school.sgu.ru/filter/tex/displaytex.php?texexp=n_3=\overline%7bP_%7b3=1+2%7d%7d=\frac%7b3!%7d%7b2!%20\cdot%201!%7d=3" TargetMode="External"/><Relationship Id="rId9" Type="http://schemas.openxmlformats.org/officeDocument/2006/relationships/image" Target="../media/image43.gi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7" Type="http://schemas.openxmlformats.org/officeDocument/2006/relationships/image" Target="../media/image48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hyperlink" Target="http://school.sgu.ru/filter/tex/displaytex.php?texexp=60%20\cdot%2030=1800" TargetMode="External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1052736"/>
            <a:ext cx="8208912" cy="2547715"/>
          </a:xfrm>
        </p:spPr>
        <p:txBody>
          <a:bodyPr/>
          <a:lstStyle/>
          <a:p>
            <a:r>
              <a:rPr lang="ru-RU" dirty="0" smtClean="0"/>
              <a:t>Подготовка к </a:t>
            </a:r>
            <a:r>
              <a:rPr lang="ru-RU" dirty="0" smtClean="0"/>
              <a:t>ЕГЭ по математике </a:t>
            </a:r>
            <a:r>
              <a:rPr lang="ru-RU" dirty="0" smtClean="0"/>
              <a:t>(В4)</a:t>
            </a:r>
            <a:br>
              <a:rPr lang="ru-RU" dirty="0" smtClean="0"/>
            </a:br>
            <a:r>
              <a:rPr lang="ru-RU" dirty="0" smtClean="0"/>
              <a:t>Решение комбинаторных задач </a:t>
            </a:r>
            <a:endParaRPr 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Зарьянцева</a:t>
            </a:r>
            <a:r>
              <a:rPr lang="ru-RU" dirty="0" smtClean="0"/>
              <a:t> В.П.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60648"/>
          <a:ext cx="8229600" cy="5865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Oval 14"/>
          <p:cNvSpPr>
            <a:spLocks noChangeArrowheads="1"/>
          </p:cNvSpPr>
          <p:nvPr/>
        </p:nvSpPr>
        <p:spPr bwMode="auto">
          <a:xfrm>
            <a:off x="3276600" y="522922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Правило суммы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765425"/>
          </a:xfrm>
        </p:spPr>
        <p:txBody>
          <a:bodyPr/>
          <a:lstStyle/>
          <a:p>
            <a:r>
              <a:rPr lang="ru-RU"/>
              <a:t>Если элемент </a:t>
            </a:r>
            <a:r>
              <a:rPr lang="en-US" b="1" i="1"/>
              <a:t>x</a:t>
            </a:r>
            <a:r>
              <a:rPr lang="ru-RU"/>
              <a:t> можно выбрать  способами </a:t>
            </a:r>
            <a:r>
              <a:rPr lang="en-US" b="1" i="1"/>
              <a:t>n</a:t>
            </a:r>
            <a:r>
              <a:rPr lang="en-US" b="1" i="1" baseline="-25000"/>
              <a:t>x</a:t>
            </a:r>
            <a:r>
              <a:rPr lang="ru-RU"/>
              <a:t> и если элемент </a:t>
            </a:r>
            <a:r>
              <a:rPr lang="en-US" i="1"/>
              <a:t>y</a:t>
            </a:r>
            <a:r>
              <a:rPr lang="ru-RU"/>
              <a:t> можно выбрать </a:t>
            </a:r>
            <a:r>
              <a:rPr lang="en-US" b="1" i="1"/>
              <a:t>n</a:t>
            </a:r>
            <a:r>
              <a:rPr lang="en-US" b="1" i="1" baseline="-25000"/>
              <a:t>y</a:t>
            </a:r>
            <a:r>
              <a:rPr lang="ru-RU"/>
              <a:t> способами, то выбор «либо </a:t>
            </a:r>
            <a:r>
              <a:rPr lang="en-US" b="1" i="1"/>
              <a:t>x</a:t>
            </a:r>
            <a:r>
              <a:rPr lang="ru-RU"/>
              <a:t>, либо </a:t>
            </a:r>
            <a:r>
              <a:rPr lang="en-US" b="1" i="1"/>
              <a:t>y</a:t>
            </a:r>
            <a:r>
              <a:rPr lang="ru-RU"/>
              <a:t>» можно осуществить  способами</a:t>
            </a:r>
            <a:r>
              <a:rPr lang="en-US"/>
              <a:t> </a:t>
            </a:r>
            <a:r>
              <a:rPr lang="en-US" b="1" i="1"/>
              <a:t>n</a:t>
            </a:r>
            <a:r>
              <a:rPr lang="en-US" b="1" i="1" baseline="-25000"/>
              <a:t>x</a:t>
            </a:r>
            <a:r>
              <a:rPr lang="en-US" b="1" i="1"/>
              <a:t>+ n</a:t>
            </a:r>
            <a:r>
              <a:rPr lang="en-US" b="1" i="1" baseline="-25000"/>
              <a:t>y</a:t>
            </a:r>
            <a:r>
              <a:rPr lang="ru-RU"/>
              <a:t>.</a:t>
            </a:r>
          </a:p>
        </p:txBody>
      </p:sp>
      <p:sp>
        <p:nvSpPr>
          <p:cNvPr id="3078" name="Oval 6"/>
          <p:cNvSpPr>
            <a:spLocks noChangeArrowheads="1"/>
          </p:cNvSpPr>
          <p:nvPr/>
        </p:nvSpPr>
        <p:spPr bwMode="auto">
          <a:xfrm>
            <a:off x="827088" y="508476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9" name="Oval 7"/>
          <p:cNvSpPr>
            <a:spLocks noChangeArrowheads="1"/>
          </p:cNvSpPr>
          <p:nvPr/>
        </p:nvSpPr>
        <p:spPr bwMode="auto">
          <a:xfrm>
            <a:off x="1042988" y="530066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0" name="Oval 8"/>
          <p:cNvSpPr>
            <a:spLocks noChangeArrowheads="1"/>
          </p:cNvSpPr>
          <p:nvPr/>
        </p:nvSpPr>
        <p:spPr bwMode="auto">
          <a:xfrm>
            <a:off x="611188" y="530066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1" name="Oval 9"/>
          <p:cNvSpPr>
            <a:spLocks noChangeArrowheads="1"/>
          </p:cNvSpPr>
          <p:nvPr/>
        </p:nvSpPr>
        <p:spPr bwMode="auto">
          <a:xfrm>
            <a:off x="827088" y="544512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2" name="Oval 10"/>
          <p:cNvSpPr>
            <a:spLocks noChangeArrowheads="1"/>
          </p:cNvSpPr>
          <p:nvPr/>
        </p:nvSpPr>
        <p:spPr bwMode="auto">
          <a:xfrm>
            <a:off x="2771775" y="522922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3" name="Oval 11"/>
          <p:cNvSpPr>
            <a:spLocks noChangeArrowheads="1"/>
          </p:cNvSpPr>
          <p:nvPr/>
        </p:nvSpPr>
        <p:spPr bwMode="auto">
          <a:xfrm>
            <a:off x="3059113" y="5300663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4" name="Oval 12"/>
          <p:cNvSpPr>
            <a:spLocks noChangeArrowheads="1"/>
          </p:cNvSpPr>
          <p:nvPr/>
        </p:nvSpPr>
        <p:spPr bwMode="auto">
          <a:xfrm>
            <a:off x="2843213" y="544512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5" name="Oval 13"/>
          <p:cNvSpPr>
            <a:spLocks noChangeArrowheads="1"/>
          </p:cNvSpPr>
          <p:nvPr/>
        </p:nvSpPr>
        <p:spPr bwMode="auto">
          <a:xfrm>
            <a:off x="3276600" y="544512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755650" y="6021388"/>
            <a:ext cx="8651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N</a:t>
            </a:r>
            <a:r>
              <a:rPr lang="en-US" i="1" baseline="-25000"/>
              <a:t>x</a:t>
            </a:r>
            <a:r>
              <a:rPr lang="ru-RU" i="1"/>
              <a:t>=4</a:t>
            </a:r>
            <a:endParaRPr lang="ru-RU" i="1" baseline="-25000"/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2843213" y="6092825"/>
            <a:ext cx="8651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N</a:t>
            </a:r>
            <a:r>
              <a:rPr lang="en-US" i="1" baseline="-25000"/>
              <a:t>y</a:t>
            </a:r>
            <a:r>
              <a:rPr lang="ru-RU" i="1"/>
              <a:t>=</a:t>
            </a:r>
            <a:r>
              <a:rPr lang="en-US" i="1"/>
              <a:t>5</a:t>
            </a:r>
            <a:endParaRPr lang="ru-RU" i="1" baseline="-25000"/>
          </a:p>
        </p:txBody>
      </p:sp>
      <p:sp>
        <p:nvSpPr>
          <p:cNvPr id="3089" name="AutoShape 17"/>
          <p:cNvSpPr>
            <a:spLocks noChangeArrowheads="1"/>
          </p:cNvSpPr>
          <p:nvPr/>
        </p:nvSpPr>
        <p:spPr bwMode="auto">
          <a:xfrm>
            <a:off x="4140200" y="5084763"/>
            <a:ext cx="2663825" cy="1008062"/>
          </a:xfrm>
          <a:prstGeom prst="rightArrow">
            <a:avLst>
              <a:gd name="adj1" fmla="val 50000"/>
              <a:gd name="adj2" fmla="val 660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4140200" y="5373688"/>
            <a:ext cx="2663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Выбираем один шар</a:t>
            </a:r>
          </a:p>
        </p:txBody>
      </p:sp>
      <p:sp>
        <p:nvSpPr>
          <p:cNvPr id="3091" name="Oval 19"/>
          <p:cNvSpPr>
            <a:spLocks noChangeArrowheads="1"/>
          </p:cNvSpPr>
          <p:nvPr/>
        </p:nvSpPr>
        <p:spPr bwMode="auto">
          <a:xfrm>
            <a:off x="7596188" y="522922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7092950" y="4797425"/>
            <a:ext cx="1584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Любой цвет</a:t>
            </a: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6948488" y="5805488"/>
            <a:ext cx="19431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/>
              <a:t>Nx</a:t>
            </a:r>
            <a:r>
              <a:rPr lang="ru-RU"/>
              <a:t> </a:t>
            </a:r>
            <a:r>
              <a:rPr lang="ru-RU" i="1"/>
              <a:t>+</a:t>
            </a:r>
            <a:r>
              <a:rPr lang="en-US" i="1"/>
              <a:t>N</a:t>
            </a:r>
            <a:r>
              <a:rPr lang="en-US" i="1" baseline="-25000"/>
              <a:t>y</a:t>
            </a:r>
            <a:r>
              <a:rPr lang="ru-RU" i="1"/>
              <a:t>=</a:t>
            </a:r>
            <a:r>
              <a:rPr lang="en-US" i="1"/>
              <a:t>4+5=9 </a:t>
            </a:r>
            <a:r>
              <a:rPr lang="ru-RU" i="1"/>
              <a:t>способов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animBg="1"/>
      <p:bldP spid="3078" grpId="0" animBg="1"/>
      <p:bldP spid="3079" grpId="0" animBg="1"/>
      <p:bldP spid="3080" grpId="0" animBg="1"/>
      <p:bldP spid="3081" grpId="0" animBg="1"/>
      <p:bldP spid="3082" grpId="0" animBg="1"/>
      <p:bldP spid="3083" grpId="0" animBg="1"/>
      <p:bldP spid="3084" grpId="0" animBg="1"/>
      <p:bldP spid="3085" grpId="0" animBg="1"/>
      <p:bldP spid="3087" grpId="0"/>
      <p:bldP spid="3088" grpId="0"/>
      <p:bldP spid="3089" grpId="0" animBg="1"/>
      <p:bldP spid="3090" grpId="0"/>
      <p:bldP spid="3091" grpId="0" animBg="1"/>
      <p:bldP spid="3092" grpId="0"/>
      <p:bldP spid="309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коробке 10 тетрадей в клетку и 5 тетрадей в линию. Сколькими способами можно выбрать одну тетрадь?</a:t>
            </a:r>
          </a:p>
          <a:p>
            <a:r>
              <a:rPr lang="ru-RU" dirty="0" smtClean="0"/>
              <a:t>Решение:  или – логическая сумма</a:t>
            </a:r>
          </a:p>
          <a:p>
            <a:r>
              <a:rPr lang="ru-RU" dirty="0" smtClean="0"/>
              <a:t>10+5=15 (выбор неважен)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358246" cy="5286412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FF3300"/>
                </a:solidFill>
              </a:rPr>
              <a:t>Пример1.</a:t>
            </a:r>
            <a:r>
              <a:rPr lang="ru-RU" sz="3600" b="1" i="1" dirty="0" smtClean="0"/>
              <a:t> </a:t>
            </a:r>
            <a:r>
              <a:rPr lang="ru-RU" sz="3600" dirty="0" smtClean="0"/>
              <a:t>Сколько существует способов выбрать кратное двум или трем число из множества чисел : </a:t>
            </a:r>
            <a:r>
              <a:rPr lang="ru-RU" sz="3600" dirty="0" smtClean="0">
                <a:solidFill>
                  <a:srgbClr val="FF3300"/>
                </a:solidFill>
              </a:rPr>
              <a:t>2,3,4,15,16,20,21, 75,28</a:t>
            </a:r>
            <a:r>
              <a:rPr lang="ru-RU" sz="3600" dirty="0" smtClean="0"/>
              <a:t> ?</a:t>
            </a:r>
          </a:p>
          <a:p>
            <a:endParaRPr lang="ru-RU" sz="3600" dirty="0" smtClean="0"/>
          </a:p>
          <a:p>
            <a:r>
              <a:rPr lang="ru-RU" b="1" i="1" dirty="0" smtClean="0"/>
              <a:t>Решение: </a:t>
            </a:r>
          </a:p>
          <a:p>
            <a:r>
              <a:rPr lang="ru-RU" dirty="0" smtClean="0"/>
              <a:t>к1=5 –кратное 2  (2,4,16,20,28),</a:t>
            </a:r>
          </a:p>
          <a:p>
            <a:pPr>
              <a:buNone/>
            </a:pPr>
            <a:r>
              <a:rPr lang="ru-RU" dirty="0" smtClean="0"/>
              <a:t>   к2=4 – кратное 3  (3,15,21,75)</a:t>
            </a:r>
          </a:p>
          <a:p>
            <a:r>
              <a:rPr lang="ru-RU" dirty="0" smtClean="0"/>
              <a:t>                  к1+к2 = 5+4 = 9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Правило произведения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8368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Если элемент </a:t>
            </a:r>
            <a:r>
              <a:rPr lang="ru-RU" b="1" i="1"/>
              <a:t>x</a:t>
            </a:r>
            <a:r>
              <a:rPr lang="ru-RU"/>
              <a:t> можно выбрать </a:t>
            </a:r>
            <a:r>
              <a:rPr lang="en-US" b="1" i="1"/>
              <a:t>n</a:t>
            </a:r>
            <a:r>
              <a:rPr lang="en-US" b="1" i="1" baseline="-25000"/>
              <a:t>x</a:t>
            </a:r>
            <a:r>
              <a:rPr lang="ru-RU" i="1" baseline="-25000"/>
              <a:t> </a:t>
            </a:r>
            <a:r>
              <a:rPr lang="ru-RU"/>
              <a:t> способами и если после его выбора элемент </a:t>
            </a:r>
            <a:r>
              <a:rPr lang="ru-RU" b="1" i="1"/>
              <a:t>y</a:t>
            </a:r>
            <a:r>
              <a:rPr lang="ru-RU"/>
              <a:t> можно выбрать </a:t>
            </a:r>
            <a:r>
              <a:rPr lang="en-US" b="1" i="1"/>
              <a:t>n</a:t>
            </a:r>
            <a:r>
              <a:rPr lang="en-US" b="1" i="1" baseline="-25000"/>
              <a:t>y</a:t>
            </a:r>
            <a:r>
              <a:rPr lang="ru-RU"/>
              <a:t> способами, то выбор упорядоченной пары  </a:t>
            </a:r>
            <a:r>
              <a:rPr lang="en-US" b="1" i="1"/>
              <a:t>(x, y)</a:t>
            </a:r>
            <a:r>
              <a:rPr lang="ru-RU"/>
              <a:t> можно осуществить </a:t>
            </a:r>
            <a:r>
              <a:rPr lang="en-US" b="1" i="1"/>
              <a:t>n</a:t>
            </a:r>
            <a:r>
              <a:rPr lang="en-US" b="1" i="1" baseline="-25000"/>
              <a:t>x</a:t>
            </a:r>
            <a:r>
              <a:rPr lang="en-US" b="1" i="1">
                <a:cs typeface="Arial" charset="0"/>
              </a:rPr>
              <a:t>∙ </a:t>
            </a:r>
            <a:r>
              <a:rPr lang="en-US" b="1" i="1"/>
              <a:t>n</a:t>
            </a:r>
            <a:r>
              <a:rPr lang="en-US" b="1" i="1" baseline="-25000"/>
              <a:t>y</a:t>
            </a:r>
            <a:r>
              <a:rPr lang="ru-RU"/>
              <a:t> способами.</a:t>
            </a:r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2341563" y="522922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827088" y="508476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1042988" y="530066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611188" y="530066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827088" y="544512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5" name="Oval 9"/>
          <p:cNvSpPr>
            <a:spLocks noChangeArrowheads="1"/>
          </p:cNvSpPr>
          <p:nvPr/>
        </p:nvSpPr>
        <p:spPr bwMode="auto">
          <a:xfrm>
            <a:off x="1836738" y="522922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6" name="Oval 10"/>
          <p:cNvSpPr>
            <a:spLocks noChangeArrowheads="1"/>
          </p:cNvSpPr>
          <p:nvPr/>
        </p:nvSpPr>
        <p:spPr bwMode="auto">
          <a:xfrm>
            <a:off x="2124075" y="5300663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1908175" y="544512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8" name="Oval 12"/>
          <p:cNvSpPr>
            <a:spLocks noChangeArrowheads="1"/>
          </p:cNvSpPr>
          <p:nvPr/>
        </p:nvSpPr>
        <p:spPr bwMode="auto">
          <a:xfrm>
            <a:off x="2341563" y="544512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755650" y="6021388"/>
            <a:ext cx="8651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N</a:t>
            </a:r>
            <a:r>
              <a:rPr lang="en-US" i="1" baseline="-25000"/>
              <a:t>x</a:t>
            </a:r>
            <a:r>
              <a:rPr lang="ru-RU" i="1"/>
              <a:t>=4</a:t>
            </a:r>
            <a:endParaRPr lang="ru-RU" i="1" baseline="-25000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1908175" y="6092825"/>
            <a:ext cx="8651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N</a:t>
            </a:r>
            <a:r>
              <a:rPr lang="en-US" i="1" baseline="-25000"/>
              <a:t>y</a:t>
            </a:r>
            <a:r>
              <a:rPr lang="ru-RU" i="1"/>
              <a:t>=</a:t>
            </a:r>
            <a:r>
              <a:rPr lang="en-US" i="1"/>
              <a:t>5</a:t>
            </a:r>
            <a:endParaRPr lang="ru-RU" i="1" baseline="-25000"/>
          </a:p>
        </p:txBody>
      </p:sp>
      <p:sp>
        <p:nvSpPr>
          <p:cNvPr id="4111" name="AutoShape 15"/>
          <p:cNvSpPr>
            <a:spLocks noChangeArrowheads="1"/>
          </p:cNvSpPr>
          <p:nvPr/>
        </p:nvSpPr>
        <p:spPr bwMode="auto">
          <a:xfrm>
            <a:off x="3419475" y="5084763"/>
            <a:ext cx="3384550" cy="1008062"/>
          </a:xfrm>
          <a:prstGeom prst="rightArrow">
            <a:avLst>
              <a:gd name="adj1" fmla="val 50000"/>
              <a:gd name="adj2" fmla="val 8393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3492500" y="5373688"/>
            <a:ext cx="3311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Выбираем пару шаров</a:t>
            </a:r>
          </a:p>
        </p:txBody>
      </p:sp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7092950" y="4797425"/>
            <a:ext cx="2051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Синий и рыжий </a:t>
            </a:r>
          </a:p>
        </p:txBody>
      </p:sp>
      <p:sp>
        <p:nvSpPr>
          <p:cNvPr id="4115" name="Text Box 19"/>
          <p:cNvSpPr txBox="1">
            <a:spLocks noChangeArrowheads="1"/>
          </p:cNvSpPr>
          <p:nvPr/>
        </p:nvSpPr>
        <p:spPr bwMode="auto">
          <a:xfrm>
            <a:off x="6948488" y="5805488"/>
            <a:ext cx="19431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/>
              <a:t>Nx</a:t>
            </a:r>
            <a:r>
              <a:rPr lang="ru-RU"/>
              <a:t> </a:t>
            </a:r>
            <a:r>
              <a:rPr lang="ru-RU" i="1">
                <a:cs typeface="Arial" charset="0"/>
              </a:rPr>
              <a:t>∙</a:t>
            </a:r>
            <a:r>
              <a:rPr lang="en-US" i="1"/>
              <a:t>N</a:t>
            </a:r>
            <a:r>
              <a:rPr lang="en-US" i="1" baseline="-25000"/>
              <a:t>y</a:t>
            </a:r>
            <a:r>
              <a:rPr lang="ru-RU" i="1"/>
              <a:t>=</a:t>
            </a:r>
            <a:r>
              <a:rPr lang="en-US" i="1"/>
              <a:t>4</a:t>
            </a:r>
            <a:r>
              <a:rPr lang="en-US" i="1">
                <a:cs typeface="Arial" charset="0"/>
              </a:rPr>
              <a:t>∙</a:t>
            </a:r>
            <a:r>
              <a:rPr lang="en-US" i="1"/>
              <a:t>5=</a:t>
            </a:r>
            <a:r>
              <a:rPr lang="ru-RU" i="1"/>
              <a:t>20</a:t>
            </a:r>
            <a:r>
              <a:rPr lang="en-US" i="1"/>
              <a:t> </a:t>
            </a:r>
            <a:r>
              <a:rPr lang="ru-RU" i="1"/>
              <a:t>способов</a:t>
            </a:r>
          </a:p>
        </p:txBody>
      </p:sp>
      <p:sp>
        <p:nvSpPr>
          <p:cNvPr id="4116" name="Oval 20"/>
          <p:cNvSpPr>
            <a:spLocks noChangeArrowheads="1"/>
          </p:cNvSpPr>
          <p:nvPr/>
        </p:nvSpPr>
        <p:spPr bwMode="auto">
          <a:xfrm>
            <a:off x="7308850" y="522922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17" name="Oval 21"/>
          <p:cNvSpPr>
            <a:spLocks noChangeArrowheads="1"/>
          </p:cNvSpPr>
          <p:nvPr/>
        </p:nvSpPr>
        <p:spPr bwMode="auto">
          <a:xfrm>
            <a:off x="8172450" y="522922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1" grpId="0" animBg="1"/>
      <p:bldP spid="4102" grpId="0" animBg="1"/>
      <p:bldP spid="4103" grpId="0" animBg="1"/>
      <p:bldP spid="4104" grpId="0" animBg="1"/>
      <p:bldP spid="4105" grpId="0" animBg="1"/>
      <p:bldP spid="4106" grpId="0" animBg="1"/>
      <p:bldP spid="4107" grpId="0" animBg="1"/>
      <p:bldP spid="4108" grpId="0" animBg="1"/>
      <p:bldP spid="4109" grpId="0"/>
      <p:bldP spid="4110" grpId="0"/>
      <p:bldP spid="4111" grpId="0" animBg="1"/>
      <p:bldP spid="4112" grpId="0"/>
      <p:bldP spid="4114" grpId="0"/>
      <p:bldP spid="4115" grpId="0"/>
      <p:bldP spid="4116" grpId="0" animBg="1"/>
      <p:bldP spid="41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магазине "Все для чая'' есть 5 разных чашек и 3 разных блюдца. Сколькими способами можно купить чашку с блюдцем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endParaRPr lang="ru-RU" dirty="0" smtClean="0"/>
          </a:p>
          <a:p>
            <a:r>
              <a:rPr lang="ru-RU" dirty="0" smtClean="0"/>
              <a:t>5*3=15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85728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b="1" i="1" dirty="0" smtClean="0">
                <a:solidFill>
                  <a:srgbClr val="FF3300"/>
                </a:solidFill>
              </a:rPr>
              <a:t>Пример 2. а)</a:t>
            </a:r>
            <a:r>
              <a:rPr lang="ru-RU" b="1" i="1" dirty="0" smtClean="0"/>
              <a:t> </a:t>
            </a:r>
            <a:r>
              <a:rPr lang="ru-RU" sz="3600" dirty="0" smtClean="0"/>
              <a:t>Сколько различных двузначных чисел можно составить из цифр 1,3,5,7,9?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b="1" i="1" dirty="0" smtClean="0"/>
              <a:t>Решение: </a:t>
            </a:r>
            <a:r>
              <a:rPr lang="en-US" b="1" i="1" dirty="0" smtClean="0">
                <a:latin typeface="Times New Roman" pitchFamily="18" charset="0"/>
              </a:rPr>
              <a:t>N=</a:t>
            </a:r>
            <a:r>
              <a:rPr lang="ru-RU" b="1" i="1" dirty="0" smtClean="0"/>
              <a:t> </a:t>
            </a:r>
            <a:r>
              <a:rPr lang="ru-RU" dirty="0" smtClean="0"/>
              <a:t>5х5 = 25 ( Если не сказано, что элемент не повторяется, то выборка с повторениями)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/>
              <a:t> </a:t>
            </a:r>
            <a:r>
              <a:rPr lang="ru-RU" b="1" i="1" dirty="0" smtClean="0">
                <a:solidFill>
                  <a:srgbClr val="FF3300"/>
                </a:solidFill>
              </a:rPr>
              <a:t>б)</a:t>
            </a:r>
            <a:r>
              <a:rPr lang="ru-RU" b="1" i="1" dirty="0" smtClean="0"/>
              <a:t> </a:t>
            </a:r>
            <a:r>
              <a:rPr lang="ru-RU" dirty="0" smtClean="0"/>
              <a:t>Сколько среди них чисел, кратных 5?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b="1" i="1" dirty="0" smtClean="0"/>
              <a:t>Решение: </a:t>
            </a:r>
            <a:r>
              <a:rPr lang="ru-RU" dirty="0" smtClean="0"/>
              <a:t>Число кратно 5, если оканчивается цифрой 5 или 0. В нашем случае – 5.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/>
              <a:t>На первой позиции фиксируем одну из пяти цифр, на второй – 5.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b="1" i="1" dirty="0" smtClean="0"/>
              <a:t>                  </a:t>
            </a:r>
            <a:r>
              <a:rPr lang="en-US" b="1" i="1" dirty="0" smtClean="0">
                <a:latin typeface="Times New Roman" pitchFamily="18" charset="0"/>
              </a:rPr>
              <a:t>N= </a:t>
            </a:r>
            <a:r>
              <a:rPr lang="en-US" dirty="0" smtClean="0">
                <a:latin typeface="Times New Roman" pitchFamily="18" charset="0"/>
              </a:rPr>
              <a:t>5</a:t>
            </a:r>
            <a:r>
              <a:rPr lang="ru-RU" dirty="0" smtClean="0"/>
              <a:t>х1 =5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6"/>
            <a:ext cx="9144000" cy="4525963"/>
          </a:xfrm>
        </p:spPr>
        <p:txBody>
          <a:bodyPr/>
          <a:lstStyle/>
          <a:p>
            <a:r>
              <a:rPr lang="ru-RU" b="1" i="1" dirty="0" smtClean="0">
                <a:solidFill>
                  <a:srgbClr val="FF3300"/>
                </a:solidFill>
              </a:rPr>
              <a:t>Пример5</a:t>
            </a:r>
            <a:r>
              <a:rPr lang="ru-RU" dirty="0" smtClean="0"/>
              <a:t>. </a:t>
            </a:r>
            <a:r>
              <a:rPr lang="ru-RU" sz="2400" dirty="0" smtClean="0"/>
              <a:t>Несколько стран в качестве символа своего государства решили использовать флаг в виде четырех горизонтальных полос, одинаковых по ширине, но разных по цвету: белый, синий, красный, зеленый. У каждой страны свой, отличный от других, флаг.</a:t>
            </a:r>
          </a:p>
          <a:p>
            <a:r>
              <a:rPr lang="ru-RU" sz="2800" b="1" i="1" dirty="0" smtClean="0">
                <a:solidFill>
                  <a:srgbClr val="FF0000"/>
                </a:solidFill>
              </a:rPr>
              <a:t>а</a:t>
            </a:r>
            <a:r>
              <a:rPr lang="ru-RU" sz="2800" b="1" i="1" dirty="0" smtClean="0"/>
              <a:t>)</a:t>
            </a:r>
            <a:r>
              <a:rPr lang="ru-RU" sz="2800" dirty="0" smtClean="0"/>
              <a:t>Сколько всего стран могут использовать такую символику?</a:t>
            </a:r>
            <a:endParaRPr lang="ru-RU" dirty="0" smtClean="0"/>
          </a:p>
          <a:p>
            <a:r>
              <a:rPr lang="ru-RU" sz="2400" b="1" i="1" dirty="0" smtClean="0"/>
              <a:t>Решение</a:t>
            </a:r>
            <a:r>
              <a:rPr lang="ru-RU" sz="2400" dirty="0" smtClean="0"/>
              <a:t>: Цвет верхней полосы можно выбрать одним из 4 способов, второй полосы – одним из трех оставшихся, цвет 3 полосы – одним из 2 оставшихся, а 4 – одним способом. По правилу произведения </a:t>
            </a:r>
            <a:r>
              <a:rPr lang="en-US" sz="2400" dirty="0" smtClean="0">
                <a:latin typeface="Times New Roman" pitchFamily="18" charset="0"/>
              </a:rPr>
              <a:t>N=</a:t>
            </a:r>
            <a:r>
              <a:rPr lang="ru-RU" sz="2400" dirty="0" smtClean="0"/>
              <a:t>4х3х2х1=24</a:t>
            </a:r>
          </a:p>
          <a:p>
            <a:endParaRPr lang="ru-RU" dirty="0"/>
          </a:p>
        </p:txBody>
      </p:sp>
      <p:graphicFrame>
        <p:nvGraphicFramePr>
          <p:cNvPr id="4" name="Содержимое 9"/>
          <p:cNvGraphicFramePr>
            <a:graphicFrameLocks/>
          </p:cNvGraphicFramePr>
          <p:nvPr/>
        </p:nvGraphicFramePr>
        <p:xfrm>
          <a:off x="785813" y="5000625"/>
          <a:ext cx="223224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</a:tblGrid>
              <a:tr h="34203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203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34203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</a:tr>
              <a:tr h="34203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Содержимое 10"/>
          <p:cNvGraphicFramePr>
            <a:graphicFrameLocks/>
          </p:cNvGraphicFramePr>
          <p:nvPr/>
        </p:nvGraphicFramePr>
        <p:xfrm>
          <a:off x="4714875" y="5072063"/>
          <a:ext cx="2304256" cy="1499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</a:tblGrid>
              <a:tr h="3780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202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80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780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71544"/>
          </a:xfrm>
        </p:spPr>
        <p:txBody>
          <a:bodyPr/>
          <a:lstStyle/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dirty="0" smtClean="0"/>
          </a:p>
          <a:p>
            <a:pPr fontAlgn="t">
              <a:buNone/>
            </a:pPr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286512" y="4857760"/>
          <a:ext cx="2220922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0922"/>
              </a:tblGrid>
              <a:tr h="2476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2476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476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2476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285720" y="142852"/>
            <a:ext cx="8643966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</a:t>
            </a: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Сколько стран могут использовать такую символику с синей и красной полосами, расположенными рядом?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Решение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Две полосы, всегда расположенные рядом, можно рассматривать как одну полосу, тогда полос останется 3, из них можно составить 3х2х1=6 разных флагов. Но две полосы (синюю и красную) можно «склеить» по-разному: синяя, а под ней красная, или красная, а под ней синяя. Поэтому общее количество вариантов по правилу суммы равно 6+6=12</a:t>
            </a: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9"/>
            <a:ext cx="8229600" cy="392909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b="1" i="1" dirty="0" smtClean="0">
                <a:solidFill>
                  <a:srgbClr val="FF3300"/>
                </a:solidFill>
              </a:rPr>
              <a:t>Пример7</a:t>
            </a:r>
            <a:r>
              <a:rPr lang="ru-RU" dirty="0" smtClean="0"/>
              <a:t>. </a:t>
            </a:r>
            <a:r>
              <a:rPr lang="ru-RU" dirty="0" smtClean="0">
                <a:latin typeface="Arial" charset="0"/>
                <a:cs typeface="Arial" charset="0"/>
              </a:rPr>
              <a:t>Сколькими способами можно посадить шестерых школьников на скамейку так, чтобы Коля и Оля оказались рядом?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i="1" dirty="0" smtClean="0">
                <a:latin typeface="Arial" charset="0"/>
                <a:cs typeface="Arial" charset="0"/>
              </a:rPr>
              <a:t>Решение</a:t>
            </a:r>
            <a:r>
              <a:rPr lang="ru-RU" sz="2800" dirty="0" smtClean="0">
                <a:latin typeface="Arial" charset="0"/>
                <a:cs typeface="Arial" charset="0"/>
              </a:rPr>
              <a:t>: Будем считать, что на скамейке 6 пустых мест. Посадить Колю можно шестью способами, после чего Олю посадить рядом с ним одним или двумя способами. Это зависит от того, куда мы посадили Колю – на крайнее место или нет. </a:t>
            </a:r>
          </a:p>
          <a:p>
            <a:endParaRPr lang="ru-RU" dirty="0"/>
          </a:p>
        </p:txBody>
      </p:sp>
      <p:pic>
        <p:nvPicPr>
          <p:cNvPr id="4" name="Рисунок 4" descr="R0065749-w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4071942"/>
            <a:ext cx="3384550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52"/>
            <a:ext cx="8429684" cy="5983311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latin typeface="Arial" charset="0"/>
                <a:cs typeface="Arial" charset="0"/>
              </a:rPr>
              <a:t>Пусть Коля сидит на краю. Место на краю можно выбрать 2 способами, после чего Олю можно посадить одним способом, после чего оставшиеся 4 места можно занять 4х3х2х1 способами, значит, всего 2х1х4х3х2х2=48 способов</a:t>
            </a:r>
          </a:p>
          <a:p>
            <a:pPr eaLnBrk="1" hangingPunct="1">
              <a:lnSpc>
                <a:spcPct val="80000"/>
              </a:lnSpc>
            </a:pPr>
            <a:endParaRPr lang="ru-RU" sz="28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dirty="0" smtClean="0">
                <a:latin typeface="Arial" charset="0"/>
                <a:cs typeface="Arial" charset="0"/>
              </a:rPr>
              <a:t>   Коля сидит где-то в середине. Место для Коли можно выбрать 4 способами, Олю можно посадить 2 способами, значит, всего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dirty="0" smtClean="0">
                <a:latin typeface="Arial" charset="0"/>
                <a:cs typeface="Arial" charset="0"/>
              </a:rPr>
              <a:t>   4х2х4х3х2х1=192 способами.</a:t>
            </a:r>
          </a:p>
          <a:p>
            <a:pPr eaLnBrk="1" hangingPunct="1">
              <a:lnSpc>
                <a:spcPct val="80000"/>
              </a:lnSpc>
            </a:pPr>
            <a:endParaRPr lang="ru-RU" sz="28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800" dirty="0" smtClean="0">
                <a:latin typeface="Arial" charset="0"/>
                <a:cs typeface="Arial" charset="0"/>
              </a:rPr>
              <a:t>По правилу сложения 48+192= </a:t>
            </a:r>
            <a:r>
              <a:rPr lang="ru-RU" sz="2800" b="1" dirty="0" smtClean="0">
                <a:latin typeface="Arial" charset="0"/>
                <a:cs typeface="Arial" charset="0"/>
              </a:rPr>
              <a:t>240</a:t>
            </a:r>
            <a:r>
              <a:rPr lang="ru-RU" sz="2800" dirty="0" smtClean="0">
                <a:latin typeface="Arial" charset="0"/>
                <a:cs typeface="Arial" charset="0"/>
              </a:rPr>
              <a:t> способов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Группа 117"/>
          <p:cNvGrpSpPr/>
          <p:nvPr/>
        </p:nvGrpSpPr>
        <p:grpSpPr>
          <a:xfrm>
            <a:off x="-43107" y="-7988"/>
            <a:ext cx="8746721" cy="4425704"/>
            <a:chOff x="-114299" y="15096"/>
            <a:chExt cx="8746721" cy="4425704"/>
          </a:xfrm>
        </p:grpSpPr>
        <p:sp>
          <p:nvSpPr>
            <p:cNvPr id="119" name="Полилиния 118"/>
            <p:cNvSpPr/>
            <p:nvPr/>
          </p:nvSpPr>
          <p:spPr>
            <a:xfrm>
              <a:off x="6375732" y="2079975"/>
              <a:ext cx="1079534" cy="63543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40136"/>
                  </a:lnTo>
                  <a:lnTo>
                    <a:pt x="1079534" y="540136"/>
                  </a:lnTo>
                  <a:lnTo>
                    <a:pt x="1079534" y="635434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0" name="Полилиния 119"/>
            <p:cNvSpPr/>
            <p:nvPr/>
          </p:nvSpPr>
          <p:spPr>
            <a:xfrm>
              <a:off x="4938230" y="2079975"/>
              <a:ext cx="1437501" cy="59236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437501" y="0"/>
                  </a:moveTo>
                  <a:lnTo>
                    <a:pt x="1437501" y="497069"/>
                  </a:lnTo>
                  <a:lnTo>
                    <a:pt x="0" y="497069"/>
                  </a:lnTo>
                  <a:lnTo>
                    <a:pt x="0" y="592367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1" name="Полилиния 120"/>
            <p:cNvSpPr/>
            <p:nvPr/>
          </p:nvSpPr>
          <p:spPr>
            <a:xfrm>
              <a:off x="6375732" y="1497700"/>
              <a:ext cx="483900" cy="12914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83900" y="0"/>
                  </a:moveTo>
                  <a:lnTo>
                    <a:pt x="483900" y="33848"/>
                  </a:lnTo>
                  <a:lnTo>
                    <a:pt x="0" y="33848"/>
                  </a:lnTo>
                  <a:lnTo>
                    <a:pt x="0" y="129145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2" name="Полилиния 121"/>
            <p:cNvSpPr/>
            <p:nvPr/>
          </p:nvSpPr>
          <p:spPr>
            <a:xfrm>
              <a:off x="4709964" y="1053047"/>
              <a:ext cx="2149667" cy="15324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7952"/>
                  </a:lnTo>
                  <a:lnTo>
                    <a:pt x="2149667" y="57952"/>
                  </a:lnTo>
                  <a:lnTo>
                    <a:pt x="2149667" y="153249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3" name="Полилиния 122"/>
            <p:cNvSpPr/>
            <p:nvPr/>
          </p:nvSpPr>
          <p:spPr>
            <a:xfrm>
              <a:off x="2849476" y="2660473"/>
              <a:ext cx="91440" cy="37191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72507" y="0"/>
                  </a:moveTo>
                  <a:lnTo>
                    <a:pt x="72507" y="276612"/>
                  </a:lnTo>
                  <a:lnTo>
                    <a:pt x="45720" y="276612"/>
                  </a:lnTo>
                  <a:lnTo>
                    <a:pt x="45720" y="371910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4" name="Полилиния 123"/>
            <p:cNvSpPr/>
            <p:nvPr/>
          </p:nvSpPr>
          <p:spPr>
            <a:xfrm>
              <a:off x="2093344" y="2032446"/>
              <a:ext cx="828639" cy="29531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00015"/>
                  </a:lnTo>
                  <a:lnTo>
                    <a:pt x="828639" y="200015"/>
                  </a:lnTo>
                  <a:lnTo>
                    <a:pt x="828639" y="295313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5" name="Полилиния 124"/>
            <p:cNvSpPr/>
            <p:nvPr/>
          </p:nvSpPr>
          <p:spPr>
            <a:xfrm>
              <a:off x="487974" y="2742766"/>
              <a:ext cx="218221" cy="29524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99950"/>
                  </a:lnTo>
                  <a:lnTo>
                    <a:pt x="218221" y="199950"/>
                  </a:lnTo>
                  <a:lnTo>
                    <a:pt x="218221" y="295247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6" name="Полилиния 125"/>
            <p:cNvSpPr/>
            <p:nvPr/>
          </p:nvSpPr>
          <p:spPr>
            <a:xfrm>
              <a:off x="487974" y="2032446"/>
              <a:ext cx="1605369" cy="29531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605369" y="0"/>
                  </a:moveTo>
                  <a:lnTo>
                    <a:pt x="1605369" y="200015"/>
                  </a:lnTo>
                  <a:lnTo>
                    <a:pt x="0" y="200015"/>
                  </a:lnTo>
                  <a:lnTo>
                    <a:pt x="0" y="295313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7" name="Полилиния 126"/>
            <p:cNvSpPr/>
            <p:nvPr/>
          </p:nvSpPr>
          <p:spPr>
            <a:xfrm>
              <a:off x="2093344" y="1581032"/>
              <a:ext cx="254973" cy="15520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54973" y="0"/>
                  </a:moveTo>
                  <a:lnTo>
                    <a:pt x="254973" y="59911"/>
                  </a:lnTo>
                  <a:lnTo>
                    <a:pt x="0" y="59911"/>
                  </a:lnTo>
                  <a:lnTo>
                    <a:pt x="0" y="155209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8" name="Полилиния 127"/>
            <p:cNvSpPr/>
            <p:nvPr/>
          </p:nvSpPr>
          <p:spPr>
            <a:xfrm>
              <a:off x="2348317" y="1053047"/>
              <a:ext cx="2361646" cy="14905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361646" y="0"/>
                  </a:moveTo>
                  <a:lnTo>
                    <a:pt x="2361646" y="53758"/>
                  </a:lnTo>
                  <a:lnTo>
                    <a:pt x="0" y="53758"/>
                  </a:lnTo>
                  <a:lnTo>
                    <a:pt x="0" y="149056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9" name="Полилиния 128"/>
            <p:cNvSpPr/>
            <p:nvPr/>
          </p:nvSpPr>
          <p:spPr>
            <a:xfrm>
              <a:off x="4657650" y="699692"/>
              <a:ext cx="91440" cy="78680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786805"/>
                  </a:moveTo>
                  <a:lnTo>
                    <a:pt x="52313" y="0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0" name="Скругленный прямоугольник 129"/>
            <p:cNvSpPr/>
            <p:nvPr/>
          </p:nvSpPr>
          <p:spPr>
            <a:xfrm>
              <a:off x="4189020" y="833273"/>
              <a:ext cx="1028699" cy="653224"/>
            </a:xfrm>
            <a:prstGeom prst="roundRect">
              <a:avLst>
                <a:gd name="adj" fmla="val 10000"/>
              </a:avLst>
            </a:pr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1" name="Полилиния 130"/>
            <p:cNvSpPr/>
            <p:nvPr/>
          </p:nvSpPr>
          <p:spPr>
            <a:xfrm>
              <a:off x="4303320" y="941858"/>
              <a:ext cx="1028699" cy="653224"/>
            </a:xfrm>
            <a:custGeom>
              <a:avLst/>
              <a:gdLst>
                <a:gd name="connsiteX0" fmla="*/ 0 w 1028699"/>
                <a:gd name="connsiteY0" fmla="*/ 65322 h 653224"/>
                <a:gd name="connsiteX1" fmla="*/ 19132 w 1028699"/>
                <a:gd name="connsiteY1" fmla="*/ 19132 h 653224"/>
                <a:gd name="connsiteX2" fmla="*/ 65322 w 1028699"/>
                <a:gd name="connsiteY2" fmla="*/ 0 h 653224"/>
                <a:gd name="connsiteX3" fmla="*/ 963377 w 1028699"/>
                <a:gd name="connsiteY3" fmla="*/ 0 h 653224"/>
                <a:gd name="connsiteX4" fmla="*/ 1009567 w 1028699"/>
                <a:gd name="connsiteY4" fmla="*/ 19132 h 653224"/>
                <a:gd name="connsiteX5" fmla="*/ 1028699 w 1028699"/>
                <a:gd name="connsiteY5" fmla="*/ 65322 h 653224"/>
                <a:gd name="connsiteX6" fmla="*/ 1028699 w 1028699"/>
                <a:gd name="connsiteY6" fmla="*/ 587902 h 653224"/>
                <a:gd name="connsiteX7" fmla="*/ 1009567 w 1028699"/>
                <a:gd name="connsiteY7" fmla="*/ 634092 h 653224"/>
                <a:gd name="connsiteX8" fmla="*/ 963377 w 1028699"/>
                <a:gd name="connsiteY8" fmla="*/ 653224 h 653224"/>
                <a:gd name="connsiteX9" fmla="*/ 65322 w 1028699"/>
                <a:gd name="connsiteY9" fmla="*/ 653224 h 653224"/>
                <a:gd name="connsiteX10" fmla="*/ 19132 w 1028699"/>
                <a:gd name="connsiteY10" fmla="*/ 634092 h 653224"/>
                <a:gd name="connsiteX11" fmla="*/ 0 w 1028699"/>
                <a:gd name="connsiteY11" fmla="*/ 587902 h 653224"/>
                <a:gd name="connsiteX12" fmla="*/ 0 w 1028699"/>
                <a:gd name="connsiteY12" fmla="*/ 65322 h 65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28699" h="653224">
                  <a:moveTo>
                    <a:pt x="0" y="65322"/>
                  </a:moveTo>
                  <a:cubicBezTo>
                    <a:pt x="0" y="47998"/>
                    <a:pt x="6882" y="31383"/>
                    <a:pt x="19132" y="19132"/>
                  </a:cubicBezTo>
                  <a:cubicBezTo>
                    <a:pt x="31382" y="6882"/>
                    <a:pt x="47997" y="0"/>
                    <a:pt x="65322" y="0"/>
                  </a:cubicBezTo>
                  <a:lnTo>
                    <a:pt x="963377" y="0"/>
                  </a:lnTo>
                  <a:cubicBezTo>
                    <a:pt x="980701" y="0"/>
                    <a:pt x="997316" y="6882"/>
                    <a:pt x="1009567" y="19132"/>
                  </a:cubicBezTo>
                  <a:cubicBezTo>
                    <a:pt x="1021817" y="31382"/>
                    <a:pt x="1028699" y="47997"/>
                    <a:pt x="1028699" y="65322"/>
                  </a:cubicBezTo>
                  <a:lnTo>
                    <a:pt x="1028699" y="587902"/>
                  </a:lnTo>
                  <a:cubicBezTo>
                    <a:pt x="1028699" y="605226"/>
                    <a:pt x="1021817" y="621841"/>
                    <a:pt x="1009567" y="634092"/>
                  </a:cubicBezTo>
                  <a:cubicBezTo>
                    <a:pt x="997317" y="646342"/>
                    <a:pt x="980702" y="653224"/>
                    <a:pt x="963377" y="653224"/>
                  </a:cubicBezTo>
                  <a:lnTo>
                    <a:pt x="65322" y="653224"/>
                  </a:lnTo>
                  <a:cubicBezTo>
                    <a:pt x="47998" y="653224"/>
                    <a:pt x="31383" y="646342"/>
                    <a:pt x="19132" y="634092"/>
                  </a:cubicBezTo>
                  <a:cubicBezTo>
                    <a:pt x="6882" y="621842"/>
                    <a:pt x="0" y="605227"/>
                    <a:pt x="0" y="587902"/>
                  </a:cubicBezTo>
                  <a:lnTo>
                    <a:pt x="0" y="65322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9622" tIns="129622" rIns="129622" bIns="129622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900" kern="1200"/>
            </a:p>
          </p:txBody>
        </p:sp>
        <p:sp>
          <p:nvSpPr>
            <p:cNvPr id="132" name="Скругленный прямоугольник 131"/>
            <p:cNvSpPr/>
            <p:nvPr/>
          </p:nvSpPr>
          <p:spPr>
            <a:xfrm>
              <a:off x="3304986" y="699692"/>
              <a:ext cx="2809955" cy="353355"/>
            </a:xfrm>
            <a:prstGeom prst="roundRect">
              <a:avLst>
                <a:gd name="adj" fmla="val 10000"/>
              </a:avLst>
            </a:pr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3" name="Полилиния 132"/>
            <p:cNvSpPr/>
            <p:nvPr/>
          </p:nvSpPr>
          <p:spPr>
            <a:xfrm>
              <a:off x="3419286" y="808277"/>
              <a:ext cx="2809955" cy="353355"/>
            </a:xfrm>
            <a:custGeom>
              <a:avLst/>
              <a:gdLst>
                <a:gd name="connsiteX0" fmla="*/ 0 w 2809955"/>
                <a:gd name="connsiteY0" fmla="*/ 35336 h 353355"/>
                <a:gd name="connsiteX1" fmla="*/ 10350 w 2809955"/>
                <a:gd name="connsiteY1" fmla="*/ 10350 h 353355"/>
                <a:gd name="connsiteX2" fmla="*/ 35336 w 2809955"/>
                <a:gd name="connsiteY2" fmla="*/ 0 h 353355"/>
                <a:gd name="connsiteX3" fmla="*/ 2774619 w 2809955"/>
                <a:gd name="connsiteY3" fmla="*/ 0 h 353355"/>
                <a:gd name="connsiteX4" fmla="*/ 2799605 w 2809955"/>
                <a:gd name="connsiteY4" fmla="*/ 10350 h 353355"/>
                <a:gd name="connsiteX5" fmla="*/ 2809955 w 2809955"/>
                <a:gd name="connsiteY5" fmla="*/ 35336 h 353355"/>
                <a:gd name="connsiteX6" fmla="*/ 2809955 w 2809955"/>
                <a:gd name="connsiteY6" fmla="*/ 318019 h 353355"/>
                <a:gd name="connsiteX7" fmla="*/ 2799605 w 2809955"/>
                <a:gd name="connsiteY7" fmla="*/ 343005 h 353355"/>
                <a:gd name="connsiteX8" fmla="*/ 2774619 w 2809955"/>
                <a:gd name="connsiteY8" fmla="*/ 353355 h 353355"/>
                <a:gd name="connsiteX9" fmla="*/ 35336 w 2809955"/>
                <a:gd name="connsiteY9" fmla="*/ 353355 h 353355"/>
                <a:gd name="connsiteX10" fmla="*/ 10350 w 2809955"/>
                <a:gd name="connsiteY10" fmla="*/ 343005 h 353355"/>
                <a:gd name="connsiteX11" fmla="*/ 0 w 2809955"/>
                <a:gd name="connsiteY11" fmla="*/ 318019 h 353355"/>
                <a:gd name="connsiteX12" fmla="*/ 0 w 2809955"/>
                <a:gd name="connsiteY12" fmla="*/ 35336 h 35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9955" h="353355">
                  <a:moveTo>
                    <a:pt x="0" y="35336"/>
                  </a:moveTo>
                  <a:cubicBezTo>
                    <a:pt x="0" y="25964"/>
                    <a:pt x="3723" y="16976"/>
                    <a:pt x="10350" y="10350"/>
                  </a:cubicBezTo>
                  <a:cubicBezTo>
                    <a:pt x="16977" y="3723"/>
                    <a:pt x="25965" y="0"/>
                    <a:pt x="35336" y="0"/>
                  </a:cubicBezTo>
                  <a:lnTo>
                    <a:pt x="2774619" y="0"/>
                  </a:lnTo>
                  <a:cubicBezTo>
                    <a:pt x="2783991" y="0"/>
                    <a:pt x="2792979" y="3723"/>
                    <a:pt x="2799605" y="10350"/>
                  </a:cubicBezTo>
                  <a:cubicBezTo>
                    <a:pt x="2806232" y="16977"/>
                    <a:pt x="2809955" y="25965"/>
                    <a:pt x="2809955" y="35336"/>
                  </a:cubicBezTo>
                  <a:lnTo>
                    <a:pt x="2809955" y="318019"/>
                  </a:lnTo>
                  <a:cubicBezTo>
                    <a:pt x="2809955" y="327391"/>
                    <a:pt x="2806232" y="336379"/>
                    <a:pt x="2799605" y="343005"/>
                  </a:cubicBezTo>
                  <a:cubicBezTo>
                    <a:pt x="2792978" y="349632"/>
                    <a:pt x="2783990" y="353355"/>
                    <a:pt x="2774619" y="353355"/>
                  </a:cubicBezTo>
                  <a:lnTo>
                    <a:pt x="35336" y="353355"/>
                  </a:lnTo>
                  <a:cubicBezTo>
                    <a:pt x="25964" y="353355"/>
                    <a:pt x="16976" y="349632"/>
                    <a:pt x="10350" y="343005"/>
                  </a:cubicBezTo>
                  <a:cubicBezTo>
                    <a:pt x="3723" y="336378"/>
                    <a:pt x="0" y="327390"/>
                    <a:pt x="0" y="318019"/>
                  </a:cubicBezTo>
                  <a:lnTo>
                    <a:pt x="0" y="35336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929" tIns="78929" rIns="78929" bIns="78929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/>
                <a:t>ПОРЯДОК ВАЖЕН?</a:t>
              </a:r>
              <a:endParaRPr lang="ru-RU" sz="1800" kern="1200" dirty="0"/>
            </a:p>
          </p:txBody>
        </p:sp>
        <p:sp>
          <p:nvSpPr>
            <p:cNvPr id="134" name="Скругленный прямоугольник 133"/>
            <p:cNvSpPr/>
            <p:nvPr/>
          </p:nvSpPr>
          <p:spPr>
            <a:xfrm>
              <a:off x="1847068" y="1202103"/>
              <a:ext cx="1002499" cy="378929"/>
            </a:xfrm>
            <a:prstGeom prst="roundRect">
              <a:avLst>
                <a:gd name="adj" fmla="val 10000"/>
              </a:avLst>
            </a:prstGeom>
            <a:no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5" name="Полилиния 134"/>
            <p:cNvSpPr/>
            <p:nvPr/>
          </p:nvSpPr>
          <p:spPr>
            <a:xfrm>
              <a:off x="1961368" y="1310688"/>
              <a:ext cx="1002499" cy="378929"/>
            </a:xfrm>
            <a:custGeom>
              <a:avLst/>
              <a:gdLst>
                <a:gd name="connsiteX0" fmla="*/ 0 w 1002499"/>
                <a:gd name="connsiteY0" fmla="*/ 37893 h 378929"/>
                <a:gd name="connsiteX1" fmla="*/ 11099 w 1002499"/>
                <a:gd name="connsiteY1" fmla="*/ 11099 h 378929"/>
                <a:gd name="connsiteX2" fmla="*/ 37893 w 1002499"/>
                <a:gd name="connsiteY2" fmla="*/ 0 h 378929"/>
                <a:gd name="connsiteX3" fmla="*/ 964606 w 1002499"/>
                <a:gd name="connsiteY3" fmla="*/ 0 h 378929"/>
                <a:gd name="connsiteX4" fmla="*/ 991400 w 1002499"/>
                <a:gd name="connsiteY4" fmla="*/ 11099 h 378929"/>
                <a:gd name="connsiteX5" fmla="*/ 1002499 w 1002499"/>
                <a:gd name="connsiteY5" fmla="*/ 37893 h 378929"/>
                <a:gd name="connsiteX6" fmla="*/ 1002499 w 1002499"/>
                <a:gd name="connsiteY6" fmla="*/ 341036 h 378929"/>
                <a:gd name="connsiteX7" fmla="*/ 991400 w 1002499"/>
                <a:gd name="connsiteY7" fmla="*/ 367830 h 378929"/>
                <a:gd name="connsiteX8" fmla="*/ 964606 w 1002499"/>
                <a:gd name="connsiteY8" fmla="*/ 378929 h 378929"/>
                <a:gd name="connsiteX9" fmla="*/ 37893 w 1002499"/>
                <a:gd name="connsiteY9" fmla="*/ 378929 h 378929"/>
                <a:gd name="connsiteX10" fmla="*/ 11099 w 1002499"/>
                <a:gd name="connsiteY10" fmla="*/ 367830 h 378929"/>
                <a:gd name="connsiteX11" fmla="*/ 0 w 1002499"/>
                <a:gd name="connsiteY11" fmla="*/ 341036 h 378929"/>
                <a:gd name="connsiteX12" fmla="*/ 0 w 1002499"/>
                <a:gd name="connsiteY12" fmla="*/ 37893 h 37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2499" h="378929">
                  <a:moveTo>
                    <a:pt x="0" y="37893"/>
                  </a:moveTo>
                  <a:cubicBezTo>
                    <a:pt x="0" y="27843"/>
                    <a:pt x="3992" y="18205"/>
                    <a:pt x="11099" y="11099"/>
                  </a:cubicBezTo>
                  <a:cubicBezTo>
                    <a:pt x="18205" y="3993"/>
                    <a:pt x="27844" y="0"/>
                    <a:pt x="37893" y="0"/>
                  </a:cubicBezTo>
                  <a:lnTo>
                    <a:pt x="964606" y="0"/>
                  </a:lnTo>
                  <a:cubicBezTo>
                    <a:pt x="974656" y="0"/>
                    <a:pt x="984294" y="3992"/>
                    <a:pt x="991400" y="11099"/>
                  </a:cubicBezTo>
                  <a:cubicBezTo>
                    <a:pt x="998506" y="18205"/>
                    <a:pt x="1002499" y="27844"/>
                    <a:pt x="1002499" y="37893"/>
                  </a:cubicBezTo>
                  <a:lnTo>
                    <a:pt x="1002499" y="341036"/>
                  </a:lnTo>
                  <a:cubicBezTo>
                    <a:pt x="1002499" y="351086"/>
                    <a:pt x="998507" y="360724"/>
                    <a:pt x="991400" y="367830"/>
                  </a:cubicBezTo>
                  <a:cubicBezTo>
                    <a:pt x="984294" y="374936"/>
                    <a:pt x="974655" y="378929"/>
                    <a:pt x="964606" y="378929"/>
                  </a:cubicBezTo>
                  <a:lnTo>
                    <a:pt x="37893" y="378929"/>
                  </a:lnTo>
                  <a:cubicBezTo>
                    <a:pt x="27843" y="378929"/>
                    <a:pt x="18205" y="374937"/>
                    <a:pt x="11099" y="367830"/>
                  </a:cubicBezTo>
                  <a:cubicBezTo>
                    <a:pt x="3993" y="360724"/>
                    <a:pt x="0" y="351085"/>
                    <a:pt x="0" y="341036"/>
                  </a:cubicBezTo>
                  <a:lnTo>
                    <a:pt x="0" y="37893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9678" tIns="79678" rIns="79678" bIns="7967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/>
                <a:t>НЕТ</a:t>
              </a:r>
              <a:endParaRPr lang="ru-RU" sz="1800" kern="1200" dirty="0"/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857299" y="1736242"/>
              <a:ext cx="2472089" cy="296204"/>
            </a:xfrm>
            <a:prstGeom prst="roundRect">
              <a:avLst>
                <a:gd name="adj" fmla="val 10000"/>
              </a:avLst>
            </a:prstGeom>
            <a:no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7" name="Полилиния 136"/>
            <p:cNvSpPr/>
            <p:nvPr/>
          </p:nvSpPr>
          <p:spPr>
            <a:xfrm>
              <a:off x="971599" y="1844827"/>
              <a:ext cx="2472089" cy="296204"/>
            </a:xfrm>
            <a:custGeom>
              <a:avLst/>
              <a:gdLst>
                <a:gd name="connsiteX0" fmla="*/ 0 w 2472089"/>
                <a:gd name="connsiteY0" fmla="*/ 29620 h 296204"/>
                <a:gd name="connsiteX1" fmla="*/ 8676 w 2472089"/>
                <a:gd name="connsiteY1" fmla="*/ 8676 h 296204"/>
                <a:gd name="connsiteX2" fmla="*/ 29621 w 2472089"/>
                <a:gd name="connsiteY2" fmla="*/ 1 h 296204"/>
                <a:gd name="connsiteX3" fmla="*/ 2442469 w 2472089"/>
                <a:gd name="connsiteY3" fmla="*/ 0 h 296204"/>
                <a:gd name="connsiteX4" fmla="*/ 2463413 w 2472089"/>
                <a:gd name="connsiteY4" fmla="*/ 8676 h 296204"/>
                <a:gd name="connsiteX5" fmla="*/ 2472088 w 2472089"/>
                <a:gd name="connsiteY5" fmla="*/ 29621 h 296204"/>
                <a:gd name="connsiteX6" fmla="*/ 2472089 w 2472089"/>
                <a:gd name="connsiteY6" fmla="*/ 266584 h 296204"/>
                <a:gd name="connsiteX7" fmla="*/ 2463413 w 2472089"/>
                <a:gd name="connsiteY7" fmla="*/ 287529 h 296204"/>
                <a:gd name="connsiteX8" fmla="*/ 2442468 w 2472089"/>
                <a:gd name="connsiteY8" fmla="*/ 296204 h 296204"/>
                <a:gd name="connsiteX9" fmla="*/ 29620 w 2472089"/>
                <a:gd name="connsiteY9" fmla="*/ 296204 h 296204"/>
                <a:gd name="connsiteX10" fmla="*/ 8675 w 2472089"/>
                <a:gd name="connsiteY10" fmla="*/ 287528 h 296204"/>
                <a:gd name="connsiteX11" fmla="*/ 0 w 2472089"/>
                <a:gd name="connsiteY11" fmla="*/ 266583 h 296204"/>
                <a:gd name="connsiteX12" fmla="*/ 0 w 2472089"/>
                <a:gd name="connsiteY12" fmla="*/ 29620 h 29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72089" h="296204">
                  <a:moveTo>
                    <a:pt x="0" y="29620"/>
                  </a:moveTo>
                  <a:cubicBezTo>
                    <a:pt x="0" y="21764"/>
                    <a:pt x="3121" y="14230"/>
                    <a:pt x="8676" y="8676"/>
                  </a:cubicBezTo>
                  <a:cubicBezTo>
                    <a:pt x="14231" y="3121"/>
                    <a:pt x="21765" y="1"/>
                    <a:pt x="29621" y="1"/>
                  </a:cubicBezTo>
                  <a:lnTo>
                    <a:pt x="2442469" y="0"/>
                  </a:lnTo>
                  <a:cubicBezTo>
                    <a:pt x="2450325" y="0"/>
                    <a:pt x="2457859" y="3121"/>
                    <a:pt x="2463413" y="8676"/>
                  </a:cubicBezTo>
                  <a:cubicBezTo>
                    <a:pt x="2468968" y="14231"/>
                    <a:pt x="2472088" y="21765"/>
                    <a:pt x="2472088" y="29621"/>
                  </a:cubicBezTo>
                  <a:cubicBezTo>
                    <a:pt x="2472088" y="108609"/>
                    <a:pt x="2472089" y="187596"/>
                    <a:pt x="2472089" y="266584"/>
                  </a:cubicBezTo>
                  <a:cubicBezTo>
                    <a:pt x="2472089" y="274440"/>
                    <a:pt x="2468968" y="281974"/>
                    <a:pt x="2463413" y="287529"/>
                  </a:cubicBezTo>
                  <a:cubicBezTo>
                    <a:pt x="2457858" y="293084"/>
                    <a:pt x="2450324" y="296204"/>
                    <a:pt x="2442468" y="296204"/>
                  </a:cubicBezTo>
                  <a:lnTo>
                    <a:pt x="29620" y="296204"/>
                  </a:lnTo>
                  <a:cubicBezTo>
                    <a:pt x="21764" y="296204"/>
                    <a:pt x="14230" y="293083"/>
                    <a:pt x="8675" y="287528"/>
                  </a:cubicBezTo>
                  <a:cubicBezTo>
                    <a:pt x="3120" y="281973"/>
                    <a:pt x="0" y="274439"/>
                    <a:pt x="0" y="266583"/>
                  </a:cubicBezTo>
                  <a:lnTo>
                    <a:pt x="0" y="2962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636" tIns="69636" rIns="69636" bIns="6963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/>
                <a:t>ПОВТОРЕНИЯ ЕСТЬ?</a:t>
              </a:r>
              <a:endParaRPr lang="ru-RU" sz="1600" kern="1200" dirty="0"/>
            </a:p>
          </p:txBody>
        </p:sp>
        <p:sp>
          <p:nvSpPr>
            <p:cNvPr id="138" name="Скругленный прямоугольник 137"/>
            <p:cNvSpPr/>
            <p:nvPr/>
          </p:nvSpPr>
          <p:spPr>
            <a:xfrm>
              <a:off x="115405" y="2327759"/>
              <a:ext cx="745138" cy="415006"/>
            </a:xfrm>
            <a:prstGeom prst="roundRect">
              <a:avLst>
                <a:gd name="adj" fmla="val 10000"/>
              </a:avLst>
            </a:prstGeom>
            <a:no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9" name="Полилиния 138"/>
            <p:cNvSpPr/>
            <p:nvPr/>
          </p:nvSpPr>
          <p:spPr>
            <a:xfrm>
              <a:off x="229705" y="2436344"/>
              <a:ext cx="745138" cy="415006"/>
            </a:xfrm>
            <a:custGeom>
              <a:avLst/>
              <a:gdLst>
                <a:gd name="connsiteX0" fmla="*/ 0 w 745138"/>
                <a:gd name="connsiteY0" fmla="*/ 41501 h 415006"/>
                <a:gd name="connsiteX1" fmla="*/ 12155 w 745138"/>
                <a:gd name="connsiteY1" fmla="*/ 12155 h 415006"/>
                <a:gd name="connsiteX2" fmla="*/ 41501 w 745138"/>
                <a:gd name="connsiteY2" fmla="*/ 0 h 415006"/>
                <a:gd name="connsiteX3" fmla="*/ 703637 w 745138"/>
                <a:gd name="connsiteY3" fmla="*/ 0 h 415006"/>
                <a:gd name="connsiteX4" fmla="*/ 732983 w 745138"/>
                <a:gd name="connsiteY4" fmla="*/ 12155 h 415006"/>
                <a:gd name="connsiteX5" fmla="*/ 745138 w 745138"/>
                <a:gd name="connsiteY5" fmla="*/ 41501 h 415006"/>
                <a:gd name="connsiteX6" fmla="*/ 745138 w 745138"/>
                <a:gd name="connsiteY6" fmla="*/ 373505 h 415006"/>
                <a:gd name="connsiteX7" fmla="*/ 732983 w 745138"/>
                <a:gd name="connsiteY7" fmla="*/ 402851 h 415006"/>
                <a:gd name="connsiteX8" fmla="*/ 703637 w 745138"/>
                <a:gd name="connsiteY8" fmla="*/ 415006 h 415006"/>
                <a:gd name="connsiteX9" fmla="*/ 41501 w 745138"/>
                <a:gd name="connsiteY9" fmla="*/ 415006 h 415006"/>
                <a:gd name="connsiteX10" fmla="*/ 12155 w 745138"/>
                <a:gd name="connsiteY10" fmla="*/ 402851 h 415006"/>
                <a:gd name="connsiteX11" fmla="*/ 0 w 745138"/>
                <a:gd name="connsiteY11" fmla="*/ 373505 h 415006"/>
                <a:gd name="connsiteX12" fmla="*/ 0 w 745138"/>
                <a:gd name="connsiteY12" fmla="*/ 41501 h 41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45138" h="415006">
                  <a:moveTo>
                    <a:pt x="0" y="41501"/>
                  </a:moveTo>
                  <a:cubicBezTo>
                    <a:pt x="0" y="30494"/>
                    <a:pt x="4372" y="19938"/>
                    <a:pt x="12155" y="12155"/>
                  </a:cubicBezTo>
                  <a:cubicBezTo>
                    <a:pt x="19938" y="4372"/>
                    <a:pt x="30494" y="0"/>
                    <a:pt x="41501" y="0"/>
                  </a:cubicBezTo>
                  <a:lnTo>
                    <a:pt x="703637" y="0"/>
                  </a:lnTo>
                  <a:cubicBezTo>
                    <a:pt x="714644" y="0"/>
                    <a:pt x="725200" y="4372"/>
                    <a:pt x="732983" y="12155"/>
                  </a:cubicBezTo>
                  <a:cubicBezTo>
                    <a:pt x="740766" y="19938"/>
                    <a:pt x="745138" y="30494"/>
                    <a:pt x="745138" y="41501"/>
                  </a:cubicBezTo>
                  <a:lnTo>
                    <a:pt x="745138" y="373505"/>
                  </a:lnTo>
                  <a:cubicBezTo>
                    <a:pt x="745138" y="384512"/>
                    <a:pt x="740766" y="395068"/>
                    <a:pt x="732983" y="402851"/>
                  </a:cubicBezTo>
                  <a:cubicBezTo>
                    <a:pt x="725200" y="410634"/>
                    <a:pt x="714644" y="415006"/>
                    <a:pt x="703637" y="415006"/>
                  </a:cubicBezTo>
                  <a:lnTo>
                    <a:pt x="41501" y="415006"/>
                  </a:lnTo>
                  <a:cubicBezTo>
                    <a:pt x="30494" y="415006"/>
                    <a:pt x="19938" y="410634"/>
                    <a:pt x="12155" y="402851"/>
                  </a:cubicBezTo>
                  <a:cubicBezTo>
                    <a:pt x="4372" y="395068"/>
                    <a:pt x="0" y="384512"/>
                    <a:pt x="0" y="373505"/>
                  </a:cubicBezTo>
                  <a:lnTo>
                    <a:pt x="0" y="41501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3115" tIns="73115" rIns="73115" bIns="73115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/>
                <a:t>НЕТ</a:t>
              </a:r>
              <a:endParaRPr lang="ru-RU" sz="1600" kern="1200" dirty="0"/>
            </a:p>
          </p:txBody>
        </p:sp>
        <p:sp>
          <p:nvSpPr>
            <p:cNvPr id="140" name="Скругленный прямоугольник 139"/>
            <p:cNvSpPr/>
            <p:nvPr/>
          </p:nvSpPr>
          <p:spPr>
            <a:xfrm>
              <a:off x="-114299" y="3038014"/>
              <a:ext cx="1640992" cy="1294201"/>
            </a:xfrm>
            <a:prstGeom prst="roundRect">
              <a:avLst>
                <a:gd name="adj" fmla="val 10000"/>
              </a:avLst>
            </a:prstGeom>
            <a:no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1" name="Полилиния 140"/>
            <p:cNvSpPr/>
            <p:nvPr/>
          </p:nvSpPr>
          <p:spPr>
            <a:xfrm>
              <a:off x="0" y="3146599"/>
              <a:ext cx="1640992" cy="1294201"/>
            </a:xfrm>
            <a:custGeom>
              <a:avLst/>
              <a:gdLst>
                <a:gd name="connsiteX0" fmla="*/ 0 w 1640992"/>
                <a:gd name="connsiteY0" fmla="*/ 129420 h 1294201"/>
                <a:gd name="connsiteX1" fmla="*/ 37906 w 1640992"/>
                <a:gd name="connsiteY1" fmla="*/ 37906 h 1294201"/>
                <a:gd name="connsiteX2" fmla="*/ 129420 w 1640992"/>
                <a:gd name="connsiteY2" fmla="*/ 0 h 1294201"/>
                <a:gd name="connsiteX3" fmla="*/ 1511572 w 1640992"/>
                <a:gd name="connsiteY3" fmla="*/ 0 h 1294201"/>
                <a:gd name="connsiteX4" fmla="*/ 1603086 w 1640992"/>
                <a:gd name="connsiteY4" fmla="*/ 37906 h 1294201"/>
                <a:gd name="connsiteX5" fmla="*/ 1640992 w 1640992"/>
                <a:gd name="connsiteY5" fmla="*/ 129420 h 1294201"/>
                <a:gd name="connsiteX6" fmla="*/ 1640992 w 1640992"/>
                <a:gd name="connsiteY6" fmla="*/ 1164781 h 1294201"/>
                <a:gd name="connsiteX7" fmla="*/ 1603086 w 1640992"/>
                <a:gd name="connsiteY7" fmla="*/ 1256295 h 1294201"/>
                <a:gd name="connsiteX8" fmla="*/ 1511572 w 1640992"/>
                <a:gd name="connsiteY8" fmla="*/ 1294201 h 1294201"/>
                <a:gd name="connsiteX9" fmla="*/ 129420 w 1640992"/>
                <a:gd name="connsiteY9" fmla="*/ 1294201 h 1294201"/>
                <a:gd name="connsiteX10" fmla="*/ 37906 w 1640992"/>
                <a:gd name="connsiteY10" fmla="*/ 1256295 h 1294201"/>
                <a:gd name="connsiteX11" fmla="*/ 0 w 1640992"/>
                <a:gd name="connsiteY11" fmla="*/ 1164781 h 1294201"/>
                <a:gd name="connsiteX12" fmla="*/ 0 w 1640992"/>
                <a:gd name="connsiteY12" fmla="*/ 129420 h 1294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0992" h="1294201">
                  <a:moveTo>
                    <a:pt x="0" y="129420"/>
                  </a:moveTo>
                  <a:cubicBezTo>
                    <a:pt x="0" y="95096"/>
                    <a:pt x="13635" y="62177"/>
                    <a:pt x="37906" y="37906"/>
                  </a:cubicBezTo>
                  <a:cubicBezTo>
                    <a:pt x="62177" y="13635"/>
                    <a:pt x="95096" y="0"/>
                    <a:pt x="129420" y="0"/>
                  </a:cubicBezTo>
                  <a:lnTo>
                    <a:pt x="1511572" y="0"/>
                  </a:lnTo>
                  <a:cubicBezTo>
                    <a:pt x="1545896" y="0"/>
                    <a:pt x="1578815" y="13635"/>
                    <a:pt x="1603086" y="37906"/>
                  </a:cubicBezTo>
                  <a:cubicBezTo>
                    <a:pt x="1627357" y="62177"/>
                    <a:pt x="1640992" y="95096"/>
                    <a:pt x="1640992" y="129420"/>
                  </a:cubicBezTo>
                  <a:lnTo>
                    <a:pt x="1640992" y="1164781"/>
                  </a:lnTo>
                  <a:cubicBezTo>
                    <a:pt x="1640992" y="1199105"/>
                    <a:pt x="1627357" y="1232024"/>
                    <a:pt x="1603086" y="1256295"/>
                  </a:cubicBezTo>
                  <a:cubicBezTo>
                    <a:pt x="1578815" y="1280566"/>
                    <a:pt x="1545897" y="1294201"/>
                    <a:pt x="1511572" y="1294201"/>
                  </a:cubicBezTo>
                  <a:lnTo>
                    <a:pt x="129420" y="1294201"/>
                  </a:lnTo>
                  <a:cubicBezTo>
                    <a:pt x="95096" y="1294201"/>
                    <a:pt x="62177" y="1280566"/>
                    <a:pt x="37906" y="1256295"/>
                  </a:cubicBezTo>
                  <a:cubicBezTo>
                    <a:pt x="13635" y="1232024"/>
                    <a:pt x="0" y="1199106"/>
                    <a:pt x="0" y="1164781"/>
                  </a:cubicBezTo>
                  <a:lnTo>
                    <a:pt x="0" y="129420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8886" tIns="258886" rIns="258886" bIns="258886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800" kern="1200" dirty="0"/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2554866" y="2327759"/>
              <a:ext cx="734234" cy="332713"/>
            </a:xfrm>
            <a:prstGeom prst="roundRect">
              <a:avLst>
                <a:gd name="adj" fmla="val 10000"/>
              </a:avLst>
            </a:prstGeom>
            <a:no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3" name="Полилиния 142"/>
            <p:cNvSpPr/>
            <p:nvPr/>
          </p:nvSpPr>
          <p:spPr>
            <a:xfrm>
              <a:off x="2669166" y="2436344"/>
              <a:ext cx="734234" cy="332713"/>
            </a:xfrm>
            <a:custGeom>
              <a:avLst/>
              <a:gdLst>
                <a:gd name="connsiteX0" fmla="*/ 0 w 734234"/>
                <a:gd name="connsiteY0" fmla="*/ 33271 h 332713"/>
                <a:gd name="connsiteX1" fmla="*/ 9745 w 734234"/>
                <a:gd name="connsiteY1" fmla="*/ 9745 h 332713"/>
                <a:gd name="connsiteX2" fmla="*/ 33271 w 734234"/>
                <a:gd name="connsiteY2" fmla="*/ 0 h 332713"/>
                <a:gd name="connsiteX3" fmla="*/ 700963 w 734234"/>
                <a:gd name="connsiteY3" fmla="*/ 0 h 332713"/>
                <a:gd name="connsiteX4" fmla="*/ 724489 w 734234"/>
                <a:gd name="connsiteY4" fmla="*/ 9745 h 332713"/>
                <a:gd name="connsiteX5" fmla="*/ 734234 w 734234"/>
                <a:gd name="connsiteY5" fmla="*/ 33271 h 332713"/>
                <a:gd name="connsiteX6" fmla="*/ 734234 w 734234"/>
                <a:gd name="connsiteY6" fmla="*/ 299442 h 332713"/>
                <a:gd name="connsiteX7" fmla="*/ 724489 w 734234"/>
                <a:gd name="connsiteY7" fmla="*/ 322968 h 332713"/>
                <a:gd name="connsiteX8" fmla="*/ 700963 w 734234"/>
                <a:gd name="connsiteY8" fmla="*/ 332713 h 332713"/>
                <a:gd name="connsiteX9" fmla="*/ 33271 w 734234"/>
                <a:gd name="connsiteY9" fmla="*/ 332713 h 332713"/>
                <a:gd name="connsiteX10" fmla="*/ 9745 w 734234"/>
                <a:gd name="connsiteY10" fmla="*/ 322968 h 332713"/>
                <a:gd name="connsiteX11" fmla="*/ 0 w 734234"/>
                <a:gd name="connsiteY11" fmla="*/ 299442 h 332713"/>
                <a:gd name="connsiteX12" fmla="*/ 0 w 734234"/>
                <a:gd name="connsiteY12" fmla="*/ 33271 h 33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34" h="332713">
                  <a:moveTo>
                    <a:pt x="0" y="33271"/>
                  </a:moveTo>
                  <a:cubicBezTo>
                    <a:pt x="0" y="24447"/>
                    <a:pt x="3505" y="15984"/>
                    <a:pt x="9745" y="9745"/>
                  </a:cubicBezTo>
                  <a:cubicBezTo>
                    <a:pt x="15985" y="3505"/>
                    <a:pt x="24447" y="0"/>
                    <a:pt x="33271" y="0"/>
                  </a:cubicBezTo>
                  <a:lnTo>
                    <a:pt x="700963" y="0"/>
                  </a:lnTo>
                  <a:cubicBezTo>
                    <a:pt x="709787" y="0"/>
                    <a:pt x="718250" y="3505"/>
                    <a:pt x="724489" y="9745"/>
                  </a:cubicBezTo>
                  <a:cubicBezTo>
                    <a:pt x="730729" y="15985"/>
                    <a:pt x="734234" y="24447"/>
                    <a:pt x="734234" y="33271"/>
                  </a:cubicBezTo>
                  <a:lnTo>
                    <a:pt x="734234" y="299442"/>
                  </a:lnTo>
                  <a:cubicBezTo>
                    <a:pt x="734234" y="308266"/>
                    <a:pt x="730729" y="316729"/>
                    <a:pt x="724489" y="322968"/>
                  </a:cubicBezTo>
                  <a:cubicBezTo>
                    <a:pt x="718249" y="329208"/>
                    <a:pt x="709787" y="332713"/>
                    <a:pt x="700963" y="332713"/>
                  </a:cubicBezTo>
                  <a:lnTo>
                    <a:pt x="33271" y="332713"/>
                  </a:lnTo>
                  <a:cubicBezTo>
                    <a:pt x="24447" y="332713"/>
                    <a:pt x="15984" y="329208"/>
                    <a:pt x="9745" y="322968"/>
                  </a:cubicBezTo>
                  <a:cubicBezTo>
                    <a:pt x="3505" y="316728"/>
                    <a:pt x="0" y="308266"/>
                    <a:pt x="0" y="299442"/>
                  </a:cubicBezTo>
                  <a:lnTo>
                    <a:pt x="0" y="33271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0705" tIns="70705" rIns="70705" bIns="70705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/>
                <a:t>ДА</a:t>
              </a:r>
              <a:endParaRPr lang="ru-RU" sz="1600" kern="1200" dirty="0"/>
            </a:p>
          </p:txBody>
        </p:sp>
        <p:sp>
          <p:nvSpPr>
            <p:cNvPr id="144" name="Скругленный прямоугольник 143"/>
            <p:cNvSpPr/>
            <p:nvPr/>
          </p:nvSpPr>
          <p:spPr>
            <a:xfrm>
              <a:off x="1865411" y="3032383"/>
              <a:ext cx="2059570" cy="1257091"/>
            </a:xfrm>
            <a:prstGeom prst="roundRect">
              <a:avLst>
                <a:gd name="adj" fmla="val 10000"/>
              </a:avLst>
            </a:prstGeom>
            <a:no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5" name="Полилиния 144"/>
            <p:cNvSpPr/>
            <p:nvPr/>
          </p:nvSpPr>
          <p:spPr>
            <a:xfrm>
              <a:off x="1979711" y="3140968"/>
              <a:ext cx="2059570" cy="1257091"/>
            </a:xfrm>
            <a:custGeom>
              <a:avLst/>
              <a:gdLst>
                <a:gd name="connsiteX0" fmla="*/ 0 w 2059570"/>
                <a:gd name="connsiteY0" fmla="*/ 125709 h 1257091"/>
                <a:gd name="connsiteX1" fmla="*/ 36819 w 2059570"/>
                <a:gd name="connsiteY1" fmla="*/ 36819 h 1257091"/>
                <a:gd name="connsiteX2" fmla="*/ 125709 w 2059570"/>
                <a:gd name="connsiteY2" fmla="*/ 0 h 1257091"/>
                <a:gd name="connsiteX3" fmla="*/ 1933861 w 2059570"/>
                <a:gd name="connsiteY3" fmla="*/ 0 h 1257091"/>
                <a:gd name="connsiteX4" fmla="*/ 2022751 w 2059570"/>
                <a:gd name="connsiteY4" fmla="*/ 36819 h 1257091"/>
                <a:gd name="connsiteX5" fmla="*/ 2059570 w 2059570"/>
                <a:gd name="connsiteY5" fmla="*/ 125709 h 1257091"/>
                <a:gd name="connsiteX6" fmla="*/ 2059570 w 2059570"/>
                <a:gd name="connsiteY6" fmla="*/ 1131382 h 1257091"/>
                <a:gd name="connsiteX7" fmla="*/ 2022751 w 2059570"/>
                <a:gd name="connsiteY7" fmla="*/ 1220272 h 1257091"/>
                <a:gd name="connsiteX8" fmla="*/ 1933861 w 2059570"/>
                <a:gd name="connsiteY8" fmla="*/ 1257091 h 1257091"/>
                <a:gd name="connsiteX9" fmla="*/ 125709 w 2059570"/>
                <a:gd name="connsiteY9" fmla="*/ 1257091 h 1257091"/>
                <a:gd name="connsiteX10" fmla="*/ 36819 w 2059570"/>
                <a:gd name="connsiteY10" fmla="*/ 1220272 h 1257091"/>
                <a:gd name="connsiteX11" fmla="*/ 0 w 2059570"/>
                <a:gd name="connsiteY11" fmla="*/ 1131382 h 1257091"/>
                <a:gd name="connsiteX12" fmla="*/ 0 w 2059570"/>
                <a:gd name="connsiteY12" fmla="*/ 125709 h 125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59570" h="1257091">
                  <a:moveTo>
                    <a:pt x="0" y="125709"/>
                  </a:moveTo>
                  <a:cubicBezTo>
                    <a:pt x="0" y="92369"/>
                    <a:pt x="13244" y="60394"/>
                    <a:pt x="36819" y="36819"/>
                  </a:cubicBezTo>
                  <a:cubicBezTo>
                    <a:pt x="60394" y="13244"/>
                    <a:pt x="92369" y="0"/>
                    <a:pt x="125709" y="0"/>
                  </a:cubicBezTo>
                  <a:lnTo>
                    <a:pt x="1933861" y="0"/>
                  </a:lnTo>
                  <a:cubicBezTo>
                    <a:pt x="1967201" y="0"/>
                    <a:pt x="1999176" y="13244"/>
                    <a:pt x="2022751" y="36819"/>
                  </a:cubicBezTo>
                  <a:cubicBezTo>
                    <a:pt x="2046326" y="60394"/>
                    <a:pt x="2059570" y="92369"/>
                    <a:pt x="2059570" y="125709"/>
                  </a:cubicBezTo>
                  <a:lnTo>
                    <a:pt x="2059570" y="1131382"/>
                  </a:lnTo>
                  <a:cubicBezTo>
                    <a:pt x="2059570" y="1164722"/>
                    <a:pt x="2046326" y="1196697"/>
                    <a:pt x="2022751" y="1220272"/>
                  </a:cubicBezTo>
                  <a:cubicBezTo>
                    <a:pt x="1999176" y="1243847"/>
                    <a:pt x="1967201" y="1257091"/>
                    <a:pt x="1933861" y="1257091"/>
                  </a:cubicBezTo>
                  <a:lnTo>
                    <a:pt x="125709" y="1257091"/>
                  </a:lnTo>
                  <a:cubicBezTo>
                    <a:pt x="92369" y="1257091"/>
                    <a:pt x="60394" y="1243847"/>
                    <a:pt x="36819" y="1220272"/>
                  </a:cubicBezTo>
                  <a:cubicBezTo>
                    <a:pt x="13244" y="1196697"/>
                    <a:pt x="0" y="1164722"/>
                    <a:pt x="0" y="1131382"/>
                  </a:cubicBezTo>
                  <a:lnTo>
                    <a:pt x="0" y="125709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0179" tIns="250179" rIns="250179" bIns="250179" numCol="1" spcCol="1270" anchor="ctr" anchorCtr="0">
              <a:noAutofit/>
            </a:bodyPr>
            <a:lstStyle/>
            <a:p>
              <a:pPr lvl="0" algn="ctr" defTabSz="2489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600" kern="1200" dirty="0"/>
            </a:p>
          </p:txBody>
        </p:sp>
        <p:sp>
          <p:nvSpPr>
            <p:cNvPr id="146" name="Скругленный прямоугольник 145"/>
            <p:cNvSpPr/>
            <p:nvPr/>
          </p:nvSpPr>
          <p:spPr>
            <a:xfrm>
              <a:off x="6546352" y="1206297"/>
              <a:ext cx="626560" cy="291403"/>
            </a:xfrm>
            <a:prstGeom prst="roundRect">
              <a:avLst>
                <a:gd name="adj" fmla="val 10000"/>
              </a:avLst>
            </a:prstGeom>
            <a:no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7" name="Полилиния 146"/>
            <p:cNvSpPr/>
            <p:nvPr/>
          </p:nvSpPr>
          <p:spPr>
            <a:xfrm>
              <a:off x="6660652" y="1314882"/>
              <a:ext cx="626560" cy="291403"/>
            </a:xfrm>
            <a:custGeom>
              <a:avLst/>
              <a:gdLst>
                <a:gd name="connsiteX0" fmla="*/ 0 w 626560"/>
                <a:gd name="connsiteY0" fmla="*/ 29140 h 291403"/>
                <a:gd name="connsiteX1" fmla="*/ 8535 w 626560"/>
                <a:gd name="connsiteY1" fmla="*/ 8535 h 291403"/>
                <a:gd name="connsiteX2" fmla="*/ 29140 w 626560"/>
                <a:gd name="connsiteY2" fmla="*/ 0 h 291403"/>
                <a:gd name="connsiteX3" fmla="*/ 597420 w 626560"/>
                <a:gd name="connsiteY3" fmla="*/ 0 h 291403"/>
                <a:gd name="connsiteX4" fmla="*/ 618025 w 626560"/>
                <a:gd name="connsiteY4" fmla="*/ 8535 h 291403"/>
                <a:gd name="connsiteX5" fmla="*/ 626560 w 626560"/>
                <a:gd name="connsiteY5" fmla="*/ 29140 h 291403"/>
                <a:gd name="connsiteX6" fmla="*/ 626560 w 626560"/>
                <a:gd name="connsiteY6" fmla="*/ 262263 h 291403"/>
                <a:gd name="connsiteX7" fmla="*/ 618025 w 626560"/>
                <a:gd name="connsiteY7" fmla="*/ 282868 h 291403"/>
                <a:gd name="connsiteX8" fmla="*/ 597420 w 626560"/>
                <a:gd name="connsiteY8" fmla="*/ 291403 h 291403"/>
                <a:gd name="connsiteX9" fmla="*/ 29140 w 626560"/>
                <a:gd name="connsiteY9" fmla="*/ 291403 h 291403"/>
                <a:gd name="connsiteX10" fmla="*/ 8535 w 626560"/>
                <a:gd name="connsiteY10" fmla="*/ 282868 h 291403"/>
                <a:gd name="connsiteX11" fmla="*/ 0 w 626560"/>
                <a:gd name="connsiteY11" fmla="*/ 262263 h 291403"/>
                <a:gd name="connsiteX12" fmla="*/ 0 w 626560"/>
                <a:gd name="connsiteY12" fmla="*/ 29140 h 291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6560" h="291403">
                  <a:moveTo>
                    <a:pt x="0" y="29140"/>
                  </a:moveTo>
                  <a:cubicBezTo>
                    <a:pt x="0" y="21412"/>
                    <a:pt x="3070" y="14000"/>
                    <a:pt x="8535" y="8535"/>
                  </a:cubicBezTo>
                  <a:cubicBezTo>
                    <a:pt x="14000" y="3070"/>
                    <a:pt x="21412" y="0"/>
                    <a:pt x="29140" y="0"/>
                  </a:cubicBezTo>
                  <a:lnTo>
                    <a:pt x="597420" y="0"/>
                  </a:lnTo>
                  <a:cubicBezTo>
                    <a:pt x="605148" y="0"/>
                    <a:pt x="612560" y="3070"/>
                    <a:pt x="618025" y="8535"/>
                  </a:cubicBezTo>
                  <a:cubicBezTo>
                    <a:pt x="623490" y="14000"/>
                    <a:pt x="626560" y="21412"/>
                    <a:pt x="626560" y="29140"/>
                  </a:cubicBezTo>
                  <a:lnTo>
                    <a:pt x="626560" y="262263"/>
                  </a:lnTo>
                  <a:cubicBezTo>
                    <a:pt x="626560" y="269991"/>
                    <a:pt x="623490" y="277403"/>
                    <a:pt x="618025" y="282868"/>
                  </a:cubicBezTo>
                  <a:cubicBezTo>
                    <a:pt x="612560" y="288333"/>
                    <a:pt x="605148" y="291403"/>
                    <a:pt x="597420" y="291403"/>
                  </a:cubicBezTo>
                  <a:lnTo>
                    <a:pt x="29140" y="291403"/>
                  </a:lnTo>
                  <a:cubicBezTo>
                    <a:pt x="21412" y="291403"/>
                    <a:pt x="14000" y="288333"/>
                    <a:pt x="8535" y="282868"/>
                  </a:cubicBezTo>
                  <a:cubicBezTo>
                    <a:pt x="3070" y="277403"/>
                    <a:pt x="0" y="269991"/>
                    <a:pt x="0" y="262263"/>
                  </a:cubicBezTo>
                  <a:lnTo>
                    <a:pt x="0" y="29140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7115" tIns="77115" rIns="77115" bIns="77115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/>
                <a:t>ДА</a:t>
              </a:r>
              <a:endParaRPr lang="ru-RU" sz="1800" kern="1200" dirty="0"/>
            </a:p>
          </p:txBody>
        </p:sp>
        <p:sp>
          <p:nvSpPr>
            <p:cNvPr id="148" name="Скругленный прямоугольник 147"/>
            <p:cNvSpPr/>
            <p:nvPr/>
          </p:nvSpPr>
          <p:spPr>
            <a:xfrm>
              <a:off x="4233340" y="1626846"/>
              <a:ext cx="4284782" cy="453128"/>
            </a:xfrm>
            <a:prstGeom prst="roundRect">
              <a:avLst>
                <a:gd name="adj" fmla="val 10000"/>
              </a:avLst>
            </a:prstGeom>
            <a:no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9" name="Полилиния 148"/>
            <p:cNvSpPr/>
            <p:nvPr/>
          </p:nvSpPr>
          <p:spPr>
            <a:xfrm>
              <a:off x="4347640" y="1735431"/>
              <a:ext cx="4284782" cy="453128"/>
            </a:xfrm>
            <a:custGeom>
              <a:avLst/>
              <a:gdLst>
                <a:gd name="connsiteX0" fmla="*/ 0 w 4284782"/>
                <a:gd name="connsiteY0" fmla="*/ 45313 h 453128"/>
                <a:gd name="connsiteX1" fmla="*/ 13272 w 4284782"/>
                <a:gd name="connsiteY1" fmla="*/ 13272 h 453128"/>
                <a:gd name="connsiteX2" fmla="*/ 45313 w 4284782"/>
                <a:gd name="connsiteY2" fmla="*/ 0 h 453128"/>
                <a:gd name="connsiteX3" fmla="*/ 4239469 w 4284782"/>
                <a:gd name="connsiteY3" fmla="*/ 0 h 453128"/>
                <a:gd name="connsiteX4" fmla="*/ 4271510 w 4284782"/>
                <a:gd name="connsiteY4" fmla="*/ 13272 h 453128"/>
                <a:gd name="connsiteX5" fmla="*/ 4284782 w 4284782"/>
                <a:gd name="connsiteY5" fmla="*/ 45313 h 453128"/>
                <a:gd name="connsiteX6" fmla="*/ 4284782 w 4284782"/>
                <a:gd name="connsiteY6" fmla="*/ 407815 h 453128"/>
                <a:gd name="connsiteX7" fmla="*/ 4271510 w 4284782"/>
                <a:gd name="connsiteY7" fmla="*/ 439856 h 453128"/>
                <a:gd name="connsiteX8" fmla="*/ 4239469 w 4284782"/>
                <a:gd name="connsiteY8" fmla="*/ 453128 h 453128"/>
                <a:gd name="connsiteX9" fmla="*/ 45313 w 4284782"/>
                <a:gd name="connsiteY9" fmla="*/ 453128 h 453128"/>
                <a:gd name="connsiteX10" fmla="*/ 13272 w 4284782"/>
                <a:gd name="connsiteY10" fmla="*/ 439856 h 453128"/>
                <a:gd name="connsiteX11" fmla="*/ 0 w 4284782"/>
                <a:gd name="connsiteY11" fmla="*/ 407815 h 453128"/>
                <a:gd name="connsiteX12" fmla="*/ 0 w 4284782"/>
                <a:gd name="connsiteY12" fmla="*/ 45313 h 45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84782" h="453128">
                  <a:moveTo>
                    <a:pt x="0" y="45313"/>
                  </a:moveTo>
                  <a:cubicBezTo>
                    <a:pt x="0" y="33295"/>
                    <a:pt x="4774" y="21770"/>
                    <a:pt x="13272" y="13272"/>
                  </a:cubicBezTo>
                  <a:cubicBezTo>
                    <a:pt x="21770" y="4774"/>
                    <a:pt x="33295" y="0"/>
                    <a:pt x="45313" y="0"/>
                  </a:cubicBezTo>
                  <a:lnTo>
                    <a:pt x="4239469" y="0"/>
                  </a:lnTo>
                  <a:cubicBezTo>
                    <a:pt x="4251487" y="0"/>
                    <a:pt x="4263012" y="4774"/>
                    <a:pt x="4271510" y="13272"/>
                  </a:cubicBezTo>
                  <a:cubicBezTo>
                    <a:pt x="4280008" y="21770"/>
                    <a:pt x="4284782" y="33295"/>
                    <a:pt x="4284782" y="45313"/>
                  </a:cubicBezTo>
                  <a:lnTo>
                    <a:pt x="4284782" y="407815"/>
                  </a:lnTo>
                  <a:cubicBezTo>
                    <a:pt x="4284782" y="419833"/>
                    <a:pt x="4280008" y="431358"/>
                    <a:pt x="4271510" y="439856"/>
                  </a:cubicBezTo>
                  <a:cubicBezTo>
                    <a:pt x="4263012" y="448354"/>
                    <a:pt x="4251487" y="453128"/>
                    <a:pt x="4239469" y="453128"/>
                  </a:cubicBezTo>
                  <a:lnTo>
                    <a:pt x="45313" y="453128"/>
                  </a:lnTo>
                  <a:cubicBezTo>
                    <a:pt x="33295" y="453128"/>
                    <a:pt x="21770" y="448354"/>
                    <a:pt x="13272" y="439856"/>
                  </a:cubicBezTo>
                  <a:cubicBezTo>
                    <a:pt x="4774" y="431358"/>
                    <a:pt x="0" y="419833"/>
                    <a:pt x="0" y="407815"/>
                  </a:cubicBezTo>
                  <a:lnTo>
                    <a:pt x="0" y="45313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232" tIns="74232" rIns="74232" bIns="74232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/>
                <a:t>НУЖНО ВЫБРАТЬ ВСЕ </a:t>
              </a:r>
              <a:r>
                <a:rPr lang="en-US" sz="1600" kern="1200" dirty="0" smtClean="0"/>
                <a:t>n </a:t>
              </a:r>
              <a:r>
                <a:rPr lang="ru-RU" sz="1600" kern="1200" dirty="0" smtClean="0"/>
                <a:t>ЭЛЕМЕНТОВ</a:t>
              </a:r>
              <a:endParaRPr lang="ru-RU" sz="1600" kern="1200" dirty="0"/>
            </a:p>
          </p:txBody>
        </p:sp>
        <p:sp>
          <p:nvSpPr>
            <p:cNvPr id="150" name="Скругленный прямоугольник 149"/>
            <p:cNvSpPr/>
            <p:nvPr/>
          </p:nvSpPr>
          <p:spPr>
            <a:xfrm>
              <a:off x="4529708" y="2672342"/>
              <a:ext cx="817044" cy="456643"/>
            </a:xfrm>
            <a:prstGeom prst="roundRect">
              <a:avLst>
                <a:gd name="adj" fmla="val 10000"/>
              </a:avLst>
            </a:prstGeom>
            <a:no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1" name="Полилиния 150"/>
            <p:cNvSpPr/>
            <p:nvPr/>
          </p:nvSpPr>
          <p:spPr>
            <a:xfrm>
              <a:off x="4644008" y="2780927"/>
              <a:ext cx="817044" cy="456643"/>
            </a:xfrm>
            <a:custGeom>
              <a:avLst/>
              <a:gdLst>
                <a:gd name="connsiteX0" fmla="*/ 0 w 817044"/>
                <a:gd name="connsiteY0" fmla="*/ 45664 h 456643"/>
                <a:gd name="connsiteX1" fmla="*/ 13375 w 817044"/>
                <a:gd name="connsiteY1" fmla="*/ 13375 h 456643"/>
                <a:gd name="connsiteX2" fmla="*/ 45664 w 817044"/>
                <a:gd name="connsiteY2" fmla="*/ 0 h 456643"/>
                <a:gd name="connsiteX3" fmla="*/ 771380 w 817044"/>
                <a:gd name="connsiteY3" fmla="*/ 0 h 456643"/>
                <a:gd name="connsiteX4" fmla="*/ 803669 w 817044"/>
                <a:gd name="connsiteY4" fmla="*/ 13375 h 456643"/>
                <a:gd name="connsiteX5" fmla="*/ 817044 w 817044"/>
                <a:gd name="connsiteY5" fmla="*/ 45664 h 456643"/>
                <a:gd name="connsiteX6" fmla="*/ 817044 w 817044"/>
                <a:gd name="connsiteY6" fmla="*/ 410979 h 456643"/>
                <a:gd name="connsiteX7" fmla="*/ 803669 w 817044"/>
                <a:gd name="connsiteY7" fmla="*/ 443268 h 456643"/>
                <a:gd name="connsiteX8" fmla="*/ 771380 w 817044"/>
                <a:gd name="connsiteY8" fmla="*/ 456643 h 456643"/>
                <a:gd name="connsiteX9" fmla="*/ 45664 w 817044"/>
                <a:gd name="connsiteY9" fmla="*/ 456643 h 456643"/>
                <a:gd name="connsiteX10" fmla="*/ 13375 w 817044"/>
                <a:gd name="connsiteY10" fmla="*/ 443268 h 456643"/>
                <a:gd name="connsiteX11" fmla="*/ 0 w 817044"/>
                <a:gd name="connsiteY11" fmla="*/ 410979 h 456643"/>
                <a:gd name="connsiteX12" fmla="*/ 0 w 817044"/>
                <a:gd name="connsiteY12" fmla="*/ 45664 h 456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7044" h="456643">
                  <a:moveTo>
                    <a:pt x="0" y="45664"/>
                  </a:moveTo>
                  <a:cubicBezTo>
                    <a:pt x="0" y="33553"/>
                    <a:pt x="4811" y="21938"/>
                    <a:pt x="13375" y="13375"/>
                  </a:cubicBezTo>
                  <a:cubicBezTo>
                    <a:pt x="21939" y="4811"/>
                    <a:pt x="33554" y="0"/>
                    <a:pt x="45664" y="0"/>
                  </a:cubicBezTo>
                  <a:lnTo>
                    <a:pt x="771380" y="0"/>
                  </a:lnTo>
                  <a:cubicBezTo>
                    <a:pt x="783491" y="0"/>
                    <a:pt x="795106" y="4811"/>
                    <a:pt x="803669" y="13375"/>
                  </a:cubicBezTo>
                  <a:cubicBezTo>
                    <a:pt x="812233" y="21939"/>
                    <a:pt x="817044" y="33554"/>
                    <a:pt x="817044" y="45664"/>
                  </a:cubicBezTo>
                  <a:lnTo>
                    <a:pt x="817044" y="410979"/>
                  </a:lnTo>
                  <a:cubicBezTo>
                    <a:pt x="817044" y="423090"/>
                    <a:pt x="812233" y="434705"/>
                    <a:pt x="803669" y="443268"/>
                  </a:cubicBezTo>
                  <a:cubicBezTo>
                    <a:pt x="795105" y="451832"/>
                    <a:pt x="783491" y="456643"/>
                    <a:pt x="771380" y="456643"/>
                  </a:cubicBezTo>
                  <a:lnTo>
                    <a:pt x="45664" y="456643"/>
                  </a:lnTo>
                  <a:cubicBezTo>
                    <a:pt x="33553" y="456643"/>
                    <a:pt x="21938" y="451832"/>
                    <a:pt x="13375" y="443268"/>
                  </a:cubicBezTo>
                  <a:cubicBezTo>
                    <a:pt x="4811" y="434704"/>
                    <a:pt x="0" y="423090"/>
                    <a:pt x="0" y="410979"/>
                  </a:cubicBezTo>
                  <a:lnTo>
                    <a:pt x="0" y="45664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335" tIns="74335" rIns="74335" bIns="74335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/>
                <a:t>НЕТ</a:t>
              </a:r>
              <a:endParaRPr lang="ru-RU" sz="1600" kern="1200" dirty="0"/>
            </a:p>
          </p:txBody>
        </p:sp>
        <p:sp>
          <p:nvSpPr>
            <p:cNvPr id="152" name="Скругленный прямоугольник 151"/>
            <p:cNvSpPr/>
            <p:nvPr/>
          </p:nvSpPr>
          <p:spPr>
            <a:xfrm>
              <a:off x="7038298" y="2715409"/>
              <a:ext cx="833936" cy="365550"/>
            </a:xfrm>
            <a:prstGeom prst="roundRect">
              <a:avLst>
                <a:gd name="adj" fmla="val 10000"/>
              </a:avLst>
            </a:prstGeom>
            <a:no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3" name="Полилиния 152"/>
            <p:cNvSpPr/>
            <p:nvPr/>
          </p:nvSpPr>
          <p:spPr>
            <a:xfrm>
              <a:off x="7152598" y="2823994"/>
              <a:ext cx="833936" cy="365550"/>
            </a:xfrm>
            <a:custGeom>
              <a:avLst/>
              <a:gdLst>
                <a:gd name="connsiteX0" fmla="*/ 0 w 833936"/>
                <a:gd name="connsiteY0" fmla="*/ 36555 h 365550"/>
                <a:gd name="connsiteX1" fmla="*/ 10707 w 833936"/>
                <a:gd name="connsiteY1" fmla="*/ 10707 h 365550"/>
                <a:gd name="connsiteX2" fmla="*/ 36555 w 833936"/>
                <a:gd name="connsiteY2" fmla="*/ 0 h 365550"/>
                <a:gd name="connsiteX3" fmla="*/ 797381 w 833936"/>
                <a:gd name="connsiteY3" fmla="*/ 0 h 365550"/>
                <a:gd name="connsiteX4" fmla="*/ 823229 w 833936"/>
                <a:gd name="connsiteY4" fmla="*/ 10707 h 365550"/>
                <a:gd name="connsiteX5" fmla="*/ 833936 w 833936"/>
                <a:gd name="connsiteY5" fmla="*/ 36555 h 365550"/>
                <a:gd name="connsiteX6" fmla="*/ 833936 w 833936"/>
                <a:gd name="connsiteY6" fmla="*/ 328995 h 365550"/>
                <a:gd name="connsiteX7" fmla="*/ 823229 w 833936"/>
                <a:gd name="connsiteY7" fmla="*/ 354843 h 365550"/>
                <a:gd name="connsiteX8" fmla="*/ 797381 w 833936"/>
                <a:gd name="connsiteY8" fmla="*/ 365550 h 365550"/>
                <a:gd name="connsiteX9" fmla="*/ 36555 w 833936"/>
                <a:gd name="connsiteY9" fmla="*/ 365550 h 365550"/>
                <a:gd name="connsiteX10" fmla="*/ 10707 w 833936"/>
                <a:gd name="connsiteY10" fmla="*/ 354843 h 365550"/>
                <a:gd name="connsiteX11" fmla="*/ 0 w 833936"/>
                <a:gd name="connsiteY11" fmla="*/ 328995 h 365550"/>
                <a:gd name="connsiteX12" fmla="*/ 0 w 833936"/>
                <a:gd name="connsiteY12" fmla="*/ 36555 h 36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3936" h="365550">
                  <a:moveTo>
                    <a:pt x="0" y="36555"/>
                  </a:moveTo>
                  <a:cubicBezTo>
                    <a:pt x="0" y="26860"/>
                    <a:pt x="3851" y="17562"/>
                    <a:pt x="10707" y="10707"/>
                  </a:cubicBezTo>
                  <a:cubicBezTo>
                    <a:pt x="17562" y="3852"/>
                    <a:pt x="26860" y="0"/>
                    <a:pt x="36555" y="0"/>
                  </a:cubicBezTo>
                  <a:lnTo>
                    <a:pt x="797381" y="0"/>
                  </a:lnTo>
                  <a:cubicBezTo>
                    <a:pt x="807076" y="0"/>
                    <a:pt x="816374" y="3851"/>
                    <a:pt x="823229" y="10707"/>
                  </a:cubicBezTo>
                  <a:cubicBezTo>
                    <a:pt x="830084" y="17562"/>
                    <a:pt x="833936" y="26860"/>
                    <a:pt x="833936" y="36555"/>
                  </a:cubicBezTo>
                  <a:lnTo>
                    <a:pt x="833936" y="328995"/>
                  </a:lnTo>
                  <a:cubicBezTo>
                    <a:pt x="833936" y="338690"/>
                    <a:pt x="830085" y="347988"/>
                    <a:pt x="823229" y="354843"/>
                  </a:cubicBezTo>
                  <a:cubicBezTo>
                    <a:pt x="816374" y="361698"/>
                    <a:pt x="807076" y="365550"/>
                    <a:pt x="797381" y="365550"/>
                  </a:cubicBezTo>
                  <a:lnTo>
                    <a:pt x="36555" y="365550"/>
                  </a:lnTo>
                  <a:cubicBezTo>
                    <a:pt x="26860" y="365550"/>
                    <a:pt x="17562" y="361699"/>
                    <a:pt x="10707" y="354843"/>
                  </a:cubicBezTo>
                  <a:cubicBezTo>
                    <a:pt x="3852" y="347988"/>
                    <a:pt x="0" y="338690"/>
                    <a:pt x="0" y="328995"/>
                  </a:cubicBezTo>
                  <a:lnTo>
                    <a:pt x="0" y="36555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667" tIns="71667" rIns="71667" bIns="71667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/>
                <a:t>ДА</a:t>
              </a:r>
              <a:endParaRPr lang="ru-RU" sz="1600" kern="1200" dirty="0"/>
            </a:p>
          </p:txBody>
        </p:sp>
        <p:sp>
          <p:nvSpPr>
            <p:cNvPr id="154" name="Скругленный прямоугольник 153"/>
            <p:cNvSpPr/>
            <p:nvPr/>
          </p:nvSpPr>
          <p:spPr>
            <a:xfrm>
              <a:off x="2542002" y="15096"/>
              <a:ext cx="4712711" cy="407827"/>
            </a:xfrm>
            <a:prstGeom prst="roundRect">
              <a:avLst>
                <a:gd name="adj" fmla="val 10000"/>
              </a:avLst>
            </a:prstGeom>
            <a:no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5" name="Полилиния 154"/>
            <p:cNvSpPr/>
            <p:nvPr/>
          </p:nvSpPr>
          <p:spPr>
            <a:xfrm>
              <a:off x="2656302" y="123681"/>
              <a:ext cx="4712711" cy="407827"/>
            </a:xfrm>
            <a:custGeom>
              <a:avLst/>
              <a:gdLst>
                <a:gd name="connsiteX0" fmla="*/ 0 w 4712711"/>
                <a:gd name="connsiteY0" fmla="*/ 40783 h 407827"/>
                <a:gd name="connsiteX1" fmla="*/ 11945 w 4712711"/>
                <a:gd name="connsiteY1" fmla="*/ 11945 h 407827"/>
                <a:gd name="connsiteX2" fmla="*/ 40783 w 4712711"/>
                <a:gd name="connsiteY2" fmla="*/ 0 h 407827"/>
                <a:gd name="connsiteX3" fmla="*/ 4671928 w 4712711"/>
                <a:gd name="connsiteY3" fmla="*/ 0 h 407827"/>
                <a:gd name="connsiteX4" fmla="*/ 4700766 w 4712711"/>
                <a:gd name="connsiteY4" fmla="*/ 11945 h 407827"/>
                <a:gd name="connsiteX5" fmla="*/ 4712711 w 4712711"/>
                <a:gd name="connsiteY5" fmla="*/ 40783 h 407827"/>
                <a:gd name="connsiteX6" fmla="*/ 4712711 w 4712711"/>
                <a:gd name="connsiteY6" fmla="*/ 367044 h 407827"/>
                <a:gd name="connsiteX7" fmla="*/ 4700766 w 4712711"/>
                <a:gd name="connsiteY7" fmla="*/ 395882 h 407827"/>
                <a:gd name="connsiteX8" fmla="*/ 4671928 w 4712711"/>
                <a:gd name="connsiteY8" fmla="*/ 407827 h 407827"/>
                <a:gd name="connsiteX9" fmla="*/ 40783 w 4712711"/>
                <a:gd name="connsiteY9" fmla="*/ 407827 h 407827"/>
                <a:gd name="connsiteX10" fmla="*/ 11945 w 4712711"/>
                <a:gd name="connsiteY10" fmla="*/ 395882 h 407827"/>
                <a:gd name="connsiteX11" fmla="*/ 0 w 4712711"/>
                <a:gd name="connsiteY11" fmla="*/ 367044 h 407827"/>
                <a:gd name="connsiteX12" fmla="*/ 0 w 4712711"/>
                <a:gd name="connsiteY12" fmla="*/ 40783 h 407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12711" h="407827">
                  <a:moveTo>
                    <a:pt x="0" y="40783"/>
                  </a:moveTo>
                  <a:cubicBezTo>
                    <a:pt x="0" y="29967"/>
                    <a:pt x="4297" y="19593"/>
                    <a:pt x="11945" y="11945"/>
                  </a:cubicBezTo>
                  <a:cubicBezTo>
                    <a:pt x="19593" y="4297"/>
                    <a:pt x="29967" y="0"/>
                    <a:pt x="40783" y="0"/>
                  </a:cubicBezTo>
                  <a:lnTo>
                    <a:pt x="4671928" y="0"/>
                  </a:lnTo>
                  <a:cubicBezTo>
                    <a:pt x="4682744" y="0"/>
                    <a:pt x="4693118" y="4297"/>
                    <a:pt x="4700766" y="11945"/>
                  </a:cubicBezTo>
                  <a:cubicBezTo>
                    <a:pt x="4708414" y="19593"/>
                    <a:pt x="4712711" y="29967"/>
                    <a:pt x="4712711" y="40783"/>
                  </a:cubicBezTo>
                  <a:lnTo>
                    <a:pt x="4712711" y="367044"/>
                  </a:lnTo>
                  <a:cubicBezTo>
                    <a:pt x="4712711" y="377860"/>
                    <a:pt x="4708414" y="388234"/>
                    <a:pt x="4700766" y="395882"/>
                  </a:cubicBezTo>
                  <a:cubicBezTo>
                    <a:pt x="4693118" y="403530"/>
                    <a:pt x="4682744" y="407827"/>
                    <a:pt x="4671928" y="407827"/>
                  </a:cubicBezTo>
                  <a:lnTo>
                    <a:pt x="40783" y="407827"/>
                  </a:lnTo>
                  <a:cubicBezTo>
                    <a:pt x="29967" y="407827"/>
                    <a:pt x="19593" y="403530"/>
                    <a:pt x="11945" y="395882"/>
                  </a:cubicBezTo>
                  <a:cubicBezTo>
                    <a:pt x="4297" y="388234"/>
                    <a:pt x="0" y="377860"/>
                    <a:pt x="0" y="367044"/>
                  </a:cubicBezTo>
                  <a:lnTo>
                    <a:pt x="0" y="40783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905" tIns="72905" rIns="72905" bIns="72905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/>
                <a:t>Определите  </a:t>
              </a:r>
              <a:r>
                <a:rPr lang="en-US" sz="1600" kern="1200" dirty="0" smtClean="0"/>
                <a:t>n (</a:t>
              </a:r>
              <a:r>
                <a:rPr lang="ru-RU" sz="1600" kern="1200" dirty="0" smtClean="0"/>
                <a:t>общее количество объектов) и </a:t>
              </a:r>
              <a:r>
                <a:rPr lang="en-US" sz="1600" kern="1200" dirty="0" smtClean="0"/>
                <a:t>m (</a:t>
              </a:r>
              <a:r>
                <a:rPr lang="ru-RU" sz="1600" kern="1200" dirty="0" smtClean="0"/>
                <a:t>сколько объектов выбираем)</a:t>
              </a:r>
              <a:endParaRPr lang="ru-RU" sz="1600" kern="1200" dirty="0"/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0" y="3284984"/>
            <a:ext cx="2051720" cy="1008111"/>
            <a:chOff x="848094" y="4697759"/>
            <a:chExt cx="2107537" cy="1187475"/>
          </a:xfrm>
        </p:grpSpPr>
        <p:graphicFrame>
          <p:nvGraphicFramePr>
            <p:cNvPr id="78852" name="Object 4"/>
            <p:cNvGraphicFramePr>
              <a:graphicFrameLocks noChangeAspect="1"/>
            </p:cNvGraphicFramePr>
            <p:nvPr/>
          </p:nvGraphicFramePr>
          <p:xfrm>
            <a:off x="881618" y="5129806"/>
            <a:ext cx="1746165" cy="755428"/>
          </p:xfrm>
          <a:graphic>
            <a:graphicData uri="http://schemas.openxmlformats.org/presentationml/2006/ole">
              <p:oleObj spid="_x0000_s78864" name="Формула" r:id="rId4" imgW="1054100" imgH="419100" progId="Equation.3">
                <p:embed/>
              </p:oleObj>
            </a:graphicData>
          </a:graphic>
        </p:graphicFrame>
        <p:sp>
          <p:nvSpPr>
            <p:cNvPr id="26" name="TextBox 25"/>
            <p:cNvSpPr txBox="1"/>
            <p:nvPr/>
          </p:nvSpPr>
          <p:spPr>
            <a:xfrm>
              <a:off x="848094" y="4697759"/>
              <a:ext cx="21075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СОЧЕТАНИЯ</a:t>
              </a:r>
              <a:endParaRPr lang="ru-RU" dirty="0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979711" y="3068962"/>
            <a:ext cx="2232248" cy="1125861"/>
            <a:chOff x="3127039" y="4725144"/>
            <a:chExt cx="2381065" cy="1238224"/>
          </a:xfrm>
        </p:grpSpPr>
        <p:graphicFrame>
          <p:nvGraphicFramePr>
            <p:cNvPr id="78853" name="Object 5"/>
            <p:cNvGraphicFramePr>
              <a:graphicFrameLocks noChangeAspect="1"/>
            </p:cNvGraphicFramePr>
            <p:nvPr/>
          </p:nvGraphicFramePr>
          <p:xfrm>
            <a:off x="3127039" y="5200311"/>
            <a:ext cx="2232249" cy="763057"/>
          </p:xfrm>
          <a:graphic>
            <a:graphicData uri="http://schemas.openxmlformats.org/presentationml/2006/ole">
              <p:oleObj spid="_x0000_s78865" name="Формула" r:id="rId5" imgW="1104900" imgH="419100" progId="Equation.3">
                <p:embed/>
              </p:oleObj>
            </a:graphicData>
          </a:graphic>
        </p:graphicFrame>
        <p:sp>
          <p:nvSpPr>
            <p:cNvPr id="28" name="TextBox 27"/>
            <p:cNvSpPr txBox="1"/>
            <p:nvPr/>
          </p:nvSpPr>
          <p:spPr>
            <a:xfrm>
              <a:off x="3203848" y="4725144"/>
              <a:ext cx="2304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/>
                <a:t>СОЧЕТАНИЯ С ПОВТОРЕНИЯМИ</a:t>
              </a:r>
              <a:endParaRPr lang="ru-RU" sz="1400" dirty="0"/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4355976" y="3501008"/>
            <a:ext cx="2016224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4283968" y="3573016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Повторения есть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6983760" y="3501008"/>
            <a:ext cx="2016224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6911752" y="3573016"/>
            <a:ext cx="22322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Повторения есть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6804248" y="4437112"/>
            <a:ext cx="864096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6948264" y="4437112"/>
            <a:ext cx="6480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  <p:grpSp>
        <p:nvGrpSpPr>
          <p:cNvPr id="63" name="Группа 62"/>
          <p:cNvGrpSpPr/>
          <p:nvPr/>
        </p:nvGrpSpPr>
        <p:grpSpPr>
          <a:xfrm>
            <a:off x="3419872" y="4509120"/>
            <a:ext cx="864096" cy="432048"/>
            <a:chOff x="7452320" y="5013176"/>
            <a:chExt cx="864096" cy="432048"/>
          </a:xfrm>
        </p:grpSpPr>
        <p:sp>
          <p:nvSpPr>
            <p:cNvPr id="64" name="Прямоугольник 63"/>
            <p:cNvSpPr/>
            <p:nvPr/>
          </p:nvSpPr>
          <p:spPr>
            <a:xfrm>
              <a:off x="7452320" y="5013176"/>
              <a:ext cx="864096" cy="43204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96336" y="5013176"/>
              <a:ext cx="6480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НЕТ</a:t>
              </a:r>
              <a:endParaRPr lang="ru-RU" dirty="0"/>
            </a:p>
          </p:txBody>
        </p:sp>
      </p:grpSp>
      <p:sp>
        <p:nvSpPr>
          <p:cNvPr id="67" name="Прямоугольник 66"/>
          <p:cNvSpPr/>
          <p:nvPr/>
        </p:nvSpPr>
        <p:spPr>
          <a:xfrm>
            <a:off x="5004048" y="4437112"/>
            <a:ext cx="864096" cy="4320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/>
          <p:cNvSpPr txBox="1"/>
          <p:nvPr/>
        </p:nvSpPr>
        <p:spPr>
          <a:xfrm>
            <a:off x="5148064" y="4437112"/>
            <a:ext cx="6480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70" name="Прямоугольник 69"/>
          <p:cNvSpPr/>
          <p:nvPr/>
        </p:nvSpPr>
        <p:spPr>
          <a:xfrm>
            <a:off x="8100392" y="4437112"/>
            <a:ext cx="864096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827584" y="5301208"/>
            <a:ext cx="1800200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788024" y="5301208"/>
            <a:ext cx="1728192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6660232" y="5301208"/>
            <a:ext cx="2160240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8854" name="Object 6"/>
          <p:cNvGraphicFramePr>
            <a:graphicFrameLocks noChangeAspect="1"/>
          </p:cNvGraphicFramePr>
          <p:nvPr/>
        </p:nvGraphicFramePr>
        <p:xfrm>
          <a:off x="899592" y="5805264"/>
          <a:ext cx="1440160" cy="676439"/>
        </p:xfrm>
        <a:graphic>
          <a:graphicData uri="http://schemas.openxmlformats.org/presentationml/2006/ole">
            <p:oleObj spid="_x0000_s78866" name="Формула" r:id="rId6" imgW="889000" imgH="419100" progId="Equation.3">
              <p:embed/>
            </p:oleObj>
          </a:graphicData>
        </a:graphic>
      </p:graphicFrame>
      <p:sp>
        <p:nvSpPr>
          <p:cNvPr id="77" name="TextBox 76"/>
          <p:cNvSpPr txBox="1"/>
          <p:nvPr/>
        </p:nvSpPr>
        <p:spPr>
          <a:xfrm>
            <a:off x="827584" y="5301208"/>
            <a:ext cx="165618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Размещения</a:t>
            </a:r>
            <a:endParaRPr lang="ru-RU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2915816" y="5301208"/>
            <a:ext cx="1656184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8855" name="Object 7"/>
          <p:cNvGraphicFramePr>
            <a:graphicFrameLocks noChangeAspect="1"/>
          </p:cNvGraphicFramePr>
          <p:nvPr/>
        </p:nvGraphicFramePr>
        <p:xfrm>
          <a:off x="3131840" y="5877272"/>
          <a:ext cx="1320265" cy="648816"/>
        </p:xfrm>
        <a:graphic>
          <a:graphicData uri="http://schemas.openxmlformats.org/presentationml/2006/ole">
            <p:oleObj spid="_x0000_s78867" name="Формула" r:id="rId7" imgW="545626" imgH="266469" progId="Equation.3">
              <p:embed/>
            </p:oleObj>
          </a:graphicData>
        </a:graphic>
      </p:graphicFrame>
      <p:sp>
        <p:nvSpPr>
          <p:cNvPr id="80" name="TextBox 79"/>
          <p:cNvSpPr txBox="1"/>
          <p:nvPr/>
        </p:nvSpPr>
        <p:spPr>
          <a:xfrm>
            <a:off x="2843808" y="5301208"/>
            <a:ext cx="18002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Размещения с повторениями</a:t>
            </a:r>
            <a:endParaRPr lang="ru-RU" dirty="0"/>
          </a:p>
        </p:txBody>
      </p:sp>
      <p:sp>
        <p:nvSpPr>
          <p:cNvPr id="82" name="TextBox 81"/>
          <p:cNvSpPr txBox="1"/>
          <p:nvPr/>
        </p:nvSpPr>
        <p:spPr>
          <a:xfrm>
            <a:off x="4788024" y="537321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Перестановки</a:t>
            </a:r>
            <a:endParaRPr lang="ru-RU" dirty="0"/>
          </a:p>
        </p:txBody>
      </p:sp>
      <p:graphicFrame>
        <p:nvGraphicFramePr>
          <p:cNvPr id="78856" name="Object 8"/>
          <p:cNvGraphicFramePr>
            <a:graphicFrameLocks noChangeAspect="1"/>
          </p:cNvGraphicFramePr>
          <p:nvPr/>
        </p:nvGraphicFramePr>
        <p:xfrm>
          <a:off x="4860032" y="5805264"/>
          <a:ext cx="1262587" cy="647873"/>
        </p:xfrm>
        <a:graphic>
          <a:graphicData uri="http://schemas.openxmlformats.org/presentationml/2006/ole">
            <p:oleObj spid="_x0000_s78868" name="Формула" r:id="rId8" imgW="444307" imgH="228501" progId="Equation.3">
              <p:embed/>
            </p:oleObj>
          </a:graphicData>
        </a:graphic>
      </p:graphicFrame>
      <p:sp>
        <p:nvSpPr>
          <p:cNvPr id="84" name="TextBox 83"/>
          <p:cNvSpPr txBox="1"/>
          <p:nvPr/>
        </p:nvSpPr>
        <p:spPr>
          <a:xfrm>
            <a:off x="6660232" y="5301208"/>
            <a:ext cx="201622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Перестановки с повторениями</a:t>
            </a:r>
            <a:endParaRPr lang="ru-RU" sz="1600" dirty="0"/>
          </a:p>
        </p:txBody>
      </p:sp>
      <p:graphicFrame>
        <p:nvGraphicFramePr>
          <p:cNvPr id="78857" name="Object 9"/>
          <p:cNvGraphicFramePr>
            <a:graphicFrameLocks noChangeAspect="1"/>
          </p:cNvGraphicFramePr>
          <p:nvPr/>
        </p:nvGraphicFramePr>
        <p:xfrm>
          <a:off x="6732240" y="5877272"/>
          <a:ext cx="2088232" cy="651644"/>
        </p:xfrm>
        <a:graphic>
          <a:graphicData uri="http://schemas.openxmlformats.org/presentationml/2006/ole">
            <p:oleObj spid="_x0000_s78869" name="Формула" r:id="rId9" imgW="1511300" imgH="431800" progId="Equation.3">
              <p:embed/>
            </p:oleObj>
          </a:graphicData>
        </a:graphic>
      </p:graphicFrame>
      <p:sp>
        <p:nvSpPr>
          <p:cNvPr id="86" name="TextBox 85"/>
          <p:cNvSpPr txBox="1"/>
          <p:nvPr/>
        </p:nvSpPr>
        <p:spPr>
          <a:xfrm>
            <a:off x="8244408" y="4437112"/>
            <a:ext cx="6480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4788024" y="548680"/>
            <a:ext cx="0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flipH="1">
            <a:off x="2915816" y="1196752"/>
            <a:ext cx="1800200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4716016" y="1196752"/>
            <a:ext cx="1944216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2483768" y="1700808"/>
            <a:ext cx="0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6948264" y="1628800"/>
            <a:ext cx="0" cy="72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flipH="1">
            <a:off x="971600" y="2132856"/>
            <a:ext cx="1152128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>
            <a:off x="2123728" y="2132856"/>
            <a:ext cx="576064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 flipH="1">
            <a:off x="4932040" y="2204864"/>
            <a:ext cx="1368152" cy="5760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6300192" y="2204864"/>
            <a:ext cx="1296144" cy="5760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>
            <a:off x="539552" y="2852936"/>
            <a:ext cx="0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>
            <a:endCxn id="28" idx="0"/>
          </p:cNvCxnSpPr>
          <p:nvPr/>
        </p:nvCxnSpPr>
        <p:spPr>
          <a:xfrm>
            <a:off x="3059832" y="2780928"/>
            <a:ext cx="72008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>
            <a:off x="5076056" y="3212976"/>
            <a:ext cx="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/>
          <p:nvPr/>
        </p:nvCxnSpPr>
        <p:spPr>
          <a:xfrm>
            <a:off x="7596336" y="3212976"/>
            <a:ext cx="0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>
            <a:stCxn id="31" idx="2"/>
          </p:cNvCxnSpPr>
          <p:nvPr/>
        </p:nvCxnSpPr>
        <p:spPr>
          <a:xfrm flipH="1">
            <a:off x="4067944" y="4005064"/>
            <a:ext cx="1296144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>
            <a:stCxn id="31" idx="2"/>
          </p:cNvCxnSpPr>
          <p:nvPr/>
        </p:nvCxnSpPr>
        <p:spPr>
          <a:xfrm>
            <a:off x="5364088" y="4005064"/>
            <a:ext cx="72008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/>
          <p:nvPr/>
        </p:nvCxnSpPr>
        <p:spPr>
          <a:xfrm flipH="1">
            <a:off x="7164288" y="4077072"/>
            <a:ext cx="792088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 стрелкой 108"/>
          <p:cNvCxnSpPr>
            <a:endCxn id="86" idx="0"/>
          </p:cNvCxnSpPr>
          <p:nvPr/>
        </p:nvCxnSpPr>
        <p:spPr>
          <a:xfrm>
            <a:off x="7956376" y="4077072"/>
            <a:ext cx="612068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>
            <a:stCxn id="64" idx="2"/>
            <a:endCxn id="77" idx="0"/>
          </p:cNvCxnSpPr>
          <p:nvPr/>
        </p:nvCxnSpPr>
        <p:spPr>
          <a:xfrm flipH="1">
            <a:off x="1655676" y="4941168"/>
            <a:ext cx="2196244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 стрелкой 112"/>
          <p:cNvCxnSpPr>
            <a:stCxn id="67" idx="2"/>
          </p:cNvCxnSpPr>
          <p:nvPr/>
        </p:nvCxnSpPr>
        <p:spPr>
          <a:xfrm flipH="1">
            <a:off x="4067944" y="4869160"/>
            <a:ext cx="1368152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>
            <a:stCxn id="38" idx="2"/>
          </p:cNvCxnSpPr>
          <p:nvPr/>
        </p:nvCxnSpPr>
        <p:spPr>
          <a:xfrm flipH="1">
            <a:off x="5796136" y="4869160"/>
            <a:ext cx="1440160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/>
          <p:nvPr/>
        </p:nvCxnSpPr>
        <p:spPr>
          <a:xfrm flipH="1">
            <a:off x="7956376" y="4941168"/>
            <a:ext cx="576064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Перестановки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fontAlgn="t"/>
            <a:endParaRPr lang="ru-RU" b="1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pPr fontAlgn="t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Перестановки без повторений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Перестановками без повторений из </a:t>
            </a:r>
            <a:r>
              <a:rPr lang="ru-RU" b="1" i="1"/>
              <a:t>n</a:t>
            </a:r>
            <a:r>
              <a:rPr lang="ru-RU"/>
              <a:t> различных элементов называются все возможные последовательности этих </a:t>
            </a:r>
            <a:r>
              <a:rPr lang="ru-RU" b="1" i="1"/>
              <a:t>n</a:t>
            </a:r>
            <a:r>
              <a:rPr lang="ru-RU"/>
              <a:t> элементов. Число перестановок без повторений из </a:t>
            </a:r>
            <a:r>
              <a:rPr lang="ru-RU" b="1" i="1"/>
              <a:t>n</a:t>
            </a:r>
            <a:r>
              <a:rPr lang="ru-RU"/>
              <a:t> элементов равняется </a:t>
            </a:r>
          </a:p>
          <a:p>
            <a:endParaRPr lang="ru-RU"/>
          </a:p>
          <a:p>
            <a:pPr algn="ctr">
              <a:buFontTx/>
              <a:buNone/>
            </a:pPr>
            <a:r>
              <a:rPr lang="ru-RU"/>
              <a:t>по определению  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2406650" y="4005263"/>
          <a:ext cx="4400550" cy="806450"/>
        </p:xfrm>
        <a:graphic>
          <a:graphicData uri="http://schemas.openxmlformats.org/presentationml/2006/ole">
            <p:oleObj spid="_x0000_s5143" name="Формула" r:id="rId3" imgW="1244600" imgH="228600" progId="Equation.3">
              <p:embed/>
            </p:oleObj>
          </a:graphicData>
        </a:graphic>
      </p:graphicFrame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8" name="Object 8"/>
          <p:cNvGraphicFramePr>
            <a:graphicFrameLocks noChangeAspect="1"/>
          </p:cNvGraphicFramePr>
          <p:nvPr/>
        </p:nvGraphicFramePr>
        <p:xfrm>
          <a:off x="4067175" y="5373688"/>
          <a:ext cx="982663" cy="519112"/>
        </p:xfrm>
        <a:graphic>
          <a:graphicData uri="http://schemas.openxmlformats.org/presentationml/2006/ole">
            <p:oleObj spid="_x0000_s5144" name="Формула" r:id="rId4" imgW="329914" imgH="177646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Перестановки без повторений</a:t>
            </a:r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754063" y="148431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1474788" y="1484313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8" name="Oval 6"/>
          <p:cNvSpPr>
            <a:spLocks noChangeArrowheads="1"/>
          </p:cNvSpPr>
          <p:nvPr/>
        </p:nvSpPr>
        <p:spPr bwMode="auto">
          <a:xfrm>
            <a:off x="2195513" y="1484313"/>
            <a:ext cx="431800" cy="431800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9" name="Oval 7"/>
          <p:cNvSpPr>
            <a:spLocks noChangeArrowheads="1"/>
          </p:cNvSpPr>
          <p:nvPr/>
        </p:nvSpPr>
        <p:spPr bwMode="auto">
          <a:xfrm>
            <a:off x="754063" y="2205038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0" name="Oval 8"/>
          <p:cNvSpPr>
            <a:spLocks noChangeArrowheads="1"/>
          </p:cNvSpPr>
          <p:nvPr/>
        </p:nvSpPr>
        <p:spPr bwMode="auto">
          <a:xfrm>
            <a:off x="1474788" y="2205038"/>
            <a:ext cx="431800" cy="431800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2195513" y="2205038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1474788" y="29241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3" name="Oval 11"/>
          <p:cNvSpPr>
            <a:spLocks noChangeArrowheads="1"/>
          </p:cNvSpPr>
          <p:nvPr/>
        </p:nvSpPr>
        <p:spPr bwMode="auto">
          <a:xfrm>
            <a:off x="754063" y="2924175"/>
            <a:ext cx="431800" cy="431800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4" name="Oval 12"/>
          <p:cNvSpPr>
            <a:spLocks noChangeArrowheads="1"/>
          </p:cNvSpPr>
          <p:nvPr/>
        </p:nvSpPr>
        <p:spPr bwMode="auto">
          <a:xfrm>
            <a:off x="2195513" y="292417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5" name="Oval 13"/>
          <p:cNvSpPr>
            <a:spLocks noChangeArrowheads="1"/>
          </p:cNvSpPr>
          <p:nvPr/>
        </p:nvSpPr>
        <p:spPr bwMode="auto">
          <a:xfrm>
            <a:off x="682625" y="371792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6" name="Oval 14"/>
          <p:cNvSpPr>
            <a:spLocks noChangeArrowheads="1"/>
          </p:cNvSpPr>
          <p:nvPr/>
        </p:nvSpPr>
        <p:spPr bwMode="auto">
          <a:xfrm>
            <a:off x="2195513" y="371792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7" name="Oval 15"/>
          <p:cNvSpPr>
            <a:spLocks noChangeArrowheads="1"/>
          </p:cNvSpPr>
          <p:nvPr/>
        </p:nvSpPr>
        <p:spPr bwMode="auto">
          <a:xfrm>
            <a:off x="1474788" y="3717925"/>
            <a:ext cx="431800" cy="431800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8" name="Oval 16"/>
          <p:cNvSpPr>
            <a:spLocks noChangeArrowheads="1"/>
          </p:cNvSpPr>
          <p:nvPr/>
        </p:nvSpPr>
        <p:spPr bwMode="auto">
          <a:xfrm>
            <a:off x="1474788" y="443706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9" name="Oval 17"/>
          <p:cNvSpPr>
            <a:spLocks noChangeArrowheads="1"/>
          </p:cNvSpPr>
          <p:nvPr/>
        </p:nvSpPr>
        <p:spPr bwMode="auto">
          <a:xfrm>
            <a:off x="682625" y="4437063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10" name="Oval 18"/>
          <p:cNvSpPr>
            <a:spLocks noChangeArrowheads="1"/>
          </p:cNvSpPr>
          <p:nvPr/>
        </p:nvSpPr>
        <p:spPr bwMode="auto">
          <a:xfrm>
            <a:off x="2195513" y="4437063"/>
            <a:ext cx="431800" cy="431800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11" name="Oval 19"/>
          <p:cNvSpPr>
            <a:spLocks noChangeArrowheads="1"/>
          </p:cNvSpPr>
          <p:nvPr/>
        </p:nvSpPr>
        <p:spPr bwMode="auto">
          <a:xfrm>
            <a:off x="682625" y="5157788"/>
            <a:ext cx="431800" cy="431800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12" name="Oval 20"/>
          <p:cNvSpPr>
            <a:spLocks noChangeArrowheads="1"/>
          </p:cNvSpPr>
          <p:nvPr/>
        </p:nvSpPr>
        <p:spPr bwMode="auto">
          <a:xfrm>
            <a:off x="2195513" y="5157788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13" name="Oval 21"/>
          <p:cNvSpPr>
            <a:spLocks noChangeArrowheads="1"/>
          </p:cNvSpPr>
          <p:nvPr/>
        </p:nvSpPr>
        <p:spPr bwMode="auto">
          <a:xfrm>
            <a:off x="1403350" y="5157788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14" name="AutoShape 22"/>
          <p:cNvSpPr>
            <a:spLocks/>
          </p:cNvSpPr>
          <p:nvPr/>
        </p:nvSpPr>
        <p:spPr bwMode="auto">
          <a:xfrm>
            <a:off x="2698750" y="1412875"/>
            <a:ext cx="431800" cy="4248150"/>
          </a:xfrm>
          <a:prstGeom prst="rightBrace">
            <a:avLst>
              <a:gd name="adj1" fmla="val 8198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3203575" y="3284538"/>
            <a:ext cx="17287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6 различных перестановок</a:t>
            </a:r>
          </a:p>
        </p:txBody>
      </p:sp>
      <p:graphicFrame>
        <p:nvGraphicFramePr>
          <p:cNvPr id="8216" name="Object 24"/>
          <p:cNvGraphicFramePr>
            <a:graphicFrameLocks noChangeAspect="1"/>
          </p:cNvGraphicFramePr>
          <p:nvPr/>
        </p:nvGraphicFramePr>
        <p:xfrm>
          <a:off x="5148263" y="2708275"/>
          <a:ext cx="3419475" cy="1638300"/>
        </p:xfrm>
        <a:graphic>
          <a:graphicData uri="http://schemas.openxmlformats.org/presentationml/2006/ole">
            <p:oleObj spid="_x0000_s8224" name="Формула" r:id="rId3" imgW="901309" imgH="431613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  <p:bldP spid="8197" grpId="0" animBg="1"/>
      <p:bldP spid="8198" grpId="0" animBg="1"/>
      <p:bldP spid="8199" grpId="0" animBg="1"/>
      <p:bldP spid="8200" grpId="0" animBg="1"/>
      <p:bldP spid="8201" grpId="0" animBg="1"/>
      <p:bldP spid="8202" grpId="0" animBg="1"/>
      <p:bldP spid="8203" grpId="0" animBg="1"/>
      <p:bldP spid="8204" grpId="0" animBg="1"/>
      <p:bldP spid="8205" grpId="0" animBg="1"/>
      <p:bldP spid="8206" grpId="0" animBg="1"/>
      <p:bldP spid="8207" grpId="0" animBg="1"/>
      <p:bldP spid="8208" grpId="0" animBg="1"/>
      <p:bldP spid="8209" grpId="0" animBg="1"/>
      <p:bldP spid="8210" grpId="0" animBg="1"/>
      <p:bldP spid="8211" grpId="0" animBg="1"/>
      <p:bldP spid="8212" grpId="0" animBg="1"/>
      <p:bldP spid="8213" grpId="0" animBg="1"/>
      <p:bldP spid="8214" grpId="0" animBg="1"/>
      <p:bldP spid="82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Сколькими способами 4 человека могут разместиться в четырехместном купе?</a:t>
            </a:r>
            <a:endParaRPr lang="ru-RU" sz="3200" dirty="0"/>
          </a:p>
        </p:txBody>
      </p:sp>
      <p:pic>
        <p:nvPicPr>
          <p:cNvPr id="798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76872"/>
            <a:ext cx="8619987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2296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 i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Задача 19</a:t>
            </a:r>
            <a:r>
              <a:rPr lang="ru-RU" dirty="0" smtClean="0">
                <a:latin typeface="Arial" charset="0"/>
                <a:cs typeface="Arial" charset="0"/>
              </a:rPr>
              <a:t>. </a:t>
            </a:r>
            <a:r>
              <a:rPr lang="ru-RU" sz="2800" dirty="0" smtClean="0">
                <a:latin typeface="Arial" charset="0"/>
                <a:cs typeface="Arial" charset="0"/>
              </a:rPr>
              <a:t>Даны  цифр: 1,2,3,4,5,6,7. Сколько различных чисел можно составить из этих цифр? Каждое число является перестановкой из 7 элементов.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dirty="0" smtClean="0">
                <a:latin typeface="Arial" charset="0"/>
                <a:cs typeface="Arial" charset="0"/>
              </a:rPr>
              <a:t>Примеры: 1234567, 2354167, 7546321</a:t>
            </a:r>
            <a:r>
              <a:rPr lang="ru-RU" dirty="0" smtClean="0">
                <a:latin typeface="Arial" charset="0"/>
                <a:cs typeface="Arial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i="1" u="sng" dirty="0" err="1" smtClean="0">
                <a:latin typeface="Arial" charset="0"/>
                <a:cs typeface="Arial" charset="0"/>
              </a:rPr>
              <a:t>Перестановка-упорядоченное</a:t>
            </a:r>
            <a:r>
              <a:rPr lang="ru-RU" sz="2800" i="1" u="sng" dirty="0" smtClean="0">
                <a:latin typeface="Arial" charset="0"/>
                <a:cs typeface="Arial" charset="0"/>
              </a:rPr>
              <a:t> множество.</a:t>
            </a:r>
            <a:endParaRPr lang="ru-RU" sz="2800" u="sng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800" dirty="0" smtClean="0">
                <a:latin typeface="Arial" charset="0"/>
                <a:cs typeface="Arial" charset="0"/>
              </a:rPr>
              <a:t>Число перестановок из </a:t>
            </a:r>
            <a:r>
              <a:rPr lang="en-US" sz="2800" b="1" i="1" dirty="0" smtClean="0">
                <a:latin typeface="Arial" charset="0"/>
                <a:cs typeface="Arial" charset="0"/>
              </a:rPr>
              <a:t>n</a:t>
            </a:r>
            <a:r>
              <a:rPr lang="en-US" sz="2800" dirty="0" smtClean="0">
                <a:latin typeface="Arial" charset="0"/>
                <a:cs typeface="Arial" charset="0"/>
              </a:rPr>
              <a:t> </a:t>
            </a:r>
            <a:r>
              <a:rPr lang="ru-RU" sz="2800" dirty="0" smtClean="0">
                <a:latin typeface="Arial" charset="0"/>
                <a:cs typeface="Arial" charset="0"/>
              </a:rPr>
              <a:t>элементов вычисляют по формуле </a:t>
            </a:r>
            <a:r>
              <a:rPr lang="en-US" sz="2800" b="1" i="1" dirty="0" err="1" smtClean="0">
                <a:latin typeface="Arial" charset="0"/>
                <a:cs typeface="Arial" charset="0"/>
              </a:rPr>
              <a:t>P</a:t>
            </a:r>
            <a:r>
              <a:rPr lang="en-US" sz="2800" b="1" i="1" baseline="-25000" dirty="0" err="1" smtClean="0">
                <a:latin typeface="Arial" charset="0"/>
                <a:cs typeface="Arial" charset="0"/>
              </a:rPr>
              <a:t>n</a:t>
            </a:r>
            <a:r>
              <a:rPr lang="en-US" sz="2800" b="1" i="1" dirty="0" smtClean="0">
                <a:latin typeface="Arial" charset="0"/>
                <a:cs typeface="Arial" charset="0"/>
              </a:rPr>
              <a:t>=n!</a:t>
            </a:r>
            <a:r>
              <a:rPr lang="ru-RU" sz="2800" i="1" dirty="0" smtClean="0">
                <a:latin typeface="Arial" charset="0"/>
                <a:cs typeface="Arial" charset="0"/>
              </a:rPr>
              <a:t>.</a:t>
            </a:r>
            <a:endParaRPr lang="ru-RU" sz="2800" b="1" i="1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800" dirty="0" smtClean="0">
                <a:latin typeface="Arial" charset="0"/>
                <a:cs typeface="Arial" charset="0"/>
              </a:rPr>
              <a:t>По условию </a:t>
            </a:r>
            <a:r>
              <a:rPr lang="en-US" sz="2800" b="1" i="1" dirty="0" smtClean="0">
                <a:latin typeface="Arial" charset="0"/>
                <a:cs typeface="Arial" charset="0"/>
              </a:rPr>
              <a:t>n</a:t>
            </a:r>
            <a:r>
              <a:rPr lang="ru-RU" sz="2800" b="1" i="1" dirty="0" smtClean="0">
                <a:latin typeface="Arial" charset="0"/>
                <a:cs typeface="Arial" charset="0"/>
              </a:rPr>
              <a:t>=7</a:t>
            </a:r>
            <a:endParaRPr lang="ru-RU" sz="2800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800" dirty="0" smtClean="0">
                <a:latin typeface="Arial" charset="0"/>
                <a:cs typeface="Arial" charset="0"/>
              </a:rPr>
              <a:t>Так  из 7 цифр можно 7!=1*2*3*4*5*6*7=5040 различных чисел.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Перестановки с повторениями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i="1"/>
              <a:t>Перестановки с повторением</a:t>
            </a:r>
            <a:r>
              <a:rPr lang="ru-RU"/>
              <a:t> из </a:t>
            </a:r>
            <a:r>
              <a:rPr lang="en-US" b="1" i="1"/>
              <a:t>n</a:t>
            </a:r>
            <a:r>
              <a:rPr lang="ru-RU"/>
              <a:t> элементов </a:t>
            </a:r>
            <a:r>
              <a:rPr lang="en-US" b="1" i="1"/>
              <a:t>k</a:t>
            </a:r>
            <a:r>
              <a:rPr lang="ru-RU"/>
              <a:t> типов </a:t>
            </a:r>
          </a:p>
          <a:p>
            <a:pPr>
              <a:lnSpc>
                <a:spcPct val="90000"/>
              </a:lnSpc>
            </a:pPr>
            <a:r>
              <a:rPr lang="ru-RU"/>
              <a:t>число элементов 1-го типа </a:t>
            </a:r>
            <a:r>
              <a:rPr lang="en-US" b="1" i="1"/>
              <a:t>n</a:t>
            </a:r>
            <a:r>
              <a:rPr lang="en-US" b="1" baseline="-25000"/>
              <a:t>1</a:t>
            </a:r>
            <a:r>
              <a:rPr lang="ru-RU"/>
              <a:t>; </a:t>
            </a:r>
            <a:r>
              <a:rPr lang="en-US"/>
              <a:t/>
            </a:r>
            <a:br>
              <a:rPr lang="en-US"/>
            </a:br>
            <a:r>
              <a:rPr lang="ru-RU"/>
              <a:t>число элементов 2-го типа </a:t>
            </a:r>
            <a:r>
              <a:rPr lang="en-US" b="1" i="1"/>
              <a:t>n</a:t>
            </a:r>
            <a:r>
              <a:rPr lang="en-US" b="1" baseline="-25000"/>
              <a:t>2</a:t>
            </a:r>
            <a:r>
              <a:rPr lang="ru-RU"/>
              <a:t>; …; </a:t>
            </a:r>
            <a:r>
              <a:rPr lang="en-US"/>
              <a:t/>
            </a:r>
            <a:br>
              <a:rPr lang="en-US"/>
            </a:br>
            <a:r>
              <a:rPr lang="ru-RU"/>
              <a:t>число элементов </a:t>
            </a:r>
            <a:r>
              <a:rPr lang="en-US" i="1"/>
              <a:t>k</a:t>
            </a:r>
            <a:r>
              <a:rPr lang="ru-RU"/>
              <a:t>-го типа </a:t>
            </a:r>
            <a:r>
              <a:rPr lang="en-US" b="1" i="1"/>
              <a:t>n</a:t>
            </a:r>
            <a:r>
              <a:rPr lang="en-US" b="1" i="1" baseline="-25000"/>
              <a:t>k</a:t>
            </a:r>
            <a:r>
              <a:rPr lang="ru-RU"/>
              <a:t>, </a:t>
            </a:r>
            <a:endParaRPr lang="en-US"/>
          </a:p>
          <a:p>
            <a:pPr>
              <a:lnSpc>
                <a:spcPct val="90000"/>
              </a:lnSpc>
            </a:pPr>
            <a:r>
              <a:rPr lang="ru-RU"/>
              <a:t>все возможные последовательности исходных</a:t>
            </a:r>
            <a:r>
              <a:rPr lang="ru-RU" b="1" i="1"/>
              <a:t> </a:t>
            </a:r>
            <a:r>
              <a:rPr lang="en-US" b="1" i="1"/>
              <a:t>n</a:t>
            </a:r>
            <a:r>
              <a:rPr lang="ru-RU"/>
              <a:t> элементов. Число перестановок с повторениями обозначают  </a:t>
            </a:r>
            <a:endParaRPr lang="en-US"/>
          </a:p>
          <a:p>
            <a:pPr>
              <a:lnSpc>
                <a:spcPct val="90000"/>
              </a:lnSpc>
            </a:pPr>
            <a:r>
              <a:rPr lang="ru-RU"/>
              <a:t>подсчитывают так: 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4500563" y="1989138"/>
          <a:ext cx="1368425" cy="587375"/>
        </p:xfrm>
        <a:graphic>
          <a:graphicData uri="http://schemas.openxmlformats.org/presentationml/2006/ole">
            <p:oleObj spid="_x0000_s9255" name="Формула" r:id="rId3" imgW="469696" imgH="203112" progId="Equation.3">
              <p:embed/>
            </p:oleObj>
          </a:graphicData>
        </a:graphic>
      </p:graphicFrame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7308850" y="2997200"/>
          <a:ext cx="1584325" cy="1166813"/>
        </p:xfrm>
        <a:graphic>
          <a:graphicData uri="http://schemas.openxmlformats.org/presentationml/2006/ole">
            <p:oleObj spid="_x0000_s9256" name="Формула" r:id="rId4" imgW="583947" imgH="431613" progId="Equation.3">
              <p:embed/>
            </p:oleObj>
          </a:graphicData>
        </a:graphic>
      </p:graphicFrame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3203575" y="5229225"/>
          <a:ext cx="2087563" cy="771525"/>
        </p:xfrm>
        <a:graphic>
          <a:graphicData uri="http://schemas.openxmlformats.org/presentationml/2006/ole">
            <p:oleObj spid="_x0000_s9257" name="Формула" r:id="rId5" imgW="698197" imgH="253890" progId="Equation.3">
              <p:embed/>
            </p:oleObj>
          </a:graphicData>
        </a:graphic>
      </p:graphicFrame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26" name="Object 10"/>
          <p:cNvGraphicFramePr>
            <a:graphicFrameLocks noChangeAspect="1"/>
          </p:cNvGraphicFramePr>
          <p:nvPr/>
        </p:nvGraphicFramePr>
        <p:xfrm>
          <a:off x="4859338" y="5697538"/>
          <a:ext cx="4103687" cy="1160462"/>
        </p:xfrm>
        <a:graphic>
          <a:graphicData uri="http://schemas.openxmlformats.org/presentationml/2006/ole">
            <p:oleObj spid="_x0000_s9258" name="Формула" r:id="rId6" imgW="1511300" imgH="431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Перестановки с повторениями</a:t>
            </a: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755650" y="1773238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1116013" y="1773238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2051050" y="1773238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11188" y="2349500"/>
            <a:ext cx="936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n</a:t>
            </a:r>
            <a:r>
              <a:rPr lang="ru-RU" sz="2800" baseline="-25000"/>
              <a:t>1</a:t>
            </a:r>
            <a:r>
              <a:rPr lang="en-US" sz="2800" i="1"/>
              <a:t>=</a:t>
            </a:r>
            <a:r>
              <a:rPr lang="ru-RU" sz="2800"/>
              <a:t>2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1835150" y="2349500"/>
            <a:ext cx="936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n</a:t>
            </a:r>
            <a:r>
              <a:rPr lang="ru-RU" sz="2800" baseline="-25000"/>
              <a:t>2</a:t>
            </a:r>
            <a:r>
              <a:rPr lang="en-US" sz="2800" i="1"/>
              <a:t>=</a:t>
            </a:r>
            <a:r>
              <a:rPr lang="ru-RU" sz="2800"/>
              <a:t>1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3708400" y="1628775"/>
            <a:ext cx="34559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n</a:t>
            </a:r>
            <a:r>
              <a:rPr lang="ru-RU" sz="2800" i="1"/>
              <a:t>=</a:t>
            </a:r>
            <a:r>
              <a:rPr lang="en-US" sz="2800" i="1"/>
              <a:t>n</a:t>
            </a:r>
            <a:r>
              <a:rPr lang="en-US" sz="2800" baseline="-25000"/>
              <a:t>1</a:t>
            </a:r>
            <a:r>
              <a:rPr lang="en-US" sz="2800" i="1"/>
              <a:t>+n</a:t>
            </a:r>
            <a:r>
              <a:rPr lang="en-US" sz="2800" baseline="-25000"/>
              <a:t>2</a:t>
            </a:r>
            <a:r>
              <a:rPr lang="en-US" sz="2800" i="1"/>
              <a:t>=</a:t>
            </a:r>
            <a:r>
              <a:rPr lang="en-US" sz="2800"/>
              <a:t>2+1</a:t>
            </a:r>
            <a:r>
              <a:rPr lang="en-US" sz="2800" i="1"/>
              <a:t>=</a:t>
            </a:r>
            <a:r>
              <a:rPr lang="en-US" sz="2800"/>
              <a:t>3</a:t>
            </a:r>
            <a:endParaRPr lang="ru-RU" sz="2800"/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3995738" y="22764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5" name="Oval 11"/>
          <p:cNvSpPr>
            <a:spLocks noChangeArrowheads="1"/>
          </p:cNvSpPr>
          <p:nvPr/>
        </p:nvSpPr>
        <p:spPr bwMode="auto">
          <a:xfrm>
            <a:off x="4716463" y="22764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6" name="Oval 12"/>
          <p:cNvSpPr>
            <a:spLocks noChangeArrowheads="1"/>
          </p:cNvSpPr>
          <p:nvPr/>
        </p:nvSpPr>
        <p:spPr bwMode="auto">
          <a:xfrm>
            <a:off x="5364163" y="227647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7" name="Oval 13"/>
          <p:cNvSpPr>
            <a:spLocks noChangeArrowheads="1"/>
          </p:cNvSpPr>
          <p:nvPr/>
        </p:nvSpPr>
        <p:spPr bwMode="auto">
          <a:xfrm>
            <a:off x="3995738" y="29241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8" name="Oval 14"/>
          <p:cNvSpPr>
            <a:spLocks noChangeArrowheads="1"/>
          </p:cNvSpPr>
          <p:nvPr/>
        </p:nvSpPr>
        <p:spPr bwMode="auto">
          <a:xfrm>
            <a:off x="4716463" y="292417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9" name="Oval 15"/>
          <p:cNvSpPr>
            <a:spLocks noChangeArrowheads="1"/>
          </p:cNvSpPr>
          <p:nvPr/>
        </p:nvSpPr>
        <p:spPr bwMode="auto">
          <a:xfrm>
            <a:off x="5364163" y="29241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80" name="Oval 16"/>
          <p:cNvSpPr>
            <a:spLocks noChangeArrowheads="1"/>
          </p:cNvSpPr>
          <p:nvPr/>
        </p:nvSpPr>
        <p:spPr bwMode="auto">
          <a:xfrm>
            <a:off x="3995738" y="3573463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81" name="Oval 17"/>
          <p:cNvSpPr>
            <a:spLocks noChangeArrowheads="1"/>
          </p:cNvSpPr>
          <p:nvPr/>
        </p:nvSpPr>
        <p:spPr bwMode="auto">
          <a:xfrm>
            <a:off x="4716463" y="357346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82" name="Oval 18"/>
          <p:cNvSpPr>
            <a:spLocks noChangeArrowheads="1"/>
          </p:cNvSpPr>
          <p:nvPr/>
        </p:nvSpPr>
        <p:spPr bwMode="auto">
          <a:xfrm>
            <a:off x="5364163" y="357346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83" name="AutoShape 19"/>
          <p:cNvSpPr>
            <a:spLocks/>
          </p:cNvSpPr>
          <p:nvPr/>
        </p:nvSpPr>
        <p:spPr bwMode="auto">
          <a:xfrm>
            <a:off x="5795963" y="2205038"/>
            <a:ext cx="431800" cy="1871662"/>
          </a:xfrm>
          <a:prstGeom prst="rightBrace">
            <a:avLst>
              <a:gd name="adj1" fmla="val 3612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6300788" y="2852738"/>
            <a:ext cx="19431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 </a:t>
            </a:r>
            <a:r>
              <a:rPr lang="ru-RU"/>
              <a:t>различные перестановки</a:t>
            </a:r>
          </a:p>
        </p:txBody>
      </p:sp>
      <p:graphicFrame>
        <p:nvGraphicFramePr>
          <p:cNvPr id="11285" name="Object 21"/>
          <p:cNvGraphicFramePr>
            <a:graphicFrameLocks noChangeAspect="1"/>
          </p:cNvGraphicFramePr>
          <p:nvPr/>
        </p:nvGraphicFramePr>
        <p:xfrm>
          <a:off x="2051050" y="4797425"/>
          <a:ext cx="4173538" cy="1308100"/>
        </p:xfrm>
        <a:graphic>
          <a:graphicData uri="http://schemas.openxmlformats.org/presentationml/2006/ole">
            <p:oleObj spid="_x0000_s11293" name="Формула" r:id="rId3" imgW="1244600" imgH="393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69" grpId="0" animBg="1"/>
      <p:bldP spid="11270" grpId="0" animBg="1"/>
      <p:bldP spid="11271" grpId="0"/>
      <p:bldP spid="11272" grpId="0"/>
      <p:bldP spid="11273" grpId="0"/>
      <p:bldP spid="11274" grpId="0" animBg="1"/>
      <p:bldP spid="11275" grpId="0" animBg="1"/>
      <p:bldP spid="11276" grpId="0" animBg="1"/>
      <p:bldP spid="11277" grpId="0" animBg="1"/>
      <p:bldP spid="11278" grpId="0" animBg="1"/>
      <p:bldP spid="11279" grpId="0" animBg="1"/>
      <p:bldP spid="11280" grpId="0" animBg="1"/>
      <p:bldP spid="11281" grpId="0" animBg="1"/>
      <p:bldP spid="11282" grpId="0" animBg="1"/>
      <p:bldP spid="11283" grpId="0" animBg="1"/>
      <p:bldP spid="1128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</a:t>
            </a:r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Дворовая футбольная команда выбирает капитана и его заместителя. Сколькими способами это можно сделать, если в команде 11 человек?</a:t>
            </a:r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048492" y="4214818"/>
          <a:ext cx="6595341" cy="1381456"/>
        </p:xfrm>
        <a:graphic>
          <a:graphicData uri="http://schemas.openxmlformats.org/presentationml/2006/ole">
            <p:oleObj spid="_x0000_s38915" name="Формула" r:id="rId3" imgW="1879600" imgH="393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5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Сколько различных гирлянд можно сделать, если у нас 5 красных, 7 синих и 4 желтых светодиода?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ru-RU" dirty="0" smtClean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24637718"/>
              </p:ext>
            </p:extLst>
          </p:nvPr>
        </p:nvGraphicFramePr>
        <p:xfrm>
          <a:off x="1254125" y="3214688"/>
          <a:ext cx="6564313" cy="1452562"/>
        </p:xfrm>
        <a:graphic>
          <a:graphicData uri="http://schemas.openxmlformats.org/presentationml/2006/ole">
            <p:oleObj spid="_x0000_s37893" name="Формула" r:id="rId3" imgW="17776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290"/>
            <a:ext cx="82296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Пример </a:t>
            </a:r>
            <a:r>
              <a:rPr lang="ru-RU" sz="2800" dirty="0" smtClean="0"/>
              <a:t>Даны  цифр: 1,2,2,3,3,3,4,. Сколько различных чисел можно составить из этих цифр? Каждое число является перестановкой из 7 элементов.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dirty="0" smtClean="0"/>
              <a:t>Примеры: 1223334, 4232331,2233314.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dirty="0" smtClean="0"/>
              <a:t>Некоторые числа при перестановке одинаковых цифр не меняются. </a:t>
            </a:r>
            <a:endParaRPr lang="ru-RU" sz="2800" b="1" i="1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2800" dirty="0" smtClean="0"/>
              <a:t>По условию </a:t>
            </a:r>
            <a:r>
              <a:rPr lang="en-US" sz="2800" b="1" i="1" dirty="0" smtClean="0"/>
              <a:t>n</a:t>
            </a:r>
            <a:r>
              <a:rPr lang="ru-RU" sz="2800" i="1" dirty="0" smtClean="0"/>
              <a:t>=</a:t>
            </a:r>
            <a:r>
              <a:rPr lang="ru-RU" sz="2800" b="1" i="1" dirty="0" smtClean="0"/>
              <a:t>7, </a:t>
            </a:r>
            <a:r>
              <a:rPr lang="en-US" sz="2800" b="1" i="1" dirty="0" smtClean="0"/>
              <a:t>n1</a:t>
            </a:r>
            <a:r>
              <a:rPr lang="ru-RU" sz="2800" b="1" i="1" dirty="0" smtClean="0"/>
              <a:t>=2 , </a:t>
            </a:r>
            <a:r>
              <a:rPr lang="en-US" sz="2800" b="1" i="1" dirty="0" smtClean="0"/>
              <a:t>n</a:t>
            </a:r>
            <a:r>
              <a:rPr lang="ru-RU" sz="2800" b="1" i="1" dirty="0" smtClean="0"/>
              <a:t>2</a:t>
            </a:r>
            <a:r>
              <a:rPr lang="ru-RU" sz="2800" i="1" dirty="0" smtClean="0"/>
              <a:t>=3</a:t>
            </a:r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000232" y="4286256"/>
          <a:ext cx="5719649" cy="1214446"/>
        </p:xfrm>
        <a:graphic>
          <a:graphicData uri="http://schemas.openxmlformats.org/presentationml/2006/ole">
            <p:oleObj spid="_x0000_s53252" name="Формула" r:id="rId3" imgW="1854200" imgH="393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Сколькими способами можно поселить 7 студентов в три комнаты: одноместную, двухместную и четырехместную? </a:t>
            </a:r>
          </a:p>
          <a:p>
            <a:endParaRPr lang="ru-RU" dirty="0"/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1142976" y="3929066"/>
          <a:ext cx="6072229" cy="2308051"/>
        </p:xfrm>
        <a:graphic>
          <a:graphicData uri="http://schemas.openxmlformats.org/presentationml/2006/ole">
            <p:oleObj spid="_x0000_s66564" name="Формула" r:id="rId3" imgW="1765300" imgH="8509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Сколько различных гирлянд получится, если замкнуть гирлянду из предыдущей задачи в кольцо?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Размещения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/>
              <a:t>(выборки)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Размещения без повторений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060825"/>
          </a:xfrm>
        </p:spPr>
        <p:txBody>
          <a:bodyPr/>
          <a:lstStyle/>
          <a:p>
            <a:r>
              <a:rPr lang="ru-RU" sz="2800" i="1"/>
              <a:t>Размещениями без повторений</a:t>
            </a:r>
            <a:r>
              <a:rPr lang="ru-RU" sz="2800"/>
              <a:t> из </a:t>
            </a:r>
            <a:r>
              <a:rPr lang="en-US" sz="2800" b="1" i="1"/>
              <a:t>n</a:t>
            </a:r>
            <a:r>
              <a:rPr lang="ru-RU" sz="2800"/>
              <a:t> различных элементов по </a:t>
            </a:r>
            <a:r>
              <a:rPr lang="en-US" sz="2800" b="1" i="1"/>
              <a:t>m</a:t>
            </a:r>
            <a:r>
              <a:rPr lang="ru-RU" sz="2800"/>
              <a:t> элементов  называются все такие последовательности </a:t>
            </a:r>
            <a:r>
              <a:rPr lang="en-US" sz="2800" b="1" i="1"/>
              <a:t>m</a:t>
            </a:r>
            <a:r>
              <a:rPr lang="ru-RU" sz="2800"/>
              <a:t> различных элементов, выбранных из исходных </a:t>
            </a:r>
            <a:r>
              <a:rPr lang="en-US" sz="2800" b="1" i="1"/>
              <a:t>n</a:t>
            </a:r>
            <a:r>
              <a:rPr lang="ru-RU" sz="2800"/>
              <a:t>, которые отличаются друг от друга или порядком следования элементов, или составом элементов.</a:t>
            </a:r>
          </a:p>
          <a:p>
            <a:r>
              <a:rPr lang="ru-RU" sz="2800"/>
              <a:t>Число размещений без повторений из </a:t>
            </a:r>
            <a:r>
              <a:rPr lang="en-US" sz="2800" b="1" i="1"/>
              <a:t>n</a:t>
            </a:r>
            <a:r>
              <a:rPr lang="ru-RU" sz="2800"/>
              <a:t> элементов по </a:t>
            </a:r>
            <a:r>
              <a:rPr lang="en-US" sz="2800" b="1" i="1"/>
              <a:t>m</a:t>
            </a:r>
            <a:r>
              <a:rPr lang="ru-RU" sz="2800"/>
              <a:t> обозначается символом </a:t>
            </a:r>
          </a:p>
          <a:p>
            <a:pPr>
              <a:buFontTx/>
              <a:buNone/>
            </a:pPr>
            <a:endParaRPr lang="ru-RU" sz="2800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2268538" y="5516563"/>
          <a:ext cx="2519362" cy="1192212"/>
        </p:xfrm>
        <a:graphic>
          <a:graphicData uri="http://schemas.openxmlformats.org/presentationml/2006/ole">
            <p:oleObj spid="_x0000_s14357" name="Формула" r:id="rId3" imgW="889000" imgH="419100" progId="Equation.3">
              <p:embed/>
            </p:oleObj>
          </a:graphicData>
        </a:graphic>
      </p:graphicFrame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5292725" y="5876925"/>
          <a:ext cx="1439863" cy="582613"/>
        </p:xfrm>
        <a:graphic>
          <a:graphicData uri="http://schemas.openxmlformats.org/presentationml/2006/ole">
            <p:oleObj spid="_x0000_s14358" name="Формула" r:id="rId4" imgW="494870" imgH="203024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Размещения без повторений</a:t>
            </a:r>
          </a:p>
        </p:txBody>
      </p:sp>
      <p:sp>
        <p:nvSpPr>
          <p:cNvPr id="17412" name="Oval 4"/>
          <p:cNvSpPr>
            <a:spLocks noChangeArrowheads="1"/>
          </p:cNvSpPr>
          <p:nvPr/>
        </p:nvSpPr>
        <p:spPr bwMode="auto">
          <a:xfrm>
            <a:off x="755650" y="170021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13" name="Oval 5"/>
          <p:cNvSpPr>
            <a:spLocks noChangeArrowheads="1"/>
          </p:cNvSpPr>
          <p:nvPr/>
        </p:nvSpPr>
        <p:spPr bwMode="auto">
          <a:xfrm>
            <a:off x="1476375" y="1700213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14" name="Oval 6"/>
          <p:cNvSpPr>
            <a:spLocks noChangeArrowheads="1"/>
          </p:cNvSpPr>
          <p:nvPr/>
        </p:nvSpPr>
        <p:spPr bwMode="auto">
          <a:xfrm>
            <a:off x="2195513" y="1700213"/>
            <a:ext cx="431800" cy="431800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116013" y="2349500"/>
            <a:ext cx="936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n=</a:t>
            </a:r>
            <a:r>
              <a:rPr lang="en-US" sz="2800"/>
              <a:t>3</a:t>
            </a:r>
            <a:endParaRPr lang="ru-RU" sz="2800"/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2771775" y="1412875"/>
            <a:ext cx="2879725" cy="936625"/>
          </a:xfrm>
          <a:prstGeom prst="rightArrow">
            <a:avLst>
              <a:gd name="adj1" fmla="val 50000"/>
              <a:gd name="adj2" fmla="val 7686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2771775" y="1693863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Выбираем два шара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3348038" y="2708275"/>
            <a:ext cx="936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m=2</a:t>
            </a:r>
            <a:endParaRPr lang="ru-RU" sz="2800"/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2700338" y="2349500"/>
            <a:ext cx="30241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FF0000"/>
                </a:solidFill>
              </a:rPr>
              <a:t>Порядок выбора важен!</a:t>
            </a:r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6011863" y="1557338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1" name="Oval 13"/>
          <p:cNvSpPr>
            <a:spLocks noChangeArrowheads="1"/>
          </p:cNvSpPr>
          <p:nvPr/>
        </p:nvSpPr>
        <p:spPr bwMode="auto">
          <a:xfrm>
            <a:off x="6588125" y="1557338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6011863" y="21336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3" name="Oval 15"/>
          <p:cNvSpPr>
            <a:spLocks noChangeArrowheads="1"/>
          </p:cNvSpPr>
          <p:nvPr/>
        </p:nvSpPr>
        <p:spPr bwMode="auto">
          <a:xfrm>
            <a:off x="6588125" y="2133600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4" name="Oval 16"/>
          <p:cNvSpPr>
            <a:spLocks noChangeArrowheads="1"/>
          </p:cNvSpPr>
          <p:nvPr/>
        </p:nvSpPr>
        <p:spPr bwMode="auto">
          <a:xfrm>
            <a:off x="6011863" y="27082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5" name="Oval 17"/>
          <p:cNvSpPr>
            <a:spLocks noChangeArrowheads="1"/>
          </p:cNvSpPr>
          <p:nvPr/>
        </p:nvSpPr>
        <p:spPr bwMode="auto">
          <a:xfrm>
            <a:off x="6588125" y="2708275"/>
            <a:ext cx="431800" cy="431800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6" name="Oval 18"/>
          <p:cNvSpPr>
            <a:spLocks noChangeArrowheads="1"/>
          </p:cNvSpPr>
          <p:nvPr/>
        </p:nvSpPr>
        <p:spPr bwMode="auto">
          <a:xfrm>
            <a:off x="6011863" y="3284538"/>
            <a:ext cx="431800" cy="431800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6588125" y="3284538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6588125" y="3860800"/>
            <a:ext cx="431800" cy="431800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6011863" y="38608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30" name="Oval 22"/>
          <p:cNvSpPr>
            <a:spLocks noChangeArrowheads="1"/>
          </p:cNvSpPr>
          <p:nvPr/>
        </p:nvSpPr>
        <p:spPr bwMode="auto">
          <a:xfrm>
            <a:off x="6011863" y="4437063"/>
            <a:ext cx="431800" cy="431800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31" name="Oval 23"/>
          <p:cNvSpPr>
            <a:spLocks noChangeArrowheads="1"/>
          </p:cNvSpPr>
          <p:nvPr/>
        </p:nvSpPr>
        <p:spPr bwMode="auto">
          <a:xfrm>
            <a:off x="6588125" y="4437063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32" name="AutoShape 24"/>
          <p:cNvSpPr>
            <a:spLocks/>
          </p:cNvSpPr>
          <p:nvPr/>
        </p:nvSpPr>
        <p:spPr bwMode="auto">
          <a:xfrm>
            <a:off x="6877050" y="1412875"/>
            <a:ext cx="719138" cy="3671888"/>
          </a:xfrm>
          <a:prstGeom prst="rightBrace">
            <a:avLst>
              <a:gd name="adj1" fmla="val 425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7596188" y="2997200"/>
            <a:ext cx="1619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6 различных выборок</a:t>
            </a:r>
          </a:p>
        </p:txBody>
      </p:sp>
      <p:graphicFrame>
        <p:nvGraphicFramePr>
          <p:cNvPr id="17434" name="Object 26"/>
          <p:cNvGraphicFramePr>
            <a:graphicFrameLocks noChangeAspect="1"/>
          </p:cNvGraphicFramePr>
          <p:nvPr/>
        </p:nvGraphicFramePr>
        <p:xfrm>
          <a:off x="846138" y="4437063"/>
          <a:ext cx="3635375" cy="1192212"/>
        </p:xfrm>
        <a:graphic>
          <a:graphicData uri="http://schemas.openxmlformats.org/presentationml/2006/ole">
            <p:oleObj spid="_x0000_s17442" name="Формула" r:id="rId3" imgW="12827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  <p:bldP spid="17413" grpId="0" animBg="1"/>
      <p:bldP spid="17414" grpId="0" animBg="1"/>
      <p:bldP spid="17415" grpId="0"/>
      <p:bldP spid="17416" grpId="0" animBg="1"/>
      <p:bldP spid="17417" grpId="0"/>
      <p:bldP spid="17418" grpId="0"/>
      <p:bldP spid="17419" grpId="0"/>
      <p:bldP spid="17420" grpId="0" animBg="1"/>
      <p:bldP spid="17421" grpId="0" animBg="1"/>
      <p:bldP spid="17422" grpId="0" animBg="1"/>
      <p:bldP spid="17423" grpId="0" animBg="1"/>
      <p:bldP spid="17424" grpId="0" animBg="1"/>
      <p:bldP spid="17425" grpId="0" animBg="1"/>
      <p:bldP spid="17426" grpId="0" animBg="1"/>
      <p:bldP spid="17427" grpId="0" animBg="1"/>
      <p:bldP spid="17428" grpId="0" animBg="1"/>
      <p:bldP spid="17429" grpId="0" animBg="1"/>
      <p:bldP spid="17430" grpId="0" animBg="1"/>
      <p:bldP spid="17431" grpId="0" animBg="1"/>
      <p:bldP spid="17432" grpId="0" animBg="1"/>
      <p:bldP spid="1743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54162"/>
          </a:xfrm>
        </p:spPr>
        <p:txBody>
          <a:bodyPr/>
          <a:lstStyle/>
          <a:p>
            <a:r>
              <a:rPr lang="ru-RU" sz="2800" dirty="0" smtClean="0"/>
              <a:t>Расписание одного дня состоит из 5 уроков. Определить число вариантов расписания при выборе из 11 дисциплин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5796" y="1947863"/>
            <a:ext cx="9154309" cy="364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 группы в 15 человек выбирается 4 участника эстафеты 800+400+200+100. Сколькими способами можно расставить спортсменов по этапам эстафеты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428728" y="4643446"/>
          <a:ext cx="6951134" cy="1357322"/>
        </p:xfrm>
        <a:graphic>
          <a:graphicData uri="http://schemas.openxmlformats.org/presentationml/2006/ole">
            <p:oleObj spid="_x0000_s41988" name="Формула" r:id="rId3" imgW="21463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Размещения с повторениями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629025"/>
          </a:xfrm>
        </p:spPr>
        <p:txBody>
          <a:bodyPr/>
          <a:lstStyle/>
          <a:p>
            <a:r>
              <a:rPr lang="ru-RU" sz="2800" i="1"/>
              <a:t>Размещения с повторениями</a:t>
            </a:r>
            <a:r>
              <a:rPr lang="ru-RU" sz="2800"/>
              <a:t> из элементов </a:t>
            </a:r>
            <a:r>
              <a:rPr lang="en-US" sz="2800" b="1" i="1"/>
              <a:t>k</a:t>
            </a:r>
            <a:r>
              <a:rPr lang="ru-RU" sz="2800"/>
              <a:t> типов по </a:t>
            </a:r>
            <a:r>
              <a:rPr lang="en-US" sz="2800" b="1" i="1"/>
              <a:t>m</a:t>
            </a:r>
            <a:r>
              <a:rPr lang="ru-RU" sz="2800"/>
              <a:t> элементов (</a:t>
            </a:r>
            <a:r>
              <a:rPr lang="en-US" sz="2800" b="1" i="1"/>
              <a:t>k</a:t>
            </a:r>
            <a:r>
              <a:rPr lang="ru-RU" sz="2800"/>
              <a:t> и </a:t>
            </a:r>
            <a:r>
              <a:rPr lang="en-US" sz="2800" b="1" i="1"/>
              <a:t>m</a:t>
            </a:r>
            <a:r>
              <a:rPr lang="ru-RU" sz="2800"/>
              <a:t> могут быть в любых соотношениях) называются все такие последовательности </a:t>
            </a:r>
            <a:r>
              <a:rPr lang="en-US" sz="2800" b="1" i="1"/>
              <a:t>m</a:t>
            </a:r>
            <a:r>
              <a:rPr lang="ru-RU" sz="2800"/>
              <a:t> элементов, принадлежащих исходным типам, которые отличаются друг от друга или порядком следования элементов, или составом элементов.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3563938" y="4724400"/>
          <a:ext cx="2232025" cy="1096963"/>
        </p:xfrm>
        <a:graphic>
          <a:graphicData uri="http://schemas.openxmlformats.org/presentationml/2006/ole">
            <p:oleObj spid="_x0000_s18444" name="Формула" r:id="rId3" imgW="545626" imgH="26646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Размещения с повторениями</a:t>
            </a:r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1403350" y="148431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969963" y="148431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1042988" y="170021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1403350" y="170021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682625" y="16287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1762125" y="16287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6" name="Freeform 10"/>
          <p:cNvSpPr>
            <a:spLocks/>
          </p:cNvSpPr>
          <p:nvPr/>
        </p:nvSpPr>
        <p:spPr bwMode="auto">
          <a:xfrm>
            <a:off x="652463" y="1771650"/>
            <a:ext cx="1543050" cy="1549400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0" y="817"/>
              </a:cxn>
              <a:cxn ang="0">
                <a:pos x="512" y="973"/>
              </a:cxn>
              <a:cxn ang="0">
                <a:pos x="951" y="799"/>
              </a:cxn>
              <a:cxn ang="0">
                <a:pos x="972" y="0"/>
              </a:cxn>
              <a:cxn ang="0">
                <a:pos x="466" y="150"/>
              </a:cxn>
              <a:cxn ang="0">
                <a:pos x="19" y="0"/>
              </a:cxn>
            </a:cxnLst>
            <a:rect l="0" t="0" r="r" b="b"/>
            <a:pathLst>
              <a:path w="972" h="976">
                <a:moveTo>
                  <a:pt x="19" y="0"/>
                </a:moveTo>
                <a:cubicBezTo>
                  <a:pt x="18" y="132"/>
                  <a:pt x="0" y="580"/>
                  <a:pt x="0" y="817"/>
                </a:cubicBezTo>
                <a:cubicBezTo>
                  <a:pt x="64" y="967"/>
                  <a:pt x="354" y="976"/>
                  <a:pt x="512" y="973"/>
                </a:cubicBezTo>
                <a:cubicBezTo>
                  <a:pt x="670" y="970"/>
                  <a:pt x="874" y="961"/>
                  <a:pt x="951" y="799"/>
                </a:cubicBezTo>
                <a:cubicBezTo>
                  <a:pt x="969" y="598"/>
                  <a:pt x="969" y="205"/>
                  <a:pt x="972" y="0"/>
                </a:cubicBezTo>
                <a:cubicBezTo>
                  <a:pt x="878" y="77"/>
                  <a:pt x="625" y="150"/>
                  <a:pt x="466" y="150"/>
                </a:cubicBezTo>
                <a:cubicBezTo>
                  <a:pt x="307" y="150"/>
                  <a:pt x="112" y="31"/>
                  <a:pt x="19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67" name="Oval 11"/>
          <p:cNvSpPr>
            <a:spLocks noChangeArrowheads="1"/>
          </p:cNvSpPr>
          <p:nvPr/>
        </p:nvSpPr>
        <p:spPr bwMode="auto">
          <a:xfrm>
            <a:off x="3162300" y="1557338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8" name="Oval 12"/>
          <p:cNvSpPr>
            <a:spLocks noChangeArrowheads="1"/>
          </p:cNvSpPr>
          <p:nvPr/>
        </p:nvSpPr>
        <p:spPr bwMode="auto">
          <a:xfrm>
            <a:off x="2728913" y="1557338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9" name="Oval 13"/>
          <p:cNvSpPr>
            <a:spLocks noChangeArrowheads="1"/>
          </p:cNvSpPr>
          <p:nvPr/>
        </p:nvSpPr>
        <p:spPr bwMode="auto">
          <a:xfrm>
            <a:off x="2801938" y="1773238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70" name="Oval 14"/>
          <p:cNvSpPr>
            <a:spLocks noChangeArrowheads="1"/>
          </p:cNvSpPr>
          <p:nvPr/>
        </p:nvSpPr>
        <p:spPr bwMode="auto">
          <a:xfrm>
            <a:off x="3162300" y="1773238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71" name="Oval 15"/>
          <p:cNvSpPr>
            <a:spLocks noChangeArrowheads="1"/>
          </p:cNvSpPr>
          <p:nvPr/>
        </p:nvSpPr>
        <p:spPr bwMode="auto">
          <a:xfrm>
            <a:off x="2441575" y="17018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72" name="Oval 16"/>
          <p:cNvSpPr>
            <a:spLocks noChangeArrowheads="1"/>
          </p:cNvSpPr>
          <p:nvPr/>
        </p:nvSpPr>
        <p:spPr bwMode="auto">
          <a:xfrm>
            <a:off x="3521075" y="17018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73" name="Freeform 17"/>
          <p:cNvSpPr>
            <a:spLocks/>
          </p:cNvSpPr>
          <p:nvPr/>
        </p:nvSpPr>
        <p:spPr bwMode="auto">
          <a:xfrm>
            <a:off x="2411413" y="1844675"/>
            <a:ext cx="1543050" cy="1549400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0" y="817"/>
              </a:cxn>
              <a:cxn ang="0">
                <a:pos x="512" y="973"/>
              </a:cxn>
              <a:cxn ang="0">
                <a:pos x="951" y="799"/>
              </a:cxn>
              <a:cxn ang="0">
                <a:pos x="972" y="0"/>
              </a:cxn>
              <a:cxn ang="0">
                <a:pos x="466" y="150"/>
              </a:cxn>
              <a:cxn ang="0">
                <a:pos x="19" y="0"/>
              </a:cxn>
            </a:cxnLst>
            <a:rect l="0" t="0" r="r" b="b"/>
            <a:pathLst>
              <a:path w="972" h="976">
                <a:moveTo>
                  <a:pt x="19" y="0"/>
                </a:moveTo>
                <a:cubicBezTo>
                  <a:pt x="18" y="132"/>
                  <a:pt x="0" y="580"/>
                  <a:pt x="0" y="817"/>
                </a:cubicBezTo>
                <a:cubicBezTo>
                  <a:pt x="64" y="967"/>
                  <a:pt x="354" y="976"/>
                  <a:pt x="512" y="973"/>
                </a:cubicBezTo>
                <a:cubicBezTo>
                  <a:pt x="670" y="970"/>
                  <a:pt x="874" y="961"/>
                  <a:pt x="951" y="799"/>
                </a:cubicBezTo>
                <a:cubicBezTo>
                  <a:pt x="969" y="598"/>
                  <a:pt x="969" y="205"/>
                  <a:pt x="972" y="0"/>
                </a:cubicBezTo>
                <a:cubicBezTo>
                  <a:pt x="878" y="77"/>
                  <a:pt x="625" y="150"/>
                  <a:pt x="466" y="150"/>
                </a:cubicBezTo>
                <a:cubicBezTo>
                  <a:pt x="307" y="150"/>
                  <a:pt x="112" y="31"/>
                  <a:pt x="19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74" name="AutoShape 18"/>
          <p:cNvSpPr>
            <a:spLocks/>
          </p:cNvSpPr>
          <p:nvPr/>
        </p:nvSpPr>
        <p:spPr bwMode="auto">
          <a:xfrm rot="16200000" flipV="1">
            <a:off x="2051050" y="1916113"/>
            <a:ext cx="503238" cy="3382962"/>
          </a:xfrm>
          <a:prstGeom prst="leftBrace">
            <a:avLst>
              <a:gd name="adj1" fmla="val 5602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1835150" y="3932238"/>
            <a:ext cx="936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k=</a:t>
            </a:r>
            <a:r>
              <a:rPr lang="en-US" sz="2800"/>
              <a:t>2</a:t>
            </a:r>
            <a:endParaRPr lang="ru-RU" sz="2800"/>
          </a:p>
        </p:txBody>
      </p:sp>
      <p:sp>
        <p:nvSpPr>
          <p:cNvPr id="19477" name="Text Box 21"/>
          <p:cNvSpPr txBox="1">
            <a:spLocks noChangeArrowheads="1"/>
          </p:cNvSpPr>
          <p:nvPr/>
        </p:nvSpPr>
        <p:spPr bwMode="auto">
          <a:xfrm>
            <a:off x="5219700" y="1484313"/>
            <a:ext cx="936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n=</a:t>
            </a:r>
            <a:r>
              <a:rPr lang="en-US" sz="2800"/>
              <a:t>3</a:t>
            </a:r>
            <a:endParaRPr lang="ru-RU" sz="2800"/>
          </a:p>
        </p:txBody>
      </p:sp>
      <p:sp>
        <p:nvSpPr>
          <p:cNvPr id="19478" name="Oval 22"/>
          <p:cNvSpPr>
            <a:spLocks noChangeArrowheads="1"/>
          </p:cNvSpPr>
          <p:nvPr/>
        </p:nvSpPr>
        <p:spPr bwMode="auto">
          <a:xfrm>
            <a:off x="4570413" y="20605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5148263" y="20605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80" name="Oval 24"/>
          <p:cNvSpPr>
            <a:spLocks noChangeArrowheads="1"/>
          </p:cNvSpPr>
          <p:nvPr/>
        </p:nvSpPr>
        <p:spPr bwMode="auto">
          <a:xfrm>
            <a:off x="5724525" y="20605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81" name="Oval 25"/>
          <p:cNvSpPr>
            <a:spLocks noChangeArrowheads="1"/>
          </p:cNvSpPr>
          <p:nvPr/>
        </p:nvSpPr>
        <p:spPr bwMode="auto">
          <a:xfrm>
            <a:off x="4570413" y="2565400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82" name="Oval 26"/>
          <p:cNvSpPr>
            <a:spLocks noChangeArrowheads="1"/>
          </p:cNvSpPr>
          <p:nvPr/>
        </p:nvSpPr>
        <p:spPr bwMode="auto">
          <a:xfrm>
            <a:off x="5148263" y="2565400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83" name="Oval 27"/>
          <p:cNvSpPr>
            <a:spLocks noChangeArrowheads="1"/>
          </p:cNvSpPr>
          <p:nvPr/>
        </p:nvSpPr>
        <p:spPr bwMode="auto">
          <a:xfrm>
            <a:off x="4570413" y="3068638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84" name="Oval 28"/>
          <p:cNvSpPr>
            <a:spLocks noChangeArrowheads="1"/>
          </p:cNvSpPr>
          <p:nvPr/>
        </p:nvSpPr>
        <p:spPr bwMode="auto">
          <a:xfrm>
            <a:off x="5724525" y="25654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85" name="Oval 29"/>
          <p:cNvSpPr>
            <a:spLocks noChangeArrowheads="1"/>
          </p:cNvSpPr>
          <p:nvPr/>
        </p:nvSpPr>
        <p:spPr bwMode="auto">
          <a:xfrm>
            <a:off x="5148263" y="3068638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86" name="Oval 30"/>
          <p:cNvSpPr>
            <a:spLocks noChangeArrowheads="1"/>
          </p:cNvSpPr>
          <p:nvPr/>
        </p:nvSpPr>
        <p:spPr bwMode="auto">
          <a:xfrm>
            <a:off x="4572000" y="458152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87" name="Oval 31"/>
          <p:cNvSpPr>
            <a:spLocks noChangeArrowheads="1"/>
          </p:cNvSpPr>
          <p:nvPr/>
        </p:nvSpPr>
        <p:spPr bwMode="auto">
          <a:xfrm>
            <a:off x="5724525" y="3573463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88" name="Oval 32"/>
          <p:cNvSpPr>
            <a:spLocks noChangeArrowheads="1"/>
          </p:cNvSpPr>
          <p:nvPr/>
        </p:nvSpPr>
        <p:spPr bwMode="auto">
          <a:xfrm>
            <a:off x="5148263" y="3573463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89" name="Oval 33"/>
          <p:cNvSpPr>
            <a:spLocks noChangeArrowheads="1"/>
          </p:cNvSpPr>
          <p:nvPr/>
        </p:nvSpPr>
        <p:spPr bwMode="auto">
          <a:xfrm>
            <a:off x="5724525" y="458152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90" name="AutoShape 34"/>
          <p:cNvSpPr>
            <a:spLocks/>
          </p:cNvSpPr>
          <p:nvPr/>
        </p:nvSpPr>
        <p:spPr bwMode="auto">
          <a:xfrm>
            <a:off x="6084888" y="1989138"/>
            <a:ext cx="576262" cy="4103687"/>
          </a:xfrm>
          <a:prstGeom prst="rightBrace">
            <a:avLst>
              <a:gd name="adj1" fmla="val 5934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91" name="Text Box 35"/>
          <p:cNvSpPr txBox="1">
            <a:spLocks noChangeArrowheads="1"/>
          </p:cNvSpPr>
          <p:nvPr/>
        </p:nvSpPr>
        <p:spPr bwMode="auto">
          <a:xfrm>
            <a:off x="6659563" y="3644900"/>
            <a:ext cx="1908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8</a:t>
            </a:r>
            <a:r>
              <a:rPr lang="en-US"/>
              <a:t> </a:t>
            </a:r>
            <a:r>
              <a:rPr lang="ru-RU"/>
              <a:t>вариантов выборок</a:t>
            </a:r>
          </a:p>
        </p:txBody>
      </p:sp>
      <p:sp>
        <p:nvSpPr>
          <p:cNvPr id="19492" name="Oval 36"/>
          <p:cNvSpPr>
            <a:spLocks noChangeArrowheads="1"/>
          </p:cNvSpPr>
          <p:nvPr/>
        </p:nvSpPr>
        <p:spPr bwMode="auto">
          <a:xfrm>
            <a:off x="5724525" y="3068638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93" name="Oval 37"/>
          <p:cNvSpPr>
            <a:spLocks noChangeArrowheads="1"/>
          </p:cNvSpPr>
          <p:nvPr/>
        </p:nvSpPr>
        <p:spPr bwMode="auto">
          <a:xfrm>
            <a:off x="4572000" y="357346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94" name="Oval 38"/>
          <p:cNvSpPr>
            <a:spLocks noChangeArrowheads="1"/>
          </p:cNvSpPr>
          <p:nvPr/>
        </p:nvSpPr>
        <p:spPr bwMode="auto">
          <a:xfrm>
            <a:off x="5148263" y="4076700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95" name="Oval 39"/>
          <p:cNvSpPr>
            <a:spLocks noChangeArrowheads="1"/>
          </p:cNvSpPr>
          <p:nvPr/>
        </p:nvSpPr>
        <p:spPr bwMode="auto">
          <a:xfrm>
            <a:off x="4572000" y="40767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96" name="Oval 40"/>
          <p:cNvSpPr>
            <a:spLocks noChangeArrowheads="1"/>
          </p:cNvSpPr>
          <p:nvPr/>
        </p:nvSpPr>
        <p:spPr bwMode="auto">
          <a:xfrm>
            <a:off x="5724525" y="4076700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97" name="Oval 41"/>
          <p:cNvSpPr>
            <a:spLocks noChangeArrowheads="1"/>
          </p:cNvSpPr>
          <p:nvPr/>
        </p:nvSpPr>
        <p:spPr bwMode="auto">
          <a:xfrm>
            <a:off x="5148263" y="458152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98" name="Oval 42"/>
          <p:cNvSpPr>
            <a:spLocks noChangeArrowheads="1"/>
          </p:cNvSpPr>
          <p:nvPr/>
        </p:nvSpPr>
        <p:spPr bwMode="auto">
          <a:xfrm>
            <a:off x="4572000" y="5084763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99" name="Oval 43"/>
          <p:cNvSpPr>
            <a:spLocks noChangeArrowheads="1"/>
          </p:cNvSpPr>
          <p:nvPr/>
        </p:nvSpPr>
        <p:spPr bwMode="auto">
          <a:xfrm>
            <a:off x="4572000" y="5589588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500" name="Oval 44"/>
          <p:cNvSpPr>
            <a:spLocks noChangeArrowheads="1"/>
          </p:cNvSpPr>
          <p:nvPr/>
        </p:nvSpPr>
        <p:spPr bwMode="auto">
          <a:xfrm>
            <a:off x="5148263" y="5084763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501" name="Oval 45"/>
          <p:cNvSpPr>
            <a:spLocks noChangeArrowheads="1"/>
          </p:cNvSpPr>
          <p:nvPr/>
        </p:nvSpPr>
        <p:spPr bwMode="auto">
          <a:xfrm>
            <a:off x="5148263" y="5589588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502" name="Oval 46"/>
          <p:cNvSpPr>
            <a:spLocks noChangeArrowheads="1"/>
          </p:cNvSpPr>
          <p:nvPr/>
        </p:nvSpPr>
        <p:spPr bwMode="auto">
          <a:xfrm>
            <a:off x="5724525" y="5589588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503" name="Oval 47"/>
          <p:cNvSpPr>
            <a:spLocks noChangeArrowheads="1"/>
          </p:cNvSpPr>
          <p:nvPr/>
        </p:nvSpPr>
        <p:spPr bwMode="auto">
          <a:xfrm>
            <a:off x="5724525" y="508476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9504" name="Object 48"/>
          <p:cNvGraphicFramePr>
            <a:graphicFrameLocks noChangeAspect="1"/>
          </p:cNvGraphicFramePr>
          <p:nvPr/>
        </p:nvGraphicFramePr>
        <p:xfrm>
          <a:off x="320675" y="5183188"/>
          <a:ext cx="2959100" cy="1044575"/>
        </p:xfrm>
        <a:graphic>
          <a:graphicData uri="http://schemas.openxmlformats.org/presentationml/2006/ole">
            <p:oleObj spid="_x0000_s19512" name="Формула" r:id="rId3" imgW="723586" imgH="25389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9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9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9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9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9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1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000"/>
                            </p:stCondLst>
                            <p:childTnLst>
                              <p:par>
                                <p:cTn id="1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19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19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9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500"/>
                            </p:stCondLst>
                            <p:childTnLst>
                              <p:par>
                                <p:cTn id="1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19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19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19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19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nimBg="1"/>
      <p:bldP spid="19461" grpId="0" animBg="1"/>
      <p:bldP spid="19462" grpId="0" animBg="1"/>
      <p:bldP spid="19463" grpId="0" animBg="1"/>
      <p:bldP spid="19464" grpId="0" animBg="1"/>
      <p:bldP spid="19465" grpId="0" animBg="1"/>
      <p:bldP spid="19466" grpId="0" animBg="1"/>
      <p:bldP spid="19467" grpId="0" animBg="1"/>
      <p:bldP spid="19468" grpId="0" animBg="1"/>
      <p:bldP spid="19469" grpId="0" animBg="1"/>
      <p:bldP spid="19470" grpId="0" animBg="1"/>
      <p:bldP spid="19471" grpId="0" animBg="1"/>
      <p:bldP spid="19472" grpId="0" animBg="1"/>
      <p:bldP spid="19473" grpId="0" animBg="1"/>
      <p:bldP spid="19474" grpId="0" animBg="1"/>
      <p:bldP spid="19475" grpId="0"/>
      <p:bldP spid="19477" grpId="0"/>
      <p:bldP spid="19478" grpId="0" animBg="1"/>
      <p:bldP spid="19479" grpId="0" animBg="1"/>
      <p:bldP spid="19480" grpId="0" animBg="1"/>
      <p:bldP spid="19481" grpId="0" animBg="1"/>
      <p:bldP spid="19482" grpId="0" animBg="1"/>
      <p:bldP spid="19483" grpId="0" animBg="1"/>
      <p:bldP spid="19484" grpId="0" animBg="1"/>
      <p:bldP spid="19485" grpId="0" animBg="1"/>
      <p:bldP spid="19486" grpId="0" animBg="1"/>
      <p:bldP spid="19487" grpId="0" animBg="1"/>
      <p:bldP spid="19488" grpId="0" animBg="1"/>
      <p:bldP spid="19489" grpId="0" animBg="1"/>
      <p:bldP spid="19490" grpId="0" animBg="1"/>
      <p:bldP spid="19491" grpId="0"/>
      <p:bldP spid="19492" grpId="0" animBg="1"/>
      <p:bldP spid="19493" grpId="0" animBg="1"/>
      <p:bldP spid="19494" grpId="0" animBg="1"/>
      <p:bldP spid="19495" grpId="0" animBg="1"/>
      <p:bldP spid="19496" grpId="0" animBg="1"/>
      <p:bldP spid="19497" grpId="0" animBg="1"/>
      <p:bldP spid="19498" grpId="0" animBg="1"/>
      <p:bldP spid="19499" grpId="0" animBg="1"/>
      <p:bldP spid="19500" grpId="0" animBg="1"/>
      <p:bldP spid="19501" grpId="0" animBg="1"/>
      <p:bldP spid="19502" grpId="0" animBg="1"/>
      <p:bldP spid="1950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8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Назовем натуральное число "симпатичным", если в его записи встречаются только нечетные цифры. Сколько существует четырехзначных "симпатичных" чисел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pPr lvl="0"/>
            <a:r>
              <a:rPr lang="en-US" dirty="0" smtClean="0"/>
              <a:t>k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=5 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порядок важен</a:t>
            </a:r>
          </a:p>
          <a:p>
            <a:pPr lvl="0"/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622631" y="5000636"/>
          <a:ext cx="3520873" cy="1071570"/>
        </p:xfrm>
        <a:graphic>
          <a:graphicData uri="http://schemas.openxmlformats.org/presentationml/2006/ole">
            <p:oleObj spid="_x0000_s47107" name="Формула" r:id="rId3" imgW="875920" imgH="266584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642194"/>
          </a:xfrm>
        </p:spPr>
        <p:txBody>
          <a:bodyPr/>
          <a:lstStyle/>
          <a:p>
            <a:r>
              <a:rPr lang="ru-RU" sz="2800" dirty="0" smtClean="0"/>
              <a:t>Шифр сейфа состоит из 6 цифр, которые должны набираться последовательно и могут повторяться. Чему в этом случае равно общее число всех возможных комбинаций шифра?</a:t>
            </a:r>
            <a:endParaRPr lang="ru-RU" sz="2800" dirty="0"/>
          </a:p>
        </p:txBody>
      </p:sp>
      <p:pic>
        <p:nvPicPr>
          <p:cNvPr id="1167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4864"/>
            <a:ext cx="981727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4077072"/>
            <a:ext cx="9232183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Сочетания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Сочетания без повторений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4845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i="1"/>
              <a:t>Сочетаниями без повторений</a:t>
            </a:r>
            <a:r>
              <a:rPr lang="ru-RU"/>
              <a:t> из </a:t>
            </a:r>
            <a:r>
              <a:rPr lang="en-US" b="1" i="1"/>
              <a:t>n</a:t>
            </a:r>
            <a:r>
              <a:rPr lang="ru-RU"/>
              <a:t> различных элементов по </a:t>
            </a:r>
            <a:r>
              <a:rPr lang="en-US" b="1" i="1"/>
              <a:t>m</a:t>
            </a:r>
            <a:r>
              <a:rPr lang="ru-RU"/>
              <a:t> элементов  называются все такие последовательности </a:t>
            </a:r>
            <a:r>
              <a:rPr lang="en-US" b="1" i="1"/>
              <a:t>m</a:t>
            </a:r>
            <a:r>
              <a:rPr lang="ru-RU" i="1"/>
              <a:t> </a:t>
            </a:r>
            <a:r>
              <a:rPr lang="ru-RU"/>
              <a:t>различных элементов, выбранных из исходных </a:t>
            </a:r>
            <a:r>
              <a:rPr lang="en-US" b="1" i="1"/>
              <a:t>n</a:t>
            </a:r>
            <a:r>
              <a:rPr lang="ru-RU"/>
              <a:t>, которые отличаются друг от друга составом элементов.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1476375" y="5084763"/>
          <a:ext cx="3311525" cy="1312862"/>
        </p:xfrm>
        <a:graphic>
          <a:graphicData uri="http://schemas.openxmlformats.org/presentationml/2006/ole">
            <p:oleObj spid="_x0000_s24597" name="Формула" r:id="rId3" imgW="1054100" imgH="419100" progId="Equation.3">
              <p:embed/>
            </p:oleObj>
          </a:graphicData>
        </a:graphic>
      </p:graphicFrame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5651500" y="5414963"/>
          <a:ext cx="1728788" cy="698500"/>
        </p:xfrm>
        <a:graphic>
          <a:graphicData uri="http://schemas.openxmlformats.org/presentationml/2006/ole">
            <p:oleObj spid="_x0000_s24598" name="Формула" r:id="rId4" imgW="494870" imgH="203024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Сочетания без повторений</a:t>
            </a:r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177800" y="2133600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898525" y="21336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1619250" y="2133600"/>
            <a:ext cx="431800" cy="431800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682625" y="2782888"/>
            <a:ext cx="936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n=</a:t>
            </a:r>
            <a:r>
              <a:rPr lang="en-US" sz="2800"/>
              <a:t>3</a:t>
            </a:r>
            <a:endParaRPr lang="ru-RU" sz="2800"/>
          </a:p>
        </p:txBody>
      </p:sp>
      <p:sp>
        <p:nvSpPr>
          <p:cNvPr id="25608" name="AutoShape 8"/>
          <p:cNvSpPr>
            <a:spLocks noChangeArrowheads="1"/>
          </p:cNvSpPr>
          <p:nvPr/>
        </p:nvSpPr>
        <p:spPr bwMode="auto">
          <a:xfrm>
            <a:off x="2339975" y="1846263"/>
            <a:ext cx="2879725" cy="936625"/>
          </a:xfrm>
          <a:prstGeom prst="rightArrow">
            <a:avLst>
              <a:gd name="adj1" fmla="val 50000"/>
              <a:gd name="adj2" fmla="val 7686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2339975" y="212725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Выбираем два шара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2916238" y="3141663"/>
            <a:ext cx="936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m=2</a:t>
            </a:r>
            <a:endParaRPr lang="ru-RU" sz="2800"/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2124075" y="2782888"/>
            <a:ext cx="3311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FF0000"/>
                </a:solidFill>
              </a:rPr>
              <a:t>Порядок выбора не важен!</a:t>
            </a:r>
          </a:p>
        </p:txBody>
      </p:sp>
      <p:sp>
        <p:nvSpPr>
          <p:cNvPr id="25612" name="Oval 12"/>
          <p:cNvSpPr>
            <a:spLocks noChangeArrowheads="1"/>
          </p:cNvSpPr>
          <p:nvPr/>
        </p:nvSpPr>
        <p:spPr bwMode="auto">
          <a:xfrm>
            <a:off x="5724525" y="2133600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3" name="Oval 13"/>
          <p:cNvSpPr>
            <a:spLocks noChangeArrowheads="1"/>
          </p:cNvSpPr>
          <p:nvPr/>
        </p:nvSpPr>
        <p:spPr bwMode="auto">
          <a:xfrm>
            <a:off x="6372225" y="21336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4" name="Oval 14"/>
          <p:cNvSpPr>
            <a:spLocks noChangeArrowheads="1"/>
          </p:cNvSpPr>
          <p:nvPr/>
        </p:nvSpPr>
        <p:spPr bwMode="auto">
          <a:xfrm>
            <a:off x="5724525" y="2709863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5" name="Oval 15"/>
          <p:cNvSpPr>
            <a:spLocks noChangeArrowheads="1"/>
          </p:cNvSpPr>
          <p:nvPr/>
        </p:nvSpPr>
        <p:spPr bwMode="auto">
          <a:xfrm>
            <a:off x="6372225" y="2709863"/>
            <a:ext cx="431800" cy="431800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6" name="Oval 16"/>
          <p:cNvSpPr>
            <a:spLocks noChangeArrowheads="1"/>
          </p:cNvSpPr>
          <p:nvPr/>
        </p:nvSpPr>
        <p:spPr bwMode="auto">
          <a:xfrm>
            <a:off x="5724525" y="328612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7" name="Oval 17"/>
          <p:cNvSpPr>
            <a:spLocks noChangeArrowheads="1"/>
          </p:cNvSpPr>
          <p:nvPr/>
        </p:nvSpPr>
        <p:spPr bwMode="auto">
          <a:xfrm>
            <a:off x="6372225" y="3286125"/>
            <a:ext cx="431800" cy="431800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66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8" name="AutoShape 18"/>
          <p:cNvSpPr>
            <a:spLocks/>
          </p:cNvSpPr>
          <p:nvPr/>
        </p:nvSpPr>
        <p:spPr bwMode="auto">
          <a:xfrm>
            <a:off x="6732588" y="1990725"/>
            <a:ext cx="503237" cy="1943100"/>
          </a:xfrm>
          <a:prstGeom prst="rightBrace">
            <a:avLst>
              <a:gd name="adj1" fmla="val 3217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9" name="Text Box 19"/>
          <p:cNvSpPr txBox="1">
            <a:spLocks noChangeArrowheads="1"/>
          </p:cNvSpPr>
          <p:nvPr/>
        </p:nvSpPr>
        <p:spPr bwMode="auto">
          <a:xfrm>
            <a:off x="7235825" y="2782888"/>
            <a:ext cx="16557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3 сочетания</a:t>
            </a:r>
          </a:p>
        </p:txBody>
      </p:sp>
      <p:graphicFrame>
        <p:nvGraphicFramePr>
          <p:cNvPr id="25620" name="Object 20"/>
          <p:cNvGraphicFramePr>
            <a:graphicFrameLocks noChangeAspect="1"/>
          </p:cNvGraphicFramePr>
          <p:nvPr/>
        </p:nvGraphicFramePr>
        <p:xfrm>
          <a:off x="1979613" y="4149725"/>
          <a:ext cx="4427537" cy="1312863"/>
        </p:xfrm>
        <a:graphic>
          <a:graphicData uri="http://schemas.openxmlformats.org/presentationml/2006/ole">
            <p:oleObj spid="_x0000_s25628" name="Формула" r:id="rId3" imgW="14097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25605" grpId="0" animBg="1"/>
      <p:bldP spid="25606" grpId="0" animBg="1"/>
      <p:bldP spid="25607" grpId="0"/>
      <p:bldP spid="25608" grpId="0" animBg="1"/>
      <p:bldP spid="25609" grpId="0"/>
      <p:bldP spid="25610" grpId="0"/>
      <p:bldP spid="25611" grpId="0"/>
      <p:bldP spid="25612" grpId="0" animBg="1"/>
      <p:bldP spid="25613" grpId="0" animBg="1"/>
      <p:bldP spid="25614" grpId="0" animBg="1"/>
      <p:bldP spid="25615" grpId="0" animBg="1"/>
      <p:bldP spid="25616" grpId="0" animBg="1"/>
      <p:bldP spid="25617" grpId="0" animBg="1"/>
      <p:bldP spid="25618" grpId="0" animBg="1"/>
      <p:bldP spid="2561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9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Сколькими способами можно выбрать трех дежурных из группы в 20 человек?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714348" y="3214686"/>
          <a:ext cx="7952662" cy="1214446"/>
        </p:xfrm>
        <a:graphic>
          <a:graphicData uri="http://schemas.openxmlformats.org/presentationml/2006/ole">
            <p:oleObj spid="_x0000_s50179" name="Формула" r:id="rId3" imgW="2578100" imgH="393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3000" dirty="0" smtClean="0"/>
              <a:t>Сколькими способами можно вывезти со склада 10 ящиков на двух автомашинах, если на каждую автомашину грузят по 5 ящиков.</a:t>
            </a:r>
            <a:endParaRPr lang="ru-RU" sz="3000" dirty="0"/>
          </a:p>
        </p:txBody>
      </p:sp>
      <p:pic>
        <p:nvPicPr>
          <p:cNvPr id="1177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9825" y="1955736"/>
            <a:ext cx="9263825" cy="356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7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7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Сочетания с повторениями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8449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i="1"/>
              <a:t>Сочетаниями с повторениями </a:t>
            </a:r>
            <a:r>
              <a:rPr lang="ru-RU"/>
              <a:t>из элементов </a:t>
            </a:r>
            <a:r>
              <a:rPr lang="en-US" b="1" i="1"/>
              <a:t>k</a:t>
            </a:r>
            <a:r>
              <a:rPr lang="ru-RU"/>
              <a:t> типов по </a:t>
            </a:r>
            <a:r>
              <a:rPr lang="en-US" b="1" i="1"/>
              <a:t>m</a:t>
            </a:r>
            <a:r>
              <a:rPr lang="ru-RU"/>
              <a:t> элементов (</a:t>
            </a:r>
            <a:r>
              <a:rPr lang="en-US" b="1" i="1"/>
              <a:t>m</a:t>
            </a:r>
            <a:r>
              <a:rPr lang="en-US" i="1"/>
              <a:t> </a:t>
            </a:r>
            <a:r>
              <a:rPr lang="ru-RU"/>
              <a:t>и </a:t>
            </a:r>
            <a:r>
              <a:rPr lang="en-US" b="1" i="1"/>
              <a:t>k</a:t>
            </a:r>
            <a:r>
              <a:rPr lang="ru-RU"/>
              <a:t> могут быть в любых соотношениях) называются все такие последовательности </a:t>
            </a:r>
            <a:r>
              <a:rPr lang="en-US" b="1" i="1"/>
              <a:t>m</a:t>
            </a:r>
            <a:r>
              <a:rPr lang="ru-RU"/>
              <a:t> элементов, принадлежащих исходным типам, которые отличают друг от друга составом элементов.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2339975" y="5157788"/>
          <a:ext cx="3671888" cy="1392237"/>
        </p:xfrm>
        <a:graphic>
          <a:graphicData uri="http://schemas.openxmlformats.org/presentationml/2006/ole">
            <p:oleObj spid="_x0000_s26636" name="Формула" r:id="rId3" imgW="11049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6" name="Oval 16"/>
          <p:cNvSpPr>
            <a:spLocks noChangeArrowheads="1"/>
          </p:cNvSpPr>
          <p:nvPr/>
        </p:nvSpPr>
        <p:spPr bwMode="auto">
          <a:xfrm>
            <a:off x="1476375" y="20605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9" name="Oval 9"/>
          <p:cNvSpPr>
            <a:spLocks noChangeArrowheads="1"/>
          </p:cNvSpPr>
          <p:nvPr/>
        </p:nvSpPr>
        <p:spPr bwMode="auto">
          <a:xfrm>
            <a:off x="1042988" y="20605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Сочетания с повторениями</a:t>
            </a:r>
          </a:p>
        </p:txBody>
      </p:sp>
      <p:sp>
        <p:nvSpPr>
          <p:cNvPr id="10248" name="Oval 8"/>
          <p:cNvSpPr>
            <a:spLocks noChangeArrowheads="1"/>
          </p:cNvSpPr>
          <p:nvPr/>
        </p:nvSpPr>
        <p:spPr bwMode="auto">
          <a:xfrm>
            <a:off x="1116013" y="22764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0" name="Oval 10"/>
          <p:cNvSpPr>
            <a:spLocks noChangeArrowheads="1"/>
          </p:cNvSpPr>
          <p:nvPr/>
        </p:nvSpPr>
        <p:spPr bwMode="auto">
          <a:xfrm>
            <a:off x="1476375" y="22764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1" name="Oval 11"/>
          <p:cNvSpPr>
            <a:spLocks noChangeArrowheads="1"/>
          </p:cNvSpPr>
          <p:nvPr/>
        </p:nvSpPr>
        <p:spPr bwMode="auto">
          <a:xfrm>
            <a:off x="755650" y="2205038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2" name="Oval 12"/>
          <p:cNvSpPr>
            <a:spLocks noChangeArrowheads="1"/>
          </p:cNvSpPr>
          <p:nvPr/>
        </p:nvSpPr>
        <p:spPr bwMode="auto">
          <a:xfrm>
            <a:off x="1835150" y="2205038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5" name="Freeform 15"/>
          <p:cNvSpPr>
            <a:spLocks/>
          </p:cNvSpPr>
          <p:nvPr/>
        </p:nvSpPr>
        <p:spPr bwMode="auto">
          <a:xfrm>
            <a:off x="725488" y="2347913"/>
            <a:ext cx="1543050" cy="1549400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0" y="817"/>
              </a:cxn>
              <a:cxn ang="0">
                <a:pos x="512" y="973"/>
              </a:cxn>
              <a:cxn ang="0">
                <a:pos x="951" y="799"/>
              </a:cxn>
              <a:cxn ang="0">
                <a:pos x="972" y="0"/>
              </a:cxn>
              <a:cxn ang="0">
                <a:pos x="466" y="150"/>
              </a:cxn>
              <a:cxn ang="0">
                <a:pos x="19" y="0"/>
              </a:cxn>
            </a:cxnLst>
            <a:rect l="0" t="0" r="r" b="b"/>
            <a:pathLst>
              <a:path w="972" h="976">
                <a:moveTo>
                  <a:pt x="19" y="0"/>
                </a:moveTo>
                <a:cubicBezTo>
                  <a:pt x="18" y="132"/>
                  <a:pt x="0" y="580"/>
                  <a:pt x="0" y="817"/>
                </a:cubicBezTo>
                <a:cubicBezTo>
                  <a:pt x="64" y="967"/>
                  <a:pt x="354" y="976"/>
                  <a:pt x="512" y="973"/>
                </a:cubicBezTo>
                <a:cubicBezTo>
                  <a:pt x="670" y="970"/>
                  <a:pt x="874" y="961"/>
                  <a:pt x="951" y="799"/>
                </a:cubicBezTo>
                <a:cubicBezTo>
                  <a:pt x="969" y="598"/>
                  <a:pt x="969" y="205"/>
                  <a:pt x="972" y="0"/>
                </a:cubicBezTo>
                <a:cubicBezTo>
                  <a:pt x="878" y="77"/>
                  <a:pt x="625" y="150"/>
                  <a:pt x="466" y="150"/>
                </a:cubicBezTo>
                <a:cubicBezTo>
                  <a:pt x="307" y="150"/>
                  <a:pt x="112" y="31"/>
                  <a:pt x="19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57" name="Oval 17"/>
          <p:cNvSpPr>
            <a:spLocks noChangeArrowheads="1"/>
          </p:cNvSpPr>
          <p:nvPr/>
        </p:nvSpPr>
        <p:spPr bwMode="auto">
          <a:xfrm>
            <a:off x="3235325" y="21336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8" name="Oval 18"/>
          <p:cNvSpPr>
            <a:spLocks noChangeArrowheads="1"/>
          </p:cNvSpPr>
          <p:nvPr/>
        </p:nvSpPr>
        <p:spPr bwMode="auto">
          <a:xfrm>
            <a:off x="2801938" y="21336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9" name="Oval 19"/>
          <p:cNvSpPr>
            <a:spLocks noChangeArrowheads="1"/>
          </p:cNvSpPr>
          <p:nvPr/>
        </p:nvSpPr>
        <p:spPr bwMode="auto">
          <a:xfrm>
            <a:off x="2874963" y="23495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60" name="Oval 20"/>
          <p:cNvSpPr>
            <a:spLocks noChangeArrowheads="1"/>
          </p:cNvSpPr>
          <p:nvPr/>
        </p:nvSpPr>
        <p:spPr bwMode="auto">
          <a:xfrm>
            <a:off x="3235325" y="23495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61" name="Oval 21"/>
          <p:cNvSpPr>
            <a:spLocks noChangeArrowheads="1"/>
          </p:cNvSpPr>
          <p:nvPr/>
        </p:nvSpPr>
        <p:spPr bwMode="auto">
          <a:xfrm>
            <a:off x="2514600" y="2278063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62" name="Oval 22"/>
          <p:cNvSpPr>
            <a:spLocks noChangeArrowheads="1"/>
          </p:cNvSpPr>
          <p:nvPr/>
        </p:nvSpPr>
        <p:spPr bwMode="auto">
          <a:xfrm>
            <a:off x="3594100" y="2278063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63" name="Freeform 23"/>
          <p:cNvSpPr>
            <a:spLocks/>
          </p:cNvSpPr>
          <p:nvPr/>
        </p:nvSpPr>
        <p:spPr bwMode="auto">
          <a:xfrm>
            <a:off x="2484438" y="2420938"/>
            <a:ext cx="1543050" cy="1549400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0" y="817"/>
              </a:cxn>
              <a:cxn ang="0">
                <a:pos x="512" y="973"/>
              </a:cxn>
              <a:cxn ang="0">
                <a:pos x="951" y="799"/>
              </a:cxn>
              <a:cxn ang="0">
                <a:pos x="972" y="0"/>
              </a:cxn>
              <a:cxn ang="0">
                <a:pos x="466" y="150"/>
              </a:cxn>
              <a:cxn ang="0">
                <a:pos x="19" y="0"/>
              </a:cxn>
            </a:cxnLst>
            <a:rect l="0" t="0" r="r" b="b"/>
            <a:pathLst>
              <a:path w="972" h="976">
                <a:moveTo>
                  <a:pt x="19" y="0"/>
                </a:moveTo>
                <a:cubicBezTo>
                  <a:pt x="18" y="132"/>
                  <a:pt x="0" y="580"/>
                  <a:pt x="0" y="817"/>
                </a:cubicBezTo>
                <a:cubicBezTo>
                  <a:pt x="64" y="967"/>
                  <a:pt x="354" y="976"/>
                  <a:pt x="512" y="973"/>
                </a:cubicBezTo>
                <a:cubicBezTo>
                  <a:pt x="670" y="970"/>
                  <a:pt x="874" y="961"/>
                  <a:pt x="951" y="799"/>
                </a:cubicBezTo>
                <a:cubicBezTo>
                  <a:pt x="969" y="598"/>
                  <a:pt x="969" y="205"/>
                  <a:pt x="972" y="0"/>
                </a:cubicBezTo>
                <a:cubicBezTo>
                  <a:pt x="878" y="77"/>
                  <a:pt x="625" y="150"/>
                  <a:pt x="466" y="150"/>
                </a:cubicBezTo>
                <a:cubicBezTo>
                  <a:pt x="307" y="150"/>
                  <a:pt x="112" y="31"/>
                  <a:pt x="19" y="0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4" name="AutoShape 24"/>
          <p:cNvSpPr>
            <a:spLocks/>
          </p:cNvSpPr>
          <p:nvPr/>
        </p:nvSpPr>
        <p:spPr bwMode="auto">
          <a:xfrm rot="16200000" flipV="1">
            <a:off x="2124075" y="2492376"/>
            <a:ext cx="503237" cy="3382962"/>
          </a:xfrm>
          <a:prstGeom prst="leftBrace">
            <a:avLst>
              <a:gd name="adj1" fmla="val 5602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1908175" y="4508500"/>
            <a:ext cx="936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k=</a:t>
            </a:r>
            <a:r>
              <a:rPr lang="en-US" sz="2800"/>
              <a:t>2</a:t>
            </a:r>
            <a:endParaRPr lang="ru-RU" sz="2800"/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auto">
          <a:xfrm>
            <a:off x="5219700" y="1123950"/>
            <a:ext cx="936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m=</a:t>
            </a:r>
            <a:r>
              <a:rPr lang="en-US" sz="2800"/>
              <a:t>3</a:t>
            </a:r>
            <a:endParaRPr lang="ru-RU" sz="2800"/>
          </a:p>
        </p:txBody>
      </p:sp>
      <p:sp>
        <p:nvSpPr>
          <p:cNvPr id="10267" name="Oval 27"/>
          <p:cNvSpPr>
            <a:spLocks noChangeArrowheads="1"/>
          </p:cNvSpPr>
          <p:nvPr/>
        </p:nvSpPr>
        <p:spPr bwMode="auto">
          <a:xfrm>
            <a:off x="4570413" y="18446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68" name="Oval 28"/>
          <p:cNvSpPr>
            <a:spLocks noChangeArrowheads="1"/>
          </p:cNvSpPr>
          <p:nvPr/>
        </p:nvSpPr>
        <p:spPr bwMode="auto">
          <a:xfrm>
            <a:off x="5435600" y="18446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69" name="Oval 29"/>
          <p:cNvSpPr>
            <a:spLocks noChangeArrowheads="1"/>
          </p:cNvSpPr>
          <p:nvPr/>
        </p:nvSpPr>
        <p:spPr bwMode="auto">
          <a:xfrm>
            <a:off x="6227763" y="18446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2" name="Oval 32"/>
          <p:cNvSpPr>
            <a:spLocks noChangeArrowheads="1"/>
          </p:cNvSpPr>
          <p:nvPr/>
        </p:nvSpPr>
        <p:spPr bwMode="auto">
          <a:xfrm>
            <a:off x="4570413" y="24923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3" name="Oval 33"/>
          <p:cNvSpPr>
            <a:spLocks noChangeArrowheads="1"/>
          </p:cNvSpPr>
          <p:nvPr/>
        </p:nvSpPr>
        <p:spPr bwMode="auto">
          <a:xfrm>
            <a:off x="5435600" y="2492375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4" name="Oval 34"/>
          <p:cNvSpPr>
            <a:spLocks noChangeArrowheads="1"/>
          </p:cNvSpPr>
          <p:nvPr/>
        </p:nvSpPr>
        <p:spPr bwMode="auto">
          <a:xfrm>
            <a:off x="4570413" y="3213100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5" name="Oval 35"/>
          <p:cNvSpPr>
            <a:spLocks noChangeArrowheads="1"/>
          </p:cNvSpPr>
          <p:nvPr/>
        </p:nvSpPr>
        <p:spPr bwMode="auto">
          <a:xfrm>
            <a:off x="6227763" y="2492375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6" name="Oval 36"/>
          <p:cNvSpPr>
            <a:spLocks noChangeArrowheads="1"/>
          </p:cNvSpPr>
          <p:nvPr/>
        </p:nvSpPr>
        <p:spPr bwMode="auto">
          <a:xfrm>
            <a:off x="5435600" y="32131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7" name="Oval 37"/>
          <p:cNvSpPr>
            <a:spLocks noChangeArrowheads="1"/>
          </p:cNvSpPr>
          <p:nvPr/>
        </p:nvSpPr>
        <p:spPr bwMode="auto">
          <a:xfrm>
            <a:off x="6227763" y="32131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8" name="Oval 38"/>
          <p:cNvSpPr>
            <a:spLocks noChangeArrowheads="1"/>
          </p:cNvSpPr>
          <p:nvPr/>
        </p:nvSpPr>
        <p:spPr bwMode="auto">
          <a:xfrm>
            <a:off x="6227763" y="38608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9" name="Oval 39"/>
          <p:cNvSpPr>
            <a:spLocks noChangeArrowheads="1"/>
          </p:cNvSpPr>
          <p:nvPr/>
        </p:nvSpPr>
        <p:spPr bwMode="auto">
          <a:xfrm>
            <a:off x="5435600" y="38608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80" name="Oval 40"/>
          <p:cNvSpPr>
            <a:spLocks noChangeArrowheads="1"/>
          </p:cNvSpPr>
          <p:nvPr/>
        </p:nvSpPr>
        <p:spPr bwMode="auto">
          <a:xfrm>
            <a:off x="4570413" y="3860800"/>
            <a:ext cx="431800" cy="43180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81" name="AutoShape 41"/>
          <p:cNvSpPr>
            <a:spLocks/>
          </p:cNvSpPr>
          <p:nvPr/>
        </p:nvSpPr>
        <p:spPr bwMode="auto">
          <a:xfrm>
            <a:off x="6659563" y="1628775"/>
            <a:ext cx="576262" cy="2808288"/>
          </a:xfrm>
          <a:prstGeom prst="rightBrace">
            <a:avLst>
              <a:gd name="adj1" fmla="val 4061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82" name="Text Box 42"/>
          <p:cNvSpPr txBox="1">
            <a:spLocks noChangeArrowheads="1"/>
          </p:cNvSpPr>
          <p:nvPr/>
        </p:nvSpPr>
        <p:spPr bwMode="auto">
          <a:xfrm>
            <a:off x="7235825" y="2781300"/>
            <a:ext cx="1908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 </a:t>
            </a:r>
            <a:r>
              <a:rPr lang="ru-RU"/>
              <a:t>варианта сочетаний</a:t>
            </a:r>
          </a:p>
        </p:txBody>
      </p:sp>
      <p:graphicFrame>
        <p:nvGraphicFramePr>
          <p:cNvPr id="10284" name="Object 44"/>
          <p:cNvGraphicFramePr>
            <a:graphicFrameLocks noChangeAspect="1"/>
          </p:cNvGraphicFramePr>
          <p:nvPr/>
        </p:nvGraphicFramePr>
        <p:xfrm>
          <a:off x="2124075" y="5157788"/>
          <a:ext cx="4979988" cy="1392237"/>
        </p:xfrm>
        <a:graphic>
          <a:graphicData uri="http://schemas.openxmlformats.org/presentationml/2006/ole">
            <p:oleObj spid="_x0000_s10292" name="Формула" r:id="rId3" imgW="14986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6" grpId="0" animBg="1"/>
      <p:bldP spid="10249" grpId="0" animBg="1"/>
      <p:bldP spid="10248" grpId="0" animBg="1"/>
      <p:bldP spid="10250" grpId="0" animBg="1"/>
      <p:bldP spid="10251" grpId="0" animBg="1"/>
      <p:bldP spid="10252" grpId="0" animBg="1"/>
      <p:bldP spid="10255" grpId="0" animBg="1"/>
      <p:bldP spid="10257" grpId="0" animBg="1"/>
      <p:bldP spid="10258" grpId="0" animBg="1"/>
      <p:bldP spid="10259" grpId="0" animBg="1"/>
      <p:bldP spid="10260" grpId="0" animBg="1"/>
      <p:bldP spid="10261" grpId="0" animBg="1"/>
      <p:bldP spid="10262" grpId="0" animBg="1"/>
      <p:bldP spid="10263" grpId="0" animBg="1"/>
      <p:bldP spid="10264" grpId="0" animBg="1"/>
      <p:bldP spid="10265" grpId="0"/>
      <p:bldP spid="10266" grpId="0"/>
      <p:bldP spid="10267" grpId="0" animBg="1"/>
      <p:bldP spid="10268" grpId="0" animBg="1"/>
      <p:bldP spid="10269" grpId="0" animBg="1"/>
      <p:bldP spid="10272" grpId="0" animBg="1"/>
      <p:bldP spid="10273" grpId="0" animBg="1"/>
      <p:bldP spid="10274" grpId="0" animBg="1"/>
      <p:bldP spid="10275" grpId="0" animBg="1"/>
      <p:bldP spid="10276" grpId="0" animBg="1"/>
      <p:bldP spid="10277" grpId="0" animBg="1"/>
      <p:bldP spid="10278" grpId="0" animBg="1"/>
      <p:bldP spid="10279" grpId="0" animBg="1"/>
      <p:bldP spid="10280" grpId="0" animBg="1"/>
      <p:bldP spid="10281" grpId="0" animBg="1"/>
      <p:bldP spid="1028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7992888" cy="836712"/>
          </a:xfrm>
        </p:spPr>
        <p:txBody>
          <a:bodyPr/>
          <a:lstStyle/>
          <a:p>
            <a:r>
              <a:rPr lang="ru-RU" sz="2800" dirty="0"/>
              <a:t>Пример </a:t>
            </a:r>
            <a:r>
              <a:rPr lang="ru-RU" sz="2800" dirty="0" smtClean="0"/>
              <a:t>10</a:t>
            </a:r>
            <a:endParaRPr lang="ru-RU" sz="28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92696"/>
            <a:ext cx="8964488" cy="2016224"/>
          </a:xfrm>
        </p:spPr>
        <p:txBody>
          <a:bodyPr/>
          <a:lstStyle/>
          <a:p>
            <a:pPr>
              <a:buNone/>
            </a:pP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вазе стоят 10 красных и 4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розовых гвоздики. Все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цветы на внешний вид одинаковы. Сколькими способами можно выбрать 3 цветка из вазы?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979712" y="5461932"/>
          <a:ext cx="4992001" cy="1396068"/>
        </p:xfrm>
        <a:graphic>
          <a:graphicData uri="http://schemas.openxmlformats.org/presentationml/2006/ole">
            <p:oleObj spid="_x0000_s54276" name="Формула" r:id="rId3" imgW="1498600" imgH="4191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2852936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Решение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Так как по условию задачи все цветы на внешний вид одинаковы, то мы получаем формулу без повторений.</a:t>
            </a:r>
            <a:br>
              <a:rPr lang="ru-RU" sz="2400" dirty="0" smtClean="0"/>
            </a:br>
            <a:r>
              <a:rPr lang="ru-RU" sz="2400" dirty="0" smtClean="0"/>
              <a:t>Вы выбираем цветы в букет, порядок выбора не важен, следовательно, мы получаем формулу сочетаний без повторений: два типа цветов, выбираем три цветка.</a:t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3200" dirty="0" smtClean="0"/>
              <a:t>В почтовом отделении продаются открытки 10 видов. Сколькими способами можно купить 12 открыток для поздравлений?</a:t>
            </a:r>
            <a:endParaRPr lang="ru-RU" sz="3200" dirty="0"/>
          </a:p>
        </p:txBody>
      </p:sp>
      <p:pic>
        <p:nvPicPr>
          <p:cNvPr id="1187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48" y="1838594"/>
            <a:ext cx="9129252" cy="4038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3478191987"/>
              </p:ext>
            </p:extLst>
          </p:nvPr>
        </p:nvGraphicFramePr>
        <p:xfrm>
          <a:off x="431800" y="239713"/>
          <a:ext cx="8208963" cy="5832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Один выбор (анализ) элементов или несколько? Если один, то см. п.3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Каким </a:t>
            </a:r>
            <a:r>
              <a:rPr lang="ru-RU" sz="2400" dirty="0"/>
              <a:t>союзом </a:t>
            </a:r>
            <a:r>
              <a:rPr lang="ru-RU" sz="2400" dirty="0" smtClean="0"/>
              <a:t>варианты выбора (анализа) соединяются? «И» – правило произведения, «или» – правило суммы. </a:t>
            </a:r>
          </a:p>
          <a:p>
            <a:pPr marL="514350" indent="-514350">
              <a:buNone/>
            </a:pPr>
            <a:r>
              <a:rPr lang="ru-RU" sz="2400" b="1" dirty="0" smtClean="0"/>
              <a:t>Для каждого выбора задаются следующие вопросы: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ru-RU" sz="2400" dirty="0" smtClean="0"/>
              <a:t>Все элементы используются? Если «да», то это перестановки. Переходим к п. </a:t>
            </a:r>
            <a:r>
              <a:rPr lang="en-US" sz="2400" smtClean="0"/>
              <a:t>5</a:t>
            </a:r>
            <a:r>
              <a:rPr lang="ru-RU" sz="2400" smtClean="0"/>
              <a:t>. </a:t>
            </a:r>
            <a:endParaRPr lang="ru-RU" sz="2400" dirty="0" smtClean="0"/>
          </a:p>
          <a:p>
            <a:pPr marL="514350" indent="-514350">
              <a:buFont typeface="+mj-lt"/>
              <a:buAutoNum type="arabicPeriod" startAt="3"/>
            </a:pPr>
            <a:r>
              <a:rPr lang="ru-RU" sz="2400" dirty="0" smtClean="0"/>
              <a:t>Порядок выбора элементов важен? Если «да», то это размещения, «нет» – сочетания.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ru-RU" sz="2400" dirty="0" smtClean="0"/>
              <a:t>Есть ли одинаковые элементы? Если «да» – то формула с повторениями, «нет» – без повторений.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1"/>
            <a:ext cx="9144000" cy="129614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Сколько различных гирлянд можно сделать из 10 светодиодов разного цвета?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844824"/>
            <a:ext cx="83529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 замыкании линии в кольцо перестановки, являющиеся циклическими сдвигами относительно друг друга, становятся одинаковыми. </a:t>
            </a:r>
            <a:br>
              <a:rPr lang="ru-RU" dirty="0" smtClean="0"/>
            </a:br>
            <a:r>
              <a:rPr lang="ru-RU" dirty="0" smtClean="0"/>
              <a:t>Возьмем, например, следующую перестановку и посмотрим, сколько других перестановок </a:t>
            </a:r>
            <a:r>
              <a:rPr lang="ru-RU" dirty="0" err="1" smtClean="0"/>
              <a:t>явлюяются</a:t>
            </a:r>
            <a:r>
              <a:rPr lang="ru-RU" dirty="0" smtClean="0"/>
              <a:t> ее циклическим сдвигом:</a:t>
            </a:r>
            <a:br>
              <a:rPr lang="ru-RU" dirty="0" smtClean="0"/>
            </a:br>
            <a:r>
              <a:rPr lang="ru-RU" dirty="0" smtClean="0"/>
              <a:t>1. </a:t>
            </a:r>
            <a:r>
              <a:rPr lang="ru-RU" sz="2400" dirty="0" err="1" smtClean="0"/>
              <a:t>ккккксссссссжжжж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2. </a:t>
            </a:r>
            <a:r>
              <a:rPr lang="ru-RU" sz="2400" dirty="0" err="1" smtClean="0"/>
              <a:t>кккксссссссжжжжк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3. </a:t>
            </a:r>
            <a:r>
              <a:rPr lang="ru-RU" sz="2400" dirty="0" err="1" smtClean="0"/>
              <a:t>ккксссссссжжжжкк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...</a:t>
            </a:r>
            <a:br>
              <a:rPr lang="ru-RU" sz="2400" dirty="0" smtClean="0"/>
            </a:br>
            <a:r>
              <a:rPr lang="ru-RU" sz="2400" dirty="0" smtClean="0"/>
              <a:t>15. </a:t>
            </a:r>
            <a:r>
              <a:rPr lang="ru-RU" sz="2400" dirty="0" err="1" smtClean="0"/>
              <a:t>жжккккксссссссжж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16. </a:t>
            </a:r>
            <a:r>
              <a:rPr lang="ru-RU" sz="2400" dirty="0" err="1" smtClean="0"/>
              <a:t>жккккксссссссжжж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Следовательно, все перестановки разбиваются на группы по 16 цепочек в группе. Итак, число кольцевых гирлянд будет</a:t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 descr="n=\frac{\overline{P_{16=5+7+4}}}{16}=\frac{15!}{5!\cdot 7! \cdot 4!}">
            <a:hlinkClick r:id="rId3" tooltip="&quot;TeX&quot;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849888"/>
            <a:ext cx="4680520" cy="1008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</a:t>
            </a:r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ru-RU"/>
              <a:t>Световое табло состоит из лампочек. Каждая лампочка может находиться в одном из трех состояний («включено», «выключено» или «мигает»). Какое наименьшее количество лампочек должно находиться на табло, чтобы с его помощью можно было передать 18 различных сигналов?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0"/>
            <a:ext cx="8229600" cy="3960440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 людоеда в подвале томятся 25 пленников. </a:t>
            </a:r>
            <a:endParaRPr lang="ru-RU" sz="2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Сколькими способами он может выбрать трех из них себе на завтрак, обед и ужин? </a:t>
            </a:r>
            <a:endParaRPr lang="ru-RU" sz="2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А сколько есть способов выбрать троих, чтобы отпустить на свободу?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2996952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Решение</a:t>
            </a:r>
            <a:r>
              <a:rPr lang="ru-RU" dirty="0" smtClean="0"/>
              <a:t>  </a:t>
            </a:r>
            <a:r>
              <a:rPr lang="ru-RU" sz="2400" dirty="0" smtClean="0"/>
              <a:t>25*24*23 = 13800 способов. 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3573016"/>
            <a:ext cx="8640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Заметим, что в предыдущем пункте каждую тройку пленников мы посчитали  3·2·1 = 6 раз. Поскольку теперь их порядок нам неважен, то ответом будет число  13800 : 6 = 2300.</a:t>
            </a:r>
            <a:endParaRPr lang="ru-RU" sz="2400" dirty="0"/>
          </a:p>
        </p:txBody>
      </p:sp>
      <p:graphicFrame>
        <p:nvGraphicFramePr>
          <p:cNvPr id="12390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76334757"/>
              </p:ext>
            </p:extLst>
          </p:nvPr>
        </p:nvGraphicFramePr>
        <p:xfrm>
          <a:off x="330200" y="5445125"/>
          <a:ext cx="8229600" cy="1214438"/>
        </p:xfrm>
        <a:graphic>
          <a:graphicData uri="http://schemas.openxmlformats.org/presentationml/2006/ole">
            <p:oleObj spid="_x0000_s123908" name="Формула" r:id="rId3" imgW="26668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23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23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396536" cy="2708920"/>
          </a:xfr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Волонтеры разделились на две </a:t>
            </a: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равные группы для розыска 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заблудившегося ребенка. Среди </a:t>
            </a: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них только 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 знакомы с местностью. Каким числом способов они могут разделиться так, чтобы в каждую группу вошло 2 человека, знающих местность, если всего их 16 человек?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2636912"/>
            <a:ext cx="9144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Решение</a:t>
            </a:r>
            <a:br>
              <a:rPr lang="ru-RU" dirty="0" smtClean="0"/>
            </a:br>
            <a:r>
              <a:rPr lang="ru-RU" dirty="0" smtClean="0"/>
              <a:t>Мы делим всех волонтеров на две равные группы, то есть выбираем участников первой группы, а все остальные переходят в другую группу. Один выбор.</a:t>
            </a:r>
            <a:br>
              <a:rPr lang="ru-RU" dirty="0" smtClean="0"/>
            </a:br>
            <a:r>
              <a:rPr lang="ru-RU" dirty="0" smtClean="0"/>
              <a:t>Теперь рассмотрим этот выбор первой группы. Выбор состоит из выбора волонтеров, знающих местность, </a:t>
            </a:r>
            <a:r>
              <a:rPr lang="ru-RU" b="1" dirty="0" smtClean="0"/>
              <a:t>и</a:t>
            </a:r>
            <a:r>
              <a:rPr lang="ru-RU" dirty="0" smtClean="0"/>
              <a:t> выбора волонтеров, незнающих местность. Следовательно, будем соединять эти два числа </a:t>
            </a:r>
            <a:r>
              <a:rPr lang="ru-RU" b="1" dirty="0" smtClean="0"/>
              <a:t>правилом произведения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Найдем число выборов волонтеров, знающих местность. Всего таких волонтеров 4 человека. Нам нужно 2. Порядок выбора не важен. Сочетания без повторений.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Найдем число выборов волонтеров, незнающих местность. Всего их 16-4=12 , выбираем шесть человек (ровно половину).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Общее число выборов: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5" name="Рисунок 14" descr="n_1=C_4^2=\frac{4!}{2! \cdot {(4-2)!}=6">
            <a:hlinkClick r:id="rId2" tooltip="&quot;TeX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797152"/>
            <a:ext cx="3024336" cy="57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n_2=C_{12}^6=\frac{12!}{6! \cdot (12-6)!}=\frac{7 \cdot 8 \cdot 9 \cdot 10 \cdot 11 \cdot 12}{2 \cdot 3 \cdot 4 \cdot 5 \cdot 6}=924">
            <a:hlinkClick r:id="rId4" tooltip="&quot;TeX&quot;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520" y="5805264"/>
            <a:ext cx="4320480" cy="548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n=n_1 \cdot n_2=6 \cdot 924 = 5544">
            <a:hlinkClick r:id="rId6" tooltip="&quot;TeX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453335"/>
            <a:ext cx="2880320" cy="404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"/>
            <a:ext cx="9144000" cy="1268759"/>
          </a:xfrm>
        </p:spPr>
        <p:txBody>
          <a:bodyPr/>
          <a:lstStyle/>
          <a:p>
            <a:r>
              <a:rPr lang="ru-RU" sz="2000" dirty="0"/>
              <a:t>Сколько существует натуральных чисел, меньших 256</a:t>
            </a:r>
            <a:r>
              <a:rPr lang="ru-RU" sz="2000" baseline="-25000" dirty="0"/>
              <a:t>10</a:t>
            </a:r>
            <a:r>
              <a:rPr lang="ru-RU" sz="2000" dirty="0"/>
              <a:t>, таких, что в записи каждого числа в двоичной системе счисления будет равное количество единиц и значащих нулей. В ответе укажите целое число.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1412776"/>
            <a:ext cx="88924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Решение</a:t>
            </a:r>
            <a:br>
              <a:rPr lang="ru-RU" dirty="0" smtClean="0"/>
            </a:br>
            <a:r>
              <a:rPr lang="ru-RU" dirty="0" smtClean="0"/>
              <a:t>Переведем данное число из десятичной системы счисления в двоичную.</a:t>
            </a:r>
            <a:br>
              <a:rPr lang="ru-RU" dirty="0" smtClean="0"/>
            </a:br>
            <a:r>
              <a:rPr lang="ru-RU" dirty="0" smtClean="0"/>
              <a:t>256</a:t>
            </a:r>
            <a:r>
              <a:rPr lang="ru-RU" baseline="-25000" dirty="0" smtClean="0"/>
              <a:t>10</a:t>
            </a:r>
            <a:r>
              <a:rPr lang="ru-RU" dirty="0" smtClean="0"/>
              <a:t> =100000000</a:t>
            </a:r>
            <a:r>
              <a:rPr lang="ru-RU" baseline="-25000" dirty="0" smtClean="0"/>
              <a:t>2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Следовательно, числа меньше данного состоят из восьми, семи, шести, пяти, четырех, трех, двух и одного разряда.</a:t>
            </a:r>
          </a:p>
          <a:p>
            <a:r>
              <a:rPr lang="ru-RU" dirty="0" smtClean="0"/>
              <a:t>1) Рассмотрим восьмиразрядные числа. 1ХХХХХХХ. Так как мы точно знаем сколько нулей и единиц, то мы используем формулу перестановки с повторениями.</a:t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9" name="Рисунок 8" descr="n_1=\overline{P_{7=3+4}}=\frac{7!}{3! \cdot 4!}=35">
            <a:hlinkClick r:id="rId2" tooltip="&quot;TeX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573016"/>
            <a:ext cx="2880320" cy="57606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323528" y="4437112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2) Рассмотрим семиразрядные числа. Очевидно, что такие числа не удовлетворяют условию задачи, так как не могут состоять из одинакового числа единиц и нулей. Аналогичный вывод можно сделать о пятиразрядных, трехразрядных и одноразрядных числах.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1303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88640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3) Рассмотрим шестиразрядные числа. Рассуждая аналогично п.1 получаем: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 descr="n_2=\overline{P_{5=2+3}}=\frac{5!}{2! \cdot 3!}=10">
            <a:hlinkClick r:id="rId2" tooltip="&quot;TeX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764704"/>
            <a:ext cx="3456384" cy="6480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95536" y="2132856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4) Четырехразрядные числа.</a:t>
            </a:r>
            <a:endParaRPr lang="ru-RU" sz="2000" dirty="0"/>
          </a:p>
        </p:txBody>
      </p:sp>
      <p:pic>
        <p:nvPicPr>
          <p:cNvPr id="8" name="Рисунок 7" descr="n_3=\overline{P_{3=1+2}}=\frac{3!}{2! \cdot 1!}=3">
            <a:hlinkClick r:id="rId4" tooltip="&quot;TeX&quot;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060848"/>
            <a:ext cx="3528392" cy="57606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395536" y="3212976"/>
            <a:ext cx="5832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5) Двухразрядное число только одно 10</a:t>
            </a:r>
            <a:r>
              <a:rPr lang="ru-RU" sz="2000" baseline="-25000" dirty="0" smtClean="0"/>
              <a:t>2</a:t>
            </a:r>
            <a:endParaRPr lang="ru-RU" sz="2000" dirty="0"/>
          </a:p>
        </p:txBody>
      </p:sp>
      <p:pic>
        <p:nvPicPr>
          <p:cNvPr id="10" name="Рисунок 9" descr="n_4=1">
            <a:hlinkClick r:id="rId6" tooltip="&quot;TeX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212976"/>
            <a:ext cx="1080120" cy="50405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395536" y="3861048"/>
            <a:ext cx="8280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Итак, у нас может быть </a:t>
            </a:r>
            <a:r>
              <a:rPr lang="ru-RU" sz="2400" b="1" dirty="0" smtClean="0"/>
              <a:t>или</a:t>
            </a:r>
            <a:r>
              <a:rPr lang="ru-RU" sz="2400" dirty="0" smtClean="0"/>
              <a:t> восьмиразрядное число, </a:t>
            </a:r>
            <a:r>
              <a:rPr lang="ru-RU" sz="2400" b="1" dirty="0" smtClean="0"/>
              <a:t>или</a:t>
            </a:r>
            <a:r>
              <a:rPr lang="ru-RU" sz="2400" dirty="0" smtClean="0"/>
              <a:t> шестиразрядное число, </a:t>
            </a:r>
            <a:r>
              <a:rPr lang="ru-RU" sz="2400" b="1" dirty="0" smtClean="0"/>
              <a:t>или</a:t>
            </a:r>
            <a:r>
              <a:rPr lang="ru-RU" sz="2400" dirty="0" smtClean="0"/>
              <a:t> четырехразрядное число, </a:t>
            </a:r>
            <a:r>
              <a:rPr lang="ru-RU" sz="2400" b="1" dirty="0" smtClean="0"/>
              <a:t>или</a:t>
            </a:r>
            <a:r>
              <a:rPr lang="ru-RU" sz="2400" dirty="0" smtClean="0"/>
              <a:t> двухразрядное число. </a:t>
            </a:r>
            <a:r>
              <a:rPr lang="ru-RU" sz="2400" b="1" dirty="0" smtClean="0"/>
              <a:t>Правило суммы.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2" name="Рисунок 11" descr="n=n_1+n_2+n_3+n_4=35+10+3+1=49">
            <a:hlinkClick r:id="rId8" tooltip="&quot;TeX&quot;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517232"/>
            <a:ext cx="6192688" cy="576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15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В коробке находятся 16 шариков – 4 красных, 4 синих и 8 черных. Из коробки наугад вынули два шарика. Какое из перечисленных сообщений несет в себе наибольший объем информации?</a:t>
            </a:r>
          </a:p>
          <a:p>
            <a:pPr lvl="0"/>
            <a:r>
              <a:rPr lang="ru-RU" sz="2400" dirty="0"/>
              <a:t>Один из вынутых шариков – красного цвета, а другой – синего;</a:t>
            </a:r>
          </a:p>
          <a:p>
            <a:pPr lvl="0"/>
            <a:r>
              <a:rPr lang="ru-RU" sz="2400" dirty="0"/>
              <a:t>Один из вынутых шариков – синего цвета, а другой – черного;</a:t>
            </a:r>
          </a:p>
          <a:p>
            <a:pPr lvl="0"/>
            <a:r>
              <a:rPr lang="ru-RU" sz="2400" dirty="0"/>
              <a:t>Оба вынутых шарика красного цвета;</a:t>
            </a:r>
          </a:p>
          <a:p>
            <a:pPr lvl="0"/>
            <a:r>
              <a:rPr lang="ru-RU" sz="2400" dirty="0"/>
              <a:t>Оба вынутых шарика черного цвета;</a:t>
            </a:r>
          </a:p>
          <a:p>
            <a:pPr lvl="0"/>
            <a:r>
              <a:rPr lang="ru-RU" sz="2400" dirty="0"/>
              <a:t>Цвета вынутых шариков отличаются друг от друга;</a:t>
            </a:r>
          </a:p>
          <a:p>
            <a:pPr lvl="0"/>
            <a:r>
              <a:rPr lang="ru-RU" sz="2400" dirty="0"/>
              <a:t>Вынуты шарики одного и того же цвета.</a:t>
            </a:r>
          </a:p>
        </p:txBody>
      </p:sp>
    </p:spTree>
    <p:extLst>
      <p:ext uri="{BB962C8B-B14F-4D97-AF65-F5344CB8AC3E}">
        <p14:creationId xmlns="" xmlns:p14="http://schemas.microsoft.com/office/powerpoint/2010/main" val="149329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9144000" cy="1656184"/>
          </a:xfrm>
        </p:spPr>
        <p:txBody>
          <a:bodyPr/>
          <a:lstStyle/>
          <a:p>
            <a:pPr algn="l"/>
            <a:r>
              <a:rPr lang="ru-RU" sz="2800" dirty="0" smtClean="0"/>
              <a:t>Сколькими способами можно расставить белые фигуры (короля, ферзя, 2 ладьи, 2 слонов и 2 коней) на первой линии шахматной доски?</a:t>
            </a:r>
            <a:endParaRPr lang="ru-RU" sz="2800" dirty="0"/>
          </a:p>
        </p:txBody>
      </p:sp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41" y="1928813"/>
            <a:ext cx="9425636" cy="40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1944216"/>
          </a:xfrm>
        </p:spPr>
        <p:txBody>
          <a:bodyPr/>
          <a:lstStyle/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 цифр 1, 2, 3, 4, 5, 6, 7, 8, 9 составляются всевозможные пятизначные числа, не содержащие одинаковых цифр. Определить количество чисел, в которых есть цифры 2, 4 и 5 одновременно</a:t>
            </a: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4788024" y="5643554"/>
          <a:ext cx="4077069" cy="1214446"/>
        </p:xfrm>
        <a:graphic>
          <a:graphicData uri="http://schemas.openxmlformats.org/presentationml/2006/ole">
            <p:oleObj spid="_x0000_s113672" name="Формула" r:id="rId3" imgW="1117600" imgH="66040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5076056" y="4365104"/>
          <a:ext cx="1485906" cy="514352"/>
        </p:xfrm>
        <a:graphic>
          <a:graphicData uri="http://schemas.openxmlformats.org/presentationml/2006/ole">
            <p:oleObj spid="_x0000_s113673" name="Формула" r:id="rId4" imgW="660400" imgH="22860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203848" y="3068960"/>
          <a:ext cx="2214578" cy="789103"/>
        </p:xfrm>
        <a:graphic>
          <a:graphicData uri="http://schemas.openxmlformats.org/presentationml/2006/ole">
            <p:oleObj spid="_x0000_s113674" name="Формула" r:id="rId5" imgW="1104900" imgH="3937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1779687"/>
            <a:ext cx="896448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Решение</a:t>
            </a:r>
          </a:p>
          <a:p>
            <a:r>
              <a:rPr lang="ru-RU" dirty="0" smtClean="0"/>
              <a:t>В этой задаче нам обязательно нужно использовать цифры 2, 4 и 5. Но они могут стоять на разных местах и в разном порядке. У нас три "важные" и две "неважные" цифры в числе - два типа цифр. Это </a:t>
            </a:r>
            <a:r>
              <a:rPr lang="ru-RU" b="1" dirty="0" smtClean="0"/>
              <a:t>перестановки с повторениями.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ru-RU" dirty="0" smtClean="0"/>
              <a:t>Теперь посчитаем сколько различных перестановок "важных" цифр между собой. Это </a:t>
            </a:r>
            <a:r>
              <a:rPr lang="ru-RU" b="1" dirty="0" smtClean="0"/>
              <a:t>перестановки без повторений </a:t>
            </a:r>
          </a:p>
          <a:p>
            <a:endParaRPr lang="ru-RU" b="1" dirty="0" smtClean="0"/>
          </a:p>
          <a:p>
            <a:r>
              <a:rPr lang="ru-RU" dirty="0" smtClean="0"/>
              <a:t>Итак у нас 60 различных перестановок. Теперь посчитаем, сколько различных "неважных" цифр может быть в каждой из этих перестановок.</a:t>
            </a:r>
            <a:br>
              <a:rPr lang="ru-RU" dirty="0" smtClean="0"/>
            </a:br>
            <a:r>
              <a:rPr lang="ru-RU" dirty="0" smtClean="0"/>
              <a:t>Мы выбираем две "неважные" цифры из шести. Порядок выбора важен</a:t>
            </a:r>
            <a:r>
              <a:rPr lang="ru-RU" b="1" dirty="0" smtClean="0"/>
              <a:t>.</a:t>
            </a:r>
            <a:r>
              <a:rPr lang="ru-RU" dirty="0" smtClean="0"/>
              <a:t> Это </a:t>
            </a:r>
            <a:r>
              <a:rPr lang="ru-RU" b="1" dirty="0" smtClean="0"/>
              <a:t>размещения без повторений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b="1" dirty="0" smtClean="0"/>
              <a:t>   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9" name="Рисунок 8" descr="60 \cdot 30=1800">
            <a:hlinkClick r:id="rId6" tooltip="&quot;TeX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309321"/>
            <a:ext cx="1728192" cy="288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143000"/>
          </a:xfrm>
        </p:spPr>
        <p:txBody>
          <a:bodyPr/>
          <a:lstStyle/>
          <a:p>
            <a:r>
              <a:rPr lang="ru-RU" sz="3200" dirty="0" smtClean="0"/>
              <a:t>В стране 20 городов, каждые два из которых соединены авиалинией. Сколько авиалиний в этой стране?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00200"/>
            <a:ext cx="8820472" cy="5069160"/>
          </a:xfrm>
        </p:spPr>
        <p:txBody>
          <a:bodyPr/>
          <a:lstStyle/>
          <a:p>
            <a:r>
              <a:rPr lang="ru-RU" dirty="0" smtClean="0"/>
              <a:t>Решение: </a:t>
            </a:r>
          </a:p>
          <a:p>
            <a:r>
              <a:rPr lang="ru-RU" sz="2400" dirty="0" smtClean="0"/>
              <a:t>Каждая авиалиния соединяет два города. В качестве первого города можно взять любой из 20 городов (город А), </a:t>
            </a:r>
            <a:r>
              <a:rPr lang="ru-RU" sz="2400" dirty="0" err="1" smtClean="0"/>
              <a:t>а</a:t>
            </a:r>
            <a:r>
              <a:rPr lang="ru-RU" sz="2400" dirty="0" smtClean="0"/>
              <a:t> в качестве второго – любой из 19 оставшихся (город В). Перемножив эти числа, получаем 20 • 19 = 380.</a:t>
            </a:r>
            <a:br>
              <a:rPr lang="ru-RU" sz="2400" dirty="0" smtClean="0"/>
            </a:br>
            <a:r>
              <a:rPr lang="ru-RU" sz="2400" dirty="0" smtClean="0"/>
              <a:t> </a:t>
            </a:r>
          </a:p>
          <a:p>
            <a:r>
              <a:rPr lang="ru-RU" sz="2400" dirty="0" smtClean="0"/>
              <a:t>Однако при этом подсчете каждая авиалиния учтена дважды (первый раз, когда в качестве первого города был выбран город А, а второго – город В, а второй раз – наоборот). Таким образом, число авиалиний равно 380:2 = 190. 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2089</Words>
  <Application>Microsoft Office PowerPoint</Application>
  <PresentationFormat>Экран (4:3)</PresentationFormat>
  <Paragraphs>287</Paragraphs>
  <Slides>55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7" baseType="lpstr">
      <vt:lpstr>Оформление по умолчанию</vt:lpstr>
      <vt:lpstr>Формула</vt:lpstr>
      <vt:lpstr>Подготовка к ЕГЭ по математике (В4) Решение комбинаторных задач </vt:lpstr>
      <vt:lpstr>Слайд 2</vt:lpstr>
      <vt:lpstr>Правило суммы</vt:lpstr>
      <vt:lpstr>Пример 1</vt:lpstr>
      <vt:lpstr>Слайд 5</vt:lpstr>
      <vt:lpstr>Правило произведения</vt:lpstr>
      <vt:lpstr>Пример 2</vt:lpstr>
      <vt:lpstr>Слайд 8</vt:lpstr>
      <vt:lpstr>Слайд 9</vt:lpstr>
      <vt:lpstr>Слайд 10</vt:lpstr>
      <vt:lpstr>Слайд 11</vt:lpstr>
      <vt:lpstr>Слайд 12</vt:lpstr>
      <vt:lpstr>Слайд 13</vt:lpstr>
      <vt:lpstr>Перестановки</vt:lpstr>
      <vt:lpstr>Перестановки без повторений</vt:lpstr>
      <vt:lpstr>Перестановки без повторений</vt:lpstr>
      <vt:lpstr>Сколькими способами 4 человека могут разместиться в четырехместном купе?</vt:lpstr>
      <vt:lpstr>Слайд 18</vt:lpstr>
      <vt:lpstr>Перестановки с повторениями</vt:lpstr>
      <vt:lpstr>Перестановки с повторениями</vt:lpstr>
      <vt:lpstr>Пример 4</vt:lpstr>
      <vt:lpstr>Пример 5</vt:lpstr>
      <vt:lpstr>Слайд 23</vt:lpstr>
      <vt:lpstr>Слайд 24</vt:lpstr>
      <vt:lpstr>Слайд 25</vt:lpstr>
      <vt:lpstr>Размещения</vt:lpstr>
      <vt:lpstr>Размещения без повторений</vt:lpstr>
      <vt:lpstr>Размещения без повторений</vt:lpstr>
      <vt:lpstr>Расписание одного дня состоит из 5 уроков. Определить число вариантов расписания при выборе из 11 дисциплин.</vt:lpstr>
      <vt:lpstr>Пример </vt:lpstr>
      <vt:lpstr>Размещения с повторениями</vt:lpstr>
      <vt:lpstr>Размещения с повторениями</vt:lpstr>
      <vt:lpstr>Пример 8</vt:lpstr>
      <vt:lpstr>Шифр сейфа состоит из 6 цифр, которые должны набираться последовательно и могут повторяться. Чему в этом случае равно общее число всех возможных комбинаций шифра?</vt:lpstr>
      <vt:lpstr>Сочетания</vt:lpstr>
      <vt:lpstr>Сочетания без повторений</vt:lpstr>
      <vt:lpstr>Сочетания без повторений</vt:lpstr>
      <vt:lpstr>Пример 9</vt:lpstr>
      <vt:lpstr>Сколькими способами можно вывезти со склада 10 ящиков на двух автомашинах, если на каждую автомашину грузят по 5 ящиков.</vt:lpstr>
      <vt:lpstr>Сочетания с повторениями</vt:lpstr>
      <vt:lpstr>Сочетания с повторениями</vt:lpstr>
      <vt:lpstr>Пример 10</vt:lpstr>
      <vt:lpstr>В почтовом отделении продаются открытки 10 видов. Сколькими способами можно купить 12 открыток для поздравлений?</vt:lpstr>
      <vt:lpstr>Слайд 44</vt:lpstr>
      <vt:lpstr>Слайд 45</vt:lpstr>
      <vt:lpstr>Слайд 46</vt:lpstr>
      <vt:lpstr>Пример 11</vt:lpstr>
      <vt:lpstr>Слайд 48</vt:lpstr>
      <vt:lpstr>Слайд 49</vt:lpstr>
      <vt:lpstr>Слайд 50</vt:lpstr>
      <vt:lpstr>Слайд 51</vt:lpstr>
      <vt:lpstr>Пример 15</vt:lpstr>
      <vt:lpstr>Сколькими способами можно расставить белые фигуры (короля, ферзя, 2 ладьи, 2 слонов и 2 коней) на первой линии шахматной доски?</vt:lpstr>
      <vt:lpstr>Слайд 54</vt:lpstr>
      <vt:lpstr>В стране 20 городов, каждые два из которых соединены авиалинией. Сколько авиалиний в этой стране?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Комбинаторика</dc:title>
  <dc:creator>Elen</dc:creator>
  <cp:lastModifiedBy>user</cp:lastModifiedBy>
  <cp:revision>49</cp:revision>
  <dcterms:created xsi:type="dcterms:W3CDTF">2010-08-15T07:57:18Z</dcterms:created>
  <dcterms:modified xsi:type="dcterms:W3CDTF">2017-01-29T12:04:42Z</dcterms:modified>
</cp:coreProperties>
</file>