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7" r:id="rId3"/>
    <p:sldId id="258" r:id="rId4"/>
    <p:sldId id="260" r:id="rId5"/>
    <p:sldId id="266" r:id="rId6"/>
    <p:sldId id="265" r:id="rId7"/>
    <p:sldId id="259" r:id="rId8"/>
    <p:sldId id="267" r:id="rId9"/>
    <p:sldId id="261" r:id="rId10"/>
    <p:sldId id="263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52" autoAdjust="0"/>
  </p:normalViewPr>
  <p:slideViewPr>
    <p:cSldViewPr>
      <p:cViewPr varScale="1">
        <p:scale>
          <a:sx n="81" d="100"/>
          <a:sy n="81" d="100"/>
        </p:scale>
        <p:origin x="159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159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107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857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063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255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150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5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144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903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472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057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0285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605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799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882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979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766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46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7709" y="2204864"/>
            <a:ext cx="7772400" cy="1470025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</a:rPr>
              <a:t>ИТОГОВЫЙ АТТЕСТАЦИОННЫЙ ПРОЕКТ</a:t>
            </a:r>
            <a:br>
              <a:rPr lang="ru-RU" sz="1800" b="1" dirty="0" smtClean="0">
                <a:latin typeface="Times New Roman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МОДЕЛИ СЕТЕВОГО ВЗАИМОДЕЙСТВИЯ ОБРАЗОВАТЕЛЬНЫХ ОРГАНИЗАЦИЙ РАЗНЫХ ТИПОВ ДЛЯ РЕАЛИЗАЦИИ ДОПОЛНИТЕЛЬНЫХ ОБЩЕОБРАЗОВАТЕЛЬНЫХ ПРОГРАММ, ИСПОЛЬЗУЯ МЕДИА-РЕСУРСЫ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3645023"/>
            <a:ext cx="3960440" cy="2797279"/>
          </a:xfrm>
        </p:spPr>
        <p:txBody>
          <a:bodyPr>
            <a:normAutofit fontScale="25000" lnSpcReduction="20000"/>
          </a:bodyPr>
          <a:lstStyle/>
          <a:p>
            <a:pPr algn="l"/>
            <a:endParaRPr lang="en-US" dirty="0" smtClean="0"/>
          </a:p>
          <a:p>
            <a:pPr algn="l">
              <a:spcBef>
                <a:spcPts val="0"/>
              </a:spcBef>
            </a:pPr>
            <a:r>
              <a:rPr lang="ru-RU" sz="6400" dirty="0" smtClean="0">
                <a:solidFill>
                  <a:schemeClr val="tx1"/>
                </a:solidFill>
              </a:rPr>
              <a:t>Выполнили:</a:t>
            </a:r>
            <a:endParaRPr lang="en-US" sz="64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6400" dirty="0" smtClean="0">
                <a:solidFill>
                  <a:schemeClr val="tx1"/>
                </a:solidFill>
              </a:rPr>
              <a:t>Шматов </a:t>
            </a:r>
            <a:r>
              <a:rPr lang="ru-RU" sz="6400" dirty="0">
                <a:solidFill>
                  <a:schemeClr val="tx1"/>
                </a:solidFill>
              </a:rPr>
              <a:t>А.В</a:t>
            </a:r>
            <a:r>
              <a:rPr lang="ru-RU" sz="6400" dirty="0" smtClean="0">
                <a:solidFill>
                  <a:schemeClr val="tx1"/>
                </a:solidFill>
              </a:rPr>
              <a:t>., </a:t>
            </a:r>
            <a:r>
              <a:rPr lang="ru-RU" sz="6400" dirty="0">
                <a:solidFill>
                  <a:schemeClr val="tx1"/>
                </a:solidFill>
              </a:rPr>
              <a:t>учитель информатики, </a:t>
            </a:r>
            <a:endParaRPr lang="en-US" sz="64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6400" dirty="0" smtClean="0">
                <a:solidFill>
                  <a:schemeClr val="tx1"/>
                </a:solidFill>
              </a:rPr>
              <a:t>МБОУ </a:t>
            </a:r>
            <a:r>
              <a:rPr lang="ru-RU" sz="6400" dirty="0">
                <a:solidFill>
                  <a:schemeClr val="tx1"/>
                </a:solidFill>
              </a:rPr>
              <a:t>г. Астрахани «СОШ №56 им. А.С. </a:t>
            </a:r>
            <a:r>
              <a:rPr lang="ru-RU" sz="6400" dirty="0" smtClean="0">
                <a:solidFill>
                  <a:schemeClr val="tx1"/>
                </a:solidFill>
              </a:rPr>
              <a:t>Пушкина»</a:t>
            </a:r>
            <a:endParaRPr lang="en-US" sz="64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6400" dirty="0" smtClean="0">
                <a:solidFill>
                  <a:schemeClr val="tx1"/>
                </a:solidFill>
              </a:rPr>
              <a:t>Степанова </a:t>
            </a:r>
            <a:r>
              <a:rPr lang="ru-RU" sz="6400" dirty="0">
                <a:solidFill>
                  <a:schemeClr val="tx1"/>
                </a:solidFill>
              </a:rPr>
              <a:t>Е.В., учитель </a:t>
            </a:r>
            <a:r>
              <a:rPr lang="ru-RU" sz="6400" dirty="0" smtClean="0">
                <a:solidFill>
                  <a:schemeClr val="tx1"/>
                </a:solidFill>
              </a:rPr>
              <a:t>ритмики,</a:t>
            </a:r>
            <a:endParaRPr lang="en-US" sz="64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6400" dirty="0" smtClean="0">
                <a:solidFill>
                  <a:schemeClr val="tx1"/>
                </a:solidFill>
              </a:rPr>
              <a:t>МБОУ </a:t>
            </a:r>
            <a:r>
              <a:rPr lang="ru-RU" sz="6400" dirty="0">
                <a:solidFill>
                  <a:schemeClr val="tx1"/>
                </a:solidFill>
              </a:rPr>
              <a:t>г. Астрахани «СОШ №56 им. А.С. </a:t>
            </a:r>
            <a:r>
              <a:rPr lang="ru-RU" sz="6400" dirty="0" smtClean="0">
                <a:solidFill>
                  <a:schemeClr val="tx1"/>
                </a:solidFill>
              </a:rPr>
              <a:t>Пушкина»</a:t>
            </a:r>
            <a:endParaRPr lang="en-US" sz="64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6400" dirty="0" err="1" smtClean="0">
                <a:solidFill>
                  <a:schemeClr val="tx1"/>
                </a:solidFill>
              </a:rPr>
              <a:t>Соборук</a:t>
            </a:r>
            <a:r>
              <a:rPr lang="ru-RU" sz="6400" dirty="0" smtClean="0">
                <a:solidFill>
                  <a:schemeClr val="tx1"/>
                </a:solidFill>
              </a:rPr>
              <a:t> </a:t>
            </a:r>
            <a:r>
              <a:rPr lang="ru-RU" sz="6400" dirty="0">
                <a:solidFill>
                  <a:schemeClr val="tx1"/>
                </a:solidFill>
              </a:rPr>
              <a:t>И.В., учитель </a:t>
            </a:r>
            <a:r>
              <a:rPr lang="ru-RU" sz="6400" dirty="0" smtClean="0">
                <a:solidFill>
                  <a:schemeClr val="tx1"/>
                </a:solidFill>
              </a:rPr>
              <a:t>музыки,</a:t>
            </a:r>
            <a:endParaRPr lang="en-US" sz="6400" dirty="0" smtClean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6400" dirty="0" smtClean="0">
                <a:solidFill>
                  <a:schemeClr val="tx1"/>
                </a:solidFill>
              </a:rPr>
              <a:t>МБОУ </a:t>
            </a:r>
            <a:r>
              <a:rPr lang="ru-RU" sz="6400" dirty="0">
                <a:solidFill>
                  <a:schemeClr val="tx1"/>
                </a:solidFill>
              </a:rPr>
              <a:t>г. Астрахани «СОШ №56 им. А.С. Пушкина»</a:t>
            </a:r>
          </a:p>
          <a:p>
            <a:pPr algn="l">
              <a:lnSpc>
                <a:spcPct val="80000"/>
              </a:lnSpc>
              <a:spcBef>
                <a:spcPts val="550"/>
              </a:spcBef>
              <a:buAutoNum type="arabicPeriod"/>
            </a:pPr>
            <a:endParaRPr lang="ru-RU" u="sng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16632"/>
            <a:ext cx="83529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И НАУКИ </a:t>
            </a:r>
            <a:r>
              <a:rPr lang="ru-RU" sz="1200" dirty="0" smtClean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АСТРАХАНСКОЙ ОБЛАСТИ</a:t>
            </a:r>
            <a:r>
              <a:rPr lang="ru-RU" sz="1200" dirty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государственное автономное образовательное  </a:t>
            </a:r>
            <a:r>
              <a:rPr lang="ru-RU" sz="1200" dirty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учреждение </a:t>
            </a:r>
            <a:r>
              <a:rPr lang="ru-RU" sz="1200" dirty="0" smtClean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Астраханской области дополнительного профессионального </a:t>
            </a:r>
            <a:r>
              <a:rPr lang="ru-RU" sz="1200" dirty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1200" dirty="0" smtClean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«Институт развития образования</a:t>
            </a:r>
            <a:r>
              <a:rPr lang="ru-RU" dirty="0" smtClean="0">
                <a:solidFill>
                  <a:srgbClr val="003217"/>
                </a:solidFill>
                <a:latin typeface="Plumb Cond" pitchFamily="2" charset="0"/>
              </a:rPr>
              <a:t>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73449" y="980728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Дополнительная профессиональная программа повышения квалификации</a:t>
            </a:r>
          </a:p>
          <a:p>
            <a:pPr algn="ctr"/>
            <a:r>
              <a:rPr lang="ru-RU" sz="1200" dirty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руководителей и педагогических </a:t>
            </a:r>
            <a:r>
              <a:rPr lang="ru-RU" sz="1200" dirty="0" smtClean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работников образовательных </a:t>
            </a:r>
            <a:r>
              <a:rPr lang="ru-RU" sz="1200" dirty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организаций, реализующих</a:t>
            </a:r>
          </a:p>
          <a:p>
            <a:pPr algn="ctr"/>
            <a:r>
              <a:rPr lang="ru-RU" sz="1200" dirty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дополнительные общеобразовательные </a:t>
            </a:r>
            <a:r>
              <a:rPr lang="ru-RU" sz="1200" dirty="0" smtClean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программы (</a:t>
            </a:r>
            <a:r>
              <a:rPr lang="ru-RU" sz="1200" dirty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Проблемный курс)</a:t>
            </a:r>
          </a:p>
          <a:p>
            <a:pPr algn="ctr"/>
            <a:r>
              <a:rPr lang="ru-RU" sz="1200" dirty="0" smtClean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dirty="0">
                <a:solidFill>
                  <a:srgbClr val="003217"/>
                </a:solidFill>
                <a:latin typeface="Times New Roman" pitchFamily="18" charset="0"/>
                <a:cs typeface="Times New Roman" pitchFamily="18" charset="0"/>
              </a:rPr>
              <a:t>Развитие дополнительного образования детей в условиях перехода на новые управленческие и организационно-экономические механизмы»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71152" y="6436303"/>
            <a:ext cx="13783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latin typeface="Times New Roman" pitchFamily="18" charset="0"/>
                <a:ea typeface="Plumb Cond" pitchFamily="2" charset="0"/>
                <a:cs typeface="Times New Roman" pitchFamily="18" charset="0"/>
              </a:rPr>
              <a:t>Астрахань </a:t>
            </a:r>
            <a:r>
              <a:rPr lang="ru-RU" sz="1200" dirty="0" smtClean="0">
                <a:latin typeface="Times New Roman" pitchFamily="18" charset="0"/>
                <a:ea typeface="Plumb Cond" pitchFamily="2" charset="0"/>
                <a:cs typeface="Times New Roman" pitchFamily="18" charset="0"/>
              </a:rPr>
              <a:t>2016 </a:t>
            </a:r>
            <a:r>
              <a:rPr lang="en-US" sz="1200" dirty="0" smtClean="0">
                <a:latin typeface="Times New Roman" pitchFamily="18" charset="0"/>
                <a:ea typeface="Plumb Cond" pitchFamily="2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ea typeface="Plumb Cond" pitchFamily="2" charset="0"/>
                <a:cs typeface="Times New Roman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2558363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создание эффективной модели структуры сетевого межведомственного взаимодействия организаций, реализующих программы дополнительного образования, использующую медиа-ресурсы.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149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/>
              <a:t>выбрать стратегию партнёрства в модели межведомственных взаимодействия организаций разных типов;</a:t>
            </a:r>
          </a:p>
          <a:p>
            <a:pPr lvl="0"/>
            <a:r>
              <a:rPr lang="ru-RU" dirty="0"/>
              <a:t>построить схему модели;</a:t>
            </a:r>
          </a:p>
          <a:p>
            <a:pPr lvl="0"/>
            <a:r>
              <a:rPr lang="ru-RU" dirty="0"/>
              <a:t>определить взаимосвязи между объектами структуры;</a:t>
            </a:r>
          </a:p>
          <a:p>
            <a:pPr lvl="0"/>
            <a:r>
              <a:rPr lang="ru-RU" dirty="0"/>
              <a:t>определить способы финансирования модели;</a:t>
            </a:r>
          </a:p>
          <a:p>
            <a:pPr lvl="0"/>
            <a:r>
              <a:rPr lang="ru-RU" dirty="0"/>
              <a:t>выбрать возможность реализации предложенной стратегии при помощи медиа-ресурсы;</a:t>
            </a:r>
          </a:p>
          <a:p>
            <a:pPr lvl="0"/>
            <a:r>
              <a:rPr lang="ru-RU" dirty="0"/>
              <a:t>построить схему данного ресурса;</a:t>
            </a:r>
          </a:p>
          <a:p>
            <a:pPr lvl="0"/>
            <a:r>
              <a:rPr lang="ru-RU" dirty="0"/>
              <a:t>оценить эффективность построенной модели.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563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Обоснование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355600" algn="just"/>
            <a:r>
              <a:rPr lang="ru-RU" dirty="0"/>
              <a:t>В Концепции развития дополнительного образования детей межведомственная и межуровневая кооперация, интеграция ресурсов, в том числе, организация сетевого взаимодействия учреждений различного типа, ведомственной принадлежности в рамках кластерных систем, создание интегрированных (или комплексных) организаций социальной сферы рассматриваются как основные механизмы развития системы дополнительного образования детей. </a:t>
            </a:r>
          </a:p>
        </p:txBody>
      </p:sp>
    </p:spTree>
    <p:extLst>
      <p:ext uri="{BB962C8B-B14F-4D97-AF65-F5344CB8AC3E}">
        <p14:creationId xmlns:p14="http://schemas.microsoft.com/office/powerpoint/2010/main" val="4114096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Обоснование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355600" algn="just"/>
            <a:r>
              <a:rPr lang="ru-RU" dirty="0"/>
              <a:t>основной задачей руководителей образовательных организаций является объединиться в единую сетевую структуру, способную реализовывать задачи дополнительного образования. Актуальным встаёт вопрос о создании такой структуры, преобразующая дополнительное образование как функцию способную повысить качество образования и вовлечь большее количество детей, использующих её. Данная структура должна учитывать задачи, представленные в Концепции, и опираться на современные подходы её формирования. Всё большее значение приобретают создание информационных </a:t>
            </a:r>
            <a:r>
              <a:rPr lang="ru-RU" dirty="0" smtClean="0"/>
              <a:t>систем, как инструмента взаимодействия</a:t>
            </a:r>
            <a:endParaRPr lang="ru-RU" dirty="0"/>
          </a:p>
          <a:p>
            <a:pPr marL="0" indent="355600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0833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Ключевые идеи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Данная проектная работа представляет собой разработку своей собственной модели сетевого взаимодействия межведомственных организаций разных уровней для реализации дополнительных общеобразовательных программ. Данная модель основана на внедрении новой автоматизированной системы, которая выступает в роли инструмента взаимодействия межведомственных организаций разных уровней.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0475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773338" cy="1596177"/>
          </a:xfrm>
        </p:spPr>
        <p:txBody>
          <a:bodyPr>
            <a:normAutofit/>
          </a:bodyPr>
          <a:lstStyle/>
          <a:p>
            <a:r>
              <a:rPr lang="ru-RU" sz="2400" dirty="0"/>
              <a:t>Схема сетевого межведомственного взаимодействия организаций, реализующих программы дополнительного образования</a:t>
            </a:r>
            <a:endParaRPr lang="ru-RU" sz="2400" dirty="0"/>
          </a:p>
        </p:txBody>
      </p:sp>
      <p:pic>
        <p:nvPicPr>
          <p:cNvPr id="43" name="Объект 42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33439" t="22604" r="28709" b="29030"/>
          <a:stretch/>
        </p:blipFill>
        <p:spPr>
          <a:xfrm>
            <a:off x="1403648" y="1700808"/>
            <a:ext cx="6264696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07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773338" cy="1596177"/>
          </a:xfrm>
        </p:spPr>
        <p:txBody>
          <a:bodyPr>
            <a:normAutofit/>
          </a:bodyPr>
          <a:lstStyle/>
          <a:p>
            <a:r>
              <a:rPr lang="ru-RU" sz="2400" dirty="0"/>
              <a:t>Схема АИС ПД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31074" t="26809" r="27526" b="24823"/>
          <a:stretch/>
        </p:blipFill>
        <p:spPr>
          <a:xfrm>
            <a:off x="1475656" y="2348880"/>
            <a:ext cx="6192688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5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9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SWOT - </a:t>
            </a:r>
            <a:r>
              <a:rPr lang="ru-RU" dirty="0" smtClean="0"/>
              <a:t>анализ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40779013"/>
              </p:ext>
            </p:extLst>
          </p:nvPr>
        </p:nvGraphicFramePr>
        <p:xfrm>
          <a:off x="22239" y="980728"/>
          <a:ext cx="9121761" cy="64855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28149"/>
                <a:gridCol w="2493612"/>
              </a:tblGrid>
              <a:tr h="576064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Сильные стороны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22" marR="31622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Слабые стороны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22" marR="31622" marT="0" marB="0"/>
                </a:tc>
              </a:tr>
              <a:tr h="2985945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соблюдение принципа «открытости» образования;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УДОД формируют самостоятельно свой контингент;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обучающиеся выбирают деятельность, а УДОД – обучающихся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использование персонифицированного финансирования;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интеграция бизнеса в проектную деятельность;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поддержка и выявление талантливых детей;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интеграция различных ведомств в дополнительное образование;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повышение роли дополнительного образования.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22" marR="31622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низкая ИКТ компетенция работников образования</a:t>
                      </a:r>
                    </a:p>
                    <a:p>
                      <a:pPr indent="45021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22" marR="31622" marT="0" marB="0"/>
                </a:tc>
              </a:tr>
              <a:tr h="397764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Возможности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22" marR="31622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Угрозы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22" marR="31622" marT="0" marB="0"/>
                </a:tc>
              </a:tr>
              <a:tr h="2525761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увеличение мотивации при выполнении проектов у обучающихся;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увеличение сетевого взаимодействия межведомственных организаций разных типов;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популяризация дополнительного образования;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возможность для детей строить своё будущее на основе учебно-познавательной деятельности.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22" marR="31622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возможность взлома АИС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22" marR="3162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593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Этапы </a:t>
            </a:r>
            <a:r>
              <a:rPr lang="ru-RU" dirty="0" smtClean="0"/>
              <a:t>реализации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Создание АИС ПД</a:t>
            </a:r>
          </a:p>
          <a:p>
            <a:r>
              <a:rPr lang="ru-RU" dirty="0" smtClean="0"/>
              <a:t>Внедрение АИС ПД в ОО и УДОД</a:t>
            </a:r>
          </a:p>
          <a:p>
            <a:r>
              <a:rPr lang="ru-RU" dirty="0" smtClean="0"/>
              <a:t>Персонификация финансирования в образовании</a:t>
            </a:r>
          </a:p>
          <a:p>
            <a:r>
              <a:rPr lang="ru-RU" dirty="0" smtClean="0"/>
              <a:t>Привлечение инвестиций бизнес сообщества к проектным работам</a:t>
            </a:r>
          </a:p>
          <a:p>
            <a:r>
              <a:rPr lang="ru-RU" dirty="0" smtClean="0"/>
              <a:t>Реформирование </a:t>
            </a:r>
            <a:r>
              <a:rPr lang="ru-RU" smtClean="0"/>
              <a:t>образовательных процессов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8345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Оценка эффективности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Анализ проекта </a:t>
            </a:r>
            <a:r>
              <a:rPr lang="ru-RU" dirty="0"/>
              <a:t>показывает преобладание сильных сторон и </a:t>
            </a:r>
            <a:r>
              <a:rPr lang="ru-RU" dirty="0" smtClean="0"/>
              <a:t>возможностей проекта </a:t>
            </a:r>
            <a:r>
              <a:rPr lang="ru-RU" dirty="0"/>
              <a:t>над слабыми сторонами и </a:t>
            </a:r>
            <a:r>
              <a:rPr lang="ru-RU" dirty="0" smtClean="0"/>
              <a:t>угрозами его реализации, </a:t>
            </a:r>
            <a:r>
              <a:rPr lang="ru-RU" dirty="0"/>
              <a:t>что и доказывает эффективность данной модели.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5217034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114</TotalTime>
  <Words>511</Words>
  <Application>Microsoft Office PowerPoint</Application>
  <PresentationFormat>Экран (4:3)</PresentationFormat>
  <Paragraphs>61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Plumb Cond</vt:lpstr>
      <vt:lpstr>Times New Roman</vt:lpstr>
      <vt:lpstr>Tw Cen MT</vt:lpstr>
      <vt:lpstr>Капля</vt:lpstr>
      <vt:lpstr>ИТОГОВЫЙ АТТЕСТАЦИОННЫЙ ПРОЕКТ РАЗРАБОТКА МОДЕЛИ СЕТЕВОГО ВЗАИМОДЕЙСТВИЯ ОБРАЗОВАТЕЛЬНЫХ ОРГАНИЗАЦИЙ РАЗНЫХ ТИПОВ ДЛЯ РЕАЛИЗАЦИИ ДОПОЛНИТЕЛЬНЫХ ОБЩЕОБРАЗОВАТЕЛЬНЫХ ПРОГРАММ, ИСПОЛЬЗУЯ МЕДИА-РЕСУРСЫ</vt:lpstr>
      <vt:lpstr>Цель проекта</vt:lpstr>
      <vt:lpstr>Задачи проекта</vt:lpstr>
      <vt:lpstr>Обоснование проекта</vt:lpstr>
      <vt:lpstr>Обоснование проекта</vt:lpstr>
      <vt:lpstr>Ключевые идеи проекта</vt:lpstr>
      <vt:lpstr>Схема сетевого межведомственного взаимодействия организаций, реализующих программы дополнительного образования</vt:lpstr>
      <vt:lpstr>Схема АИС ПД</vt:lpstr>
      <vt:lpstr>SWOT - анализ</vt:lpstr>
      <vt:lpstr>Этапы реализации проекта</vt:lpstr>
      <vt:lpstr>Оценка эффективности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ВЫПУСКНОЙ АТТЕСТАЦИОННЫЙ ПРОЕКТ (НАЗВАНИЕ)</dc:title>
  <cp:lastModifiedBy>Дети</cp:lastModifiedBy>
  <cp:revision>23</cp:revision>
  <dcterms:modified xsi:type="dcterms:W3CDTF">2016-12-19T14:54:24Z</dcterms:modified>
</cp:coreProperties>
</file>