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3" r:id="rId5"/>
    <p:sldId id="265" r:id="rId6"/>
    <p:sldId id="266" r:id="rId7"/>
    <p:sldId id="268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6699"/>
    <a:srgbClr val="FFCCFF"/>
    <a:srgbClr val="66FF66"/>
    <a:srgbClr val="FF9900"/>
    <a:srgbClr val="FF00FF"/>
    <a:srgbClr val="006600"/>
    <a:srgbClr val="0000FF"/>
    <a:srgbClr val="9900CC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D2F1E-5FDC-4B61-8121-1E429C610B6F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528F2-3157-4228-9146-B1DB1D1FE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9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15516" y="260648"/>
            <a:ext cx="4680000" cy="3120001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260648"/>
            <a:ext cx="4495800" cy="6597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Время было </a:t>
            </a:r>
            <a:r>
              <a:rPr lang="ru-RU" dirty="0" err="1" smtClean="0">
                <a:solidFill>
                  <a:srgbClr val="C00000"/>
                </a:solidFill>
                <a:latin typeface="Comic Sans MS" pitchFamily="66" charset="0"/>
              </a:rPr>
              <a:t>беспокой-ное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жители соседних посёлков часто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воева-ли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между собой,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по-этому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селились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сла-вяне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обычно в местах, окружённых крутыми склонами, глубокими оврагами или водой. Они 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возводили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вокруг своих поселений 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земляные валы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</a:t>
            </a:r>
            <a:r>
              <a:rPr lang="ru-RU" dirty="0" err="1" smtClean="0">
                <a:solidFill>
                  <a:srgbClr val="006600"/>
                </a:solidFill>
                <a:latin typeface="Comic Sans MS" pitchFamily="66" charset="0"/>
              </a:rPr>
              <a:t>копа-ли</a:t>
            </a:r>
            <a:r>
              <a:rPr lang="ru-RU" dirty="0" smtClean="0">
                <a:solidFill>
                  <a:srgbClr val="006600"/>
                </a:solidFill>
                <a:latin typeface="Comic Sans MS" pitchFamily="66" charset="0"/>
              </a:rPr>
              <a:t> рвы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</a:t>
            </a:r>
            <a:r>
              <a:rPr lang="ru-RU" dirty="0" smtClean="0">
                <a:solidFill>
                  <a:srgbClr val="9900CC"/>
                </a:solidFill>
                <a:latin typeface="Comic Sans MS" pitchFamily="66" charset="0"/>
              </a:rPr>
              <a:t>ставили частокол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из крепких брёвен.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 descr="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2040" y="3717032"/>
            <a:ext cx="4680000" cy="290714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>Расселение древних славян</a:t>
            </a:r>
            <a:endParaRPr lang="ru-RU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4797152"/>
            <a:ext cx="8676456" cy="17281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Полторы тысячи лет назад на огромном пространстве Восточной Европы на большой лесной равнине поселились славяне.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Содержимое 8" descr="6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499992" y="1340768"/>
            <a:ext cx="4468569" cy="3060000"/>
          </a:xfrm>
          <a:effectLst>
            <a:softEdge rad="127000"/>
          </a:effectLst>
        </p:spPr>
      </p:pic>
      <p:pic>
        <p:nvPicPr>
          <p:cNvPr id="10" name="Рисунок 9" descr="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340768"/>
            <a:ext cx="4285356" cy="3096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0" y="620688"/>
            <a:ext cx="4258816" cy="56886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Древние славяне делились на восточных славян, западных и южных. От восточных славян позднее произошли русские, украинцы и белорусы. Селились славяне 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по берегам рек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(Днепр, Волхов, Ока, Западная Двина) и 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жили племенами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Содержимое 6" descr="к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323529" y="332655"/>
            <a:ext cx="4580550" cy="6264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1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043608" y="980728"/>
            <a:ext cx="6840760" cy="3909006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504" y="5013176"/>
            <a:ext cx="8784976" cy="175679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 домах древних славян пол был на метр углублён в землю. Стены и крыша сложены из деревьев-жердей, очищенных от веток и коры. На крыше – толстый слой соломы.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Жилище древних славян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324544" y="3744416"/>
            <a:ext cx="9433048" cy="29969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Внутри дома всегда было прохладно, темно и сыро. Окна в холода закрывали досками или соломой – </a:t>
            </a:r>
            <a:r>
              <a:rPr lang="ru-RU" sz="26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стё-кол</a:t>
            </a: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тогда не было. В углу находилась, сложенная из камня,  печь. Топилась она по чёрному, без трубы. Дым выходил через оконца, двери, отверстия в </a:t>
            </a:r>
            <a:r>
              <a:rPr lang="ru-RU" sz="26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кров-ле</a:t>
            </a: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 В доме был стол и 2-3  деревянные лавки. В углу лежало сено, покрытое шкурами зверей – это постели.</a:t>
            </a:r>
            <a:endParaRPr lang="ru-RU" sz="2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15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93066" y="188640"/>
            <a:ext cx="6550934" cy="3816424"/>
          </a:xfrm>
          <a:prstGeom prst="rect">
            <a:avLst/>
          </a:prstGeom>
        </p:spPr>
      </p:pic>
      <p:pic>
        <p:nvPicPr>
          <p:cNvPr id="8" name="Содержимое 7" descr="15а.pn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251520" y="188640"/>
            <a:ext cx="4104456" cy="179971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11560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Чем занимались древние славяне?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11" name="Содержимое 10" descr="0002-002-KHod-uroka-Proverka-DZ-test-kartochki-Izuchenija-novogo-materiala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528" y="1484784"/>
            <a:ext cx="8550417" cy="5112568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83568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Занятия древних славян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25" name="Рисунок 24" descr="18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91680" y="908720"/>
            <a:ext cx="887450" cy="2592288"/>
          </a:xfrm>
          <a:prstGeom prst="rect">
            <a:avLst/>
          </a:prstGeom>
        </p:spPr>
      </p:pic>
      <p:pic>
        <p:nvPicPr>
          <p:cNvPr id="12" name="Рисунок 11" descr="41881062_slav142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3F4F9"/>
              </a:clrFrom>
              <a:clrTo>
                <a:srgbClr val="F3F4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3823" y="836712"/>
            <a:ext cx="1604561" cy="26742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23528" y="4328517"/>
            <a:ext cx="4176463" cy="1692771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Охота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Рыболовство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Бортничество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(сбор мёда диких пчёл)</a:t>
            </a:r>
            <a:endParaRPr lang="ru-RU" sz="2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91880" y="2852936"/>
            <a:ext cx="2361545" cy="523220"/>
          </a:xfrm>
          <a:prstGeom prst="rect">
            <a:avLst/>
          </a:prstGeom>
          <a:solidFill>
            <a:srgbClr val="FFCCFF"/>
          </a:solidFill>
          <a:ln w="38100">
            <a:solidFill>
              <a:srgbClr val="FF6699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Земледелие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98692" y="4328517"/>
            <a:ext cx="3736920" cy="2092881"/>
          </a:xfrm>
          <a:prstGeom prst="rect">
            <a:avLst/>
          </a:prstGeom>
          <a:solidFill>
            <a:srgbClr val="66FF66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Скотоводство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Собирательство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Ткачество и шитьё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Приготовление пищи</a:t>
            </a:r>
          </a:p>
          <a:p>
            <a:pPr algn="ctr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Врачевание</a:t>
            </a:r>
            <a:endParaRPr lang="ru-RU" sz="26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1763688" y="3501008"/>
            <a:ext cx="504056" cy="72008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6876256" y="3501008"/>
            <a:ext cx="504056" cy="72008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лево 29"/>
          <p:cNvSpPr/>
          <p:nvPr/>
        </p:nvSpPr>
        <p:spPr>
          <a:xfrm>
            <a:off x="2555776" y="2996952"/>
            <a:ext cx="690376" cy="26860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лево 30"/>
          <p:cNvSpPr/>
          <p:nvPr/>
        </p:nvSpPr>
        <p:spPr>
          <a:xfrm rot="10800000">
            <a:off x="5946419" y="2941986"/>
            <a:ext cx="690376" cy="26860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6" grpId="0" animBg="1"/>
      <p:bldP spid="27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9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1358973"/>
            <a:ext cx="4824536" cy="4806331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196752"/>
            <a:ext cx="4320480" cy="5544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Славянам казалось, что лес и деревья, речки и ручейки, солнце и ветер – всё это живое,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одушев-лённое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	</a:t>
            </a:r>
            <a:r>
              <a:rPr lang="ru-RU" dirty="0" smtClean="0">
                <a:solidFill>
                  <a:srgbClr val="008000"/>
                </a:solidFill>
                <a:latin typeface="Comic Sans MS" pitchFamily="66" charset="0"/>
              </a:rPr>
              <a:t>Они считали, что всеми явлениями природы повелевают различные боги.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	Одним из главных богов был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Перун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 – бог грома и молнии.</a:t>
            </a:r>
          </a:p>
          <a:p>
            <a:pPr>
              <a:buNone/>
            </a:pPr>
            <a:endParaRPr lang="ru-RU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197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Верования древних славян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5200600"/>
            <a:ext cx="9144000" cy="146876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Славяне верили, что дом охраняет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домовой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в лесу водится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леший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в реках и озёрах живёт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водяной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и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русалки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Рисунок 7" descr="22.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987824" y="260648"/>
            <a:ext cx="3195000" cy="2556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87824" y="2780928"/>
            <a:ext cx="3195000" cy="2556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2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084168" y="692696"/>
            <a:ext cx="2871849" cy="378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Содержимое 6" descr="21.jpg"/>
          <p:cNvPicPr>
            <a:picLocks noGrp="1" noChangeAspect="1"/>
          </p:cNvPicPr>
          <p:nvPr>
            <p:ph sz="half" idx="1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231520" y="692696"/>
            <a:ext cx="2828312" cy="3780000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3528" y="4840560"/>
            <a:ext cx="8363272" cy="182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С почитанием природы были связаны многие славянские праздники.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Основными праздниками у всех древних народов были: приход зимы, весны, лета и осени.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39552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Print" pitchFamily="2" charset="0"/>
                <a:ea typeface="+mj-ea"/>
                <a:cs typeface="+mj-cs"/>
              </a:rPr>
              <a:t>Праздники древних славян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13" name="Содержимое 12" descr="b_H4tt7G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5490432" y="980728"/>
            <a:ext cx="2970000" cy="3960000"/>
          </a:xfrm>
          <a:effectLst>
            <a:softEdge rad="127000"/>
          </a:effectLst>
        </p:spPr>
      </p:pic>
      <p:pic>
        <p:nvPicPr>
          <p:cNvPr id="14" name="Рисунок 13" descr="2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95536" y="980728"/>
            <a:ext cx="4799996" cy="3960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>Велик день (Красная горка)</a:t>
            </a:r>
            <a:endParaRPr lang="ru-RU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5" name="Содержимое 4" descr="28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179512" y="1484784"/>
            <a:ext cx="4566592" cy="4752528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92488" y="1268760"/>
            <a:ext cx="4860032" cy="532859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Это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праздник встречи Весны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. Древние славяне праздновали приход весны на возвышенности, которую называли Красной горкой. Красная горка — значит красивая по местоположению и увеселительная по играм. Водили хороводы, славили богов, катили с горы в реку горящее колесо – символ Солнца</a:t>
            </a:r>
            <a:r>
              <a:rPr lang="ru-RU" dirty="0" smtClean="0">
                <a:latin typeface="Comic Sans MS" pitchFamily="66" charset="0"/>
              </a:rPr>
              <a:t>.</a:t>
            </a:r>
          </a:p>
          <a:p>
            <a:endParaRPr lang="ru-RU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Segoe Print" pitchFamily="2" charset="0"/>
              </a:rPr>
              <a:t>Купало</a:t>
            </a:r>
            <a:endParaRPr lang="ru-RU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5" name="Содержимое 4" descr="30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95536" y="852639"/>
            <a:ext cx="4038600" cy="2360337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124744"/>
            <a:ext cx="4860032" cy="57332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21 июня – </a:t>
            </a:r>
            <a:r>
              <a:rPr lang="ru-RU" u="sng" dirty="0" smtClean="0">
                <a:solidFill>
                  <a:srgbClr val="C00000"/>
                </a:solidFill>
                <a:latin typeface="Comic Sans MS" pitchFamily="66" charset="0"/>
              </a:rPr>
              <a:t>праздник Ивана Купалы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 (день летнего солнцестояния). Самый длинный день и самая короткая ночь в году. Древние славяне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отмеча-ли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этот праздник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зажига-нием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купальских костров, хороводами, прыгали через костры, совершали ритуальные купания в реках, девушки сплетали венки и пускали их по воде. С этого дня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начина-ли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купаться в реках.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7584" y="3284984"/>
            <a:ext cx="3040757" cy="336692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2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79512" y="1484784"/>
            <a:ext cx="4051018" cy="2376264"/>
          </a:xfrm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260648"/>
            <a:ext cx="500404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Segoe Print" pitchFamily="2" charset="0"/>
              </a:rPr>
              <a:t>Встреча осени. </a:t>
            </a:r>
            <a:br>
              <a:rPr lang="ru-RU" sz="3600" b="1" dirty="0" smtClean="0">
                <a:solidFill>
                  <a:srgbClr val="C00000"/>
                </a:solidFill>
                <a:latin typeface="Segoe Print" pitchFamily="2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Segoe Print" pitchFamily="2" charset="0"/>
              </a:rPr>
              <a:t>Праздник урожая</a:t>
            </a:r>
            <a:endParaRPr lang="ru-RU" sz="36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4077072"/>
            <a:ext cx="9144000" cy="278092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Отмечали этот праздник зажиганием костров 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осен-ними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хороводами. Веселились, пекли большие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пи-роги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чтобы на следующий год собрать хороший урожай. В этот день обновляли в избах огонь –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ста-рый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гасили, а новый зажигали. В доме ставили большие снопы. Желали друг другу, чтобы и следующий год был также плодороден.</a:t>
            </a:r>
          </a:p>
        </p:txBody>
      </p:sp>
      <p:pic>
        <p:nvPicPr>
          <p:cNvPr id="7" name="Рисунок 6" descr="33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47456" y="260648"/>
            <a:ext cx="4896544" cy="374441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011-011-Spasibo-za-vnimani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48</Words>
  <Application>Microsoft Office PowerPoint</Application>
  <PresentationFormat>Экран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Расселение древних славян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Велик день (Красная горка)</vt:lpstr>
      <vt:lpstr>Купало</vt:lpstr>
      <vt:lpstr>Встреча осени.  Праздник урожая</vt:lpstr>
      <vt:lpstr>Слайд 15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   древних      славян</dc:title>
  <dc:creator>Oksana</dc:creator>
  <cp:lastModifiedBy>Юлия</cp:lastModifiedBy>
  <cp:revision>55</cp:revision>
  <dcterms:created xsi:type="dcterms:W3CDTF">2012-11-18T09:32:53Z</dcterms:created>
  <dcterms:modified xsi:type="dcterms:W3CDTF">2017-02-09T17:04:44Z</dcterms:modified>
</cp:coreProperties>
</file>