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8" r:id="rId3"/>
    <p:sldId id="257" r:id="rId4"/>
    <p:sldId id="260" r:id="rId5"/>
    <p:sldId id="263" r:id="rId6"/>
    <p:sldId id="264" r:id="rId7"/>
    <p:sldId id="259" r:id="rId8"/>
    <p:sldId id="261" r:id="rId9"/>
    <p:sldId id="267" r:id="rId10"/>
    <p:sldId id="266" r:id="rId11"/>
    <p:sldId id="269" r:id="rId12"/>
    <p:sldId id="270" r:id="rId13"/>
    <p:sldId id="271" r:id="rId14"/>
    <p:sldId id="272" r:id="rId15"/>
    <p:sldId id="273" r:id="rId16"/>
    <p:sldId id="274" r:id="rId17"/>
    <p:sldId id="258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970B26-1ED5-4DE4-8379-50F67D4A7FBF}" type="datetimeFigureOut">
              <a:rPr lang="ru-RU" smtClean="0"/>
              <a:t>23.01.2015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9EC821-4C3B-4E7B-B5F0-922B094FD87C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970B26-1ED5-4DE4-8379-50F67D4A7FBF}" type="datetimeFigureOut">
              <a:rPr lang="ru-RU" smtClean="0"/>
              <a:t>23.01.2015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9EC821-4C3B-4E7B-B5F0-922B094FD87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970B26-1ED5-4DE4-8379-50F67D4A7FBF}" type="datetimeFigureOut">
              <a:rPr lang="ru-RU" smtClean="0"/>
              <a:t>23.01.2015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9EC821-4C3B-4E7B-B5F0-922B094FD87C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970B26-1ED5-4DE4-8379-50F67D4A7FBF}" type="datetimeFigureOut">
              <a:rPr lang="ru-RU" smtClean="0"/>
              <a:t>23.01.2015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9EC821-4C3B-4E7B-B5F0-922B094FD87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970B26-1ED5-4DE4-8379-50F67D4A7FBF}" type="datetimeFigureOut">
              <a:rPr lang="ru-RU" smtClean="0"/>
              <a:t>23.01.2015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9EC821-4C3B-4E7B-B5F0-922B094FD87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970B26-1ED5-4DE4-8379-50F67D4A7FBF}" type="datetimeFigureOut">
              <a:rPr lang="ru-RU" smtClean="0"/>
              <a:t>23.01.2015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9EC821-4C3B-4E7B-B5F0-922B094FD87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970B26-1ED5-4DE4-8379-50F67D4A7FBF}" type="datetimeFigureOut">
              <a:rPr lang="ru-RU" smtClean="0"/>
              <a:t>23.01.2015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9EC821-4C3B-4E7B-B5F0-922B094FD87C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970B26-1ED5-4DE4-8379-50F67D4A7FBF}" type="datetimeFigureOut">
              <a:rPr lang="ru-RU" smtClean="0"/>
              <a:t>23.01.2015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9EC821-4C3B-4E7B-B5F0-922B094FD87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970B26-1ED5-4DE4-8379-50F67D4A7FBF}" type="datetimeFigureOut">
              <a:rPr lang="ru-RU" smtClean="0"/>
              <a:t>23.01.2015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9EC821-4C3B-4E7B-B5F0-922B094FD87C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970B26-1ED5-4DE4-8379-50F67D4A7FBF}" type="datetimeFigureOut">
              <a:rPr lang="ru-RU" smtClean="0"/>
              <a:t>23.01.2015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9EC821-4C3B-4E7B-B5F0-922B094FD87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970B26-1ED5-4DE4-8379-50F67D4A7FBF}" type="datetimeFigureOut">
              <a:rPr lang="ru-RU" smtClean="0"/>
              <a:t>23.01.2015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9EC821-4C3B-4E7B-B5F0-922B094FD87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AA970B26-1ED5-4DE4-8379-50F67D4A7FBF}" type="datetimeFigureOut">
              <a:rPr lang="ru-RU" smtClean="0"/>
              <a:t>23.01.2015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E9EC821-4C3B-4E7B-B5F0-922B094FD87C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7" Type="http://schemas.openxmlformats.org/officeDocument/2006/relationships/slide" Target="slide16.xml"/><Relationship Id="rId2" Type="http://schemas.openxmlformats.org/officeDocument/2006/relationships/slide" Target="slide1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5.xml"/><Relationship Id="rId5" Type="http://schemas.openxmlformats.org/officeDocument/2006/relationships/slide" Target="slide14.xml"/><Relationship Id="rId4" Type="http://schemas.openxmlformats.org/officeDocument/2006/relationships/slide" Target="slide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vestnik.osu.ru/2007_10/5.pdf" TargetMode="External"/><Relationship Id="rId7" Type="http://schemas.openxmlformats.org/officeDocument/2006/relationships/hyperlink" Target="http://www.geo-site.ru/index.php/2011-01-19-17-49-08/102-2011-01-19-17-03-25/372-klassifikatsia-antropogennyh-landshaftov.html" TargetMode="External"/><Relationship Id="rId2" Type="http://schemas.openxmlformats.org/officeDocument/2006/relationships/hyperlink" Target="http://nasledie.org.ru/legalbase/kulturnye-landshafty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efleader.ru/ujgotrbew.html" TargetMode="External"/><Relationship Id="rId5" Type="http://schemas.openxmlformats.org/officeDocument/2006/relationships/hyperlink" Target="https://ru.wikipedia.org/wiki/%D0%91%D0%B5%D1%80%D0%B3,_%D0%9B%D0%B5%D0%B2_%D0%A1%D0%B5%D0%BC%D1%91%D0%BD%D0%BE%D0%B2%D0%B8%D1%87" TargetMode="External"/><Relationship Id="rId4" Type="http://schemas.openxmlformats.org/officeDocument/2006/relationships/hyperlink" Target="http://iclass.home-edu.ru/mod/lesson/view.php?id=308748&amp;pageid=50477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83768" y="2420888"/>
            <a:ext cx="5567389" cy="608088"/>
          </a:xfrm>
        </p:spPr>
        <p:txBody>
          <a:bodyPr>
            <a:noAutofit/>
          </a:bodyPr>
          <a:lstStyle/>
          <a:p>
            <a:pPr algn="ctr"/>
            <a:r>
              <a:rPr lang="ru-RU" sz="4800" dirty="0" smtClean="0"/>
              <a:t>Культурные и антропогенные ландшафты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300736" y="4941168"/>
            <a:ext cx="4843264" cy="1368152"/>
          </a:xfrm>
        </p:spPr>
        <p:txBody>
          <a:bodyPr/>
          <a:lstStyle/>
          <a:p>
            <a:r>
              <a:rPr lang="ru-RU" dirty="0" smtClean="0"/>
              <a:t>Учитель географии МАОУ лицея №10 г. Советска</a:t>
            </a:r>
          </a:p>
          <a:p>
            <a:r>
              <a:rPr lang="ru-RU" dirty="0" err="1" smtClean="0"/>
              <a:t>Ширшонкова</a:t>
            </a:r>
            <a:r>
              <a:rPr lang="ru-RU" dirty="0" smtClean="0"/>
              <a:t> Е.Н.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2280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Ландшафт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447800"/>
            <a:ext cx="7890080" cy="5293568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территория</a:t>
            </a:r>
            <a:r>
              <a:rPr lang="ru-RU" dirty="0"/>
              <a:t>, однородная по своему происхождению, истории развития и не делимая по зональным и азональным </a:t>
            </a:r>
            <a:r>
              <a:rPr lang="ru-RU" dirty="0" smtClean="0"/>
              <a:t>признакам</a:t>
            </a:r>
          </a:p>
          <a:p>
            <a:r>
              <a:rPr lang="ru-RU" dirty="0" smtClean="0"/>
              <a:t>генетически </a:t>
            </a:r>
            <a:r>
              <a:rPr lang="ru-RU" dirty="0"/>
              <a:t>однородный территориальный комплекс, сложившийся только в ему свойственных условиях, которые включают в себя: единую материнскую основу, геологический фундамент, рельеф, гидрографические особенности, почвенный покров, климатические условия и единый </a:t>
            </a:r>
            <a:r>
              <a:rPr lang="ru-RU" dirty="0" smtClean="0"/>
              <a:t>биоценоз (научное)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7285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Культурные  ландшафты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600200"/>
            <a:ext cx="8928992" cy="5069160"/>
          </a:xfrm>
        </p:spPr>
        <p:txBody>
          <a:bodyPr>
            <a:normAutofit/>
          </a:bodyPr>
          <a:lstStyle/>
          <a:p>
            <a:r>
              <a:rPr lang="ru-RU" dirty="0" smtClean="0"/>
              <a:t> «Совместные </a:t>
            </a:r>
            <a:r>
              <a:rPr lang="ru-RU" dirty="0"/>
              <a:t>творения человека и природы». </a:t>
            </a:r>
            <a:endParaRPr lang="ru-RU" dirty="0" smtClean="0"/>
          </a:p>
          <a:p>
            <a:r>
              <a:rPr lang="ru-RU" dirty="0" smtClean="0"/>
              <a:t>Они </a:t>
            </a:r>
            <a:r>
              <a:rPr lang="ru-RU" dirty="0"/>
              <a:t>иллюстрируют эволюцию в веках человеческого сообщества и поселений, происходившую под влиянием неблагоприятных и/или благоприятных </a:t>
            </a:r>
            <a:r>
              <a:rPr lang="ru-RU" dirty="0" smtClean="0"/>
              <a:t>факторов </a:t>
            </a:r>
            <a:r>
              <a:rPr lang="ru-RU" dirty="0"/>
              <a:t>естественной среды обитания </a:t>
            </a:r>
            <a:r>
              <a:rPr lang="ru-RU" dirty="0" smtClean="0"/>
              <a:t>человека</a:t>
            </a:r>
          </a:p>
          <a:p>
            <a:r>
              <a:rPr lang="ru-RU" dirty="0" smtClean="0"/>
              <a:t>Традиционные  </a:t>
            </a:r>
            <a:r>
              <a:rPr lang="ru-RU" dirty="0"/>
              <a:t>культурные ландшафты способствуют сохранению биоразнообразия</a:t>
            </a:r>
          </a:p>
        </p:txBody>
      </p:sp>
    </p:spTree>
    <p:extLst>
      <p:ext uri="{BB962C8B-B14F-4D97-AF65-F5344CB8AC3E}">
        <p14:creationId xmlns:p14="http://schemas.microsoft.com/office/powerpoint/2010/main" val="205833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Лев Семенович Берг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43608" y="1600200"/>
            <a:ext cx="4680520" cy="4925144"/>
          </a:xfrm>
        </p:spPr>
        <p:txBody>
          <a:bodyPr>
            <a:normAutofit/>
          </a:bodyPr>
          <a:lstStyle/>
          <a:p>
            <a:r>
              <a:rPr lang="ru-RU" dirty="0" smtClean="0"/>
              <a:t>В научную литературу</a:t>
            </a:r>
          </a:p>
          <a:p>
            <a:pPr marL="0" indent="0">
              <a:buNone/>
            </a:pPr>
            <a:r>
              <a:rPr lang="ru-RU" dirty="0" smtClean="0"/>
              <a:t>    термин «</a:t>
            </a:r>
            <a:r>
              <a:rPr lang="ru-RU" dirty="0"/>
              <a:t>культурный </a:t>
            </a:r>
            <a:r>
              <a:rPr lang="ru-RU" dirty="0" smtClean="0"/>
              <a:t>  ландшафт</a:t>
            </a:r>
            <a:r>
              <a:rPr lang="ru-RU" dirty="0"/>
              <a:t>»  </a:t>
            </a:r>
            <a:r>
              <a:rPr lang="ru-RU" dirty="0" smtClean="0"/>
              <a:t>ввел </a:t>
            </a:r>
            <a:r>
              <a:rPr lang="ru-RU" dirty="0" err="1" smtClean="0"/>
              <a:t>Л.С.Берг</a:t>
            </a:r>
            <a:r>
              <a:rPr lang="ru-RU" dirty="0" smtClean="0"/>
              <a:t>.</a:t>
            </a:r>
          </a:p>
          <a:p>
            <a:r>
              <a:rPr lang="ru-RU" dirty="0" smtClean="0"/>
              <a:t>Л.С. Берг</a:t>
            </a:r>
            <a:r>
              <a:rPr lang="ru-RU" dirty="0"/>
              <a:t> — создатель современной физической </a:t>
            </a:r>
            <a:r>
              <a:rPr lang="ru-RU" dirty="0" smtClean="0"/>
              <a:t>географии</a:t>
            </a:r>
          </a:p>
          <a:p>
            <a:r>
              <a:rPr lang="ru-RU" dirty="0" smtClean="0"/>
              <a:t>Основоположник ландшафтоведения</a:t>
            </a:r>
            <a:r>
              <a:rPr lang="ru-RU" dirty="0"/>
              <a:t> </a:t>
            </a:r>
          </a:p>
        </p:txBody>
      </p:sp>
      <p:pic>
        <p:nvPicPr>
          <p:cNvPr id="6" name="Объект 5" descr="Берг 1920 год.jpg"/>
          <p:cNvPicPr>
            <a:picLocks noGr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96136" y="1700808"/>
            <a:ext cx="2880320" cy="41764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4569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784976" cy="994122"/>
          </a:xfrm>
        </p:spPr>
        <p:txBody>
          <a:bodyPr>
            <a:noAutofit/>
          </a:bodyPr>
          <a:lstStyle/>
          <a:p>
            <a:r>
              <a:rPr lang="ru-RU" sz="3600" dirty="0" smtClean="0"/>
              <a:t>Условия для создания культурного ландшафта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412776"/>
            <a:ext cx="8928992" cy="5256584"/>
          </a:xfrm>
        </p:spPr>
        <p:txBody>
          <a:bodyPr>
            <a:normAutofit lnSpcReduction="10000"/>
          </a:bodyPr>
          <a:lstStyle/>
          <a:p>
            <a:r>
              <a:rPr lang="ru-RU" dirty="0"/>
              <a:t>рациональное использование и расширенное воспроизводство природных ресурсов</a:t>
            </a:r>
            <a:r>
              <a:rPr lang="ru-RU" dirty="0" smtClean="0"/>
              <a:t>.</a:t>
            </a:r>
          </a:p>
          <a:p>
            <a:r>
              <a:rPr lang="ru-RU" dirty="0"/>
              <a:t>эффективная утилизация </a:t>
            </a:r>
            <a:r>
              <a:rPr lang="ru-RU" dirty="0" err="1"/>
              <a:t>возобновимых</a:t>
            </a:r>
            <a:r>
              <a:rPr lang="ru-RU" dirty="0"/>
              <a:t> и </a:t>
            </a:r>
            <a:r>
              <a:rPr lang="ru-RU" dirty="0" smtClean="0"/>
              <a:t>неисчерпаемых </a:t>
            </a:r>
            <a:r>
              <a:rPr lang="ru-RU" dirty="0"/>
              <a:t>энергетических </a:t>
            </a:r>
            <a:r>
              <a:rPr lang="ru-RU" dirty="0" smtClean="0"/>
              <a:t>ресурсов</a:t>
            </a:r>
          </a:p>
          <a:p>
            <a:r>
              <a:rPr lang="ru-RU" dirty="0"/>
              <a:t>о</a:t>
            </a:r>
            <a:r>
              <a:rPr lang="ru-RU" dirty="0" smtClean="0"/>
              <a:t>существление </a:t>
            </a:r>
            <a:r>
              <a:rPr lang="ru-RU" dirty="0"/>
              <a:t>инженерно-технических мероприятий, не вступающих в противоречие с </a:t>
            </a:r>
            <a:r>
              <a:rPr lang="ru-RU" dirty="0" smtClean="0"/>
              <a:t>природной средой</a:t>
            </a:r>
          </a:p>
          <a:p>
            <a:r>
              <a:rPr lang="ru-RU" dirty="0"/>
              <a:t>п</a:t>
            </a:r>
            <a:r>
              <a:rPr lang="ru-RU" dirty="0" smtClean="0"/>
              <a:t>редотвращение стихийных процессов</a:t>
            </a:r>
          </a:p>
          <a:p>
            <a:r>
              <a:rPr lang="ru-RU" dirty="0"/>
              <a:t>о</a:t>
            </a:r>
            <a:r>
              <a:rPr lang="ru-RU" dirty="0" smtClean="0"/>
              <a:t>птимизация </a:t>
            </a:r>
            <a:r>
              <a:rPr lang="ru-RU" dirty="0"/>
              <a:t>санитарно-гигиенических условий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3719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14400" y="115888"/>
            <a:ext cx="8229600" cy="72072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Требования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0" y="908050"/>
            <a:ext cx="9144000" cy="5834063"/>
          </a:xfrm>
        </p:spPr>
        <p:txBody>
          <a:bodyPr>
            <a:normAutofit fontScale="40000" lnSpcReduction="20000"/>
          </a:bodyPr>
          <a:lstStyle/>
          <a:p>
            <a:r>
              <a:rPr lang="ru-RU" sz="8000" dirty="0"/>
              <a:t>культурный ландшафт не должен быть </a:t>
            </a:r>
            <a:r>
              <a:rPr lang="ru-RU" sz="8000" dirty="0" smtClean="0"/>
              <a:t>однообразным</a:t>
            </a:r>
          </a:p>
          <a:p>
            <a:r>
              <a:rPr lang="ru-RU" sz="8000" dirty="0"/>
              <a:t>не должно быть </a:t>
            </a:r>
            <a:r>
              <a:rPr lang="ru-RU" sz="8000" dirty="0" smtClean="0"/>
              <a:t>антропогенных    пустошей</a:t>
            </a:r>
            <a:r>
              <a:rPr lang="ru-RU" sz="8000" dirty="0"/>
              <a:t>, заброшенных карьеров, отвалов, </a:t>
            </a:r>
            <a:r>
              <a:rPr lang="ru-RU" sz="8000" dirty="0" smtClean="0"/>
              <a:t>свалок</a:t>
            </a:r>
            <a:endParaRPr lang="ru-RU" sz="8000" dirty="0"/>
          </a:p>
          <a:p>
            <a:r>
              <a:rPr lang="ru-RU" sz="8000" dirty="0"/>
              <a:t>должен иметь охраняемые </a:t>
            </a:r>
            <a:r>
              <a:rPr lang="ru-RU" sz="8000" dirty="0" smtClean="0"/>
              <a:t>территории</a:t>
            </a:r>
          </a:p>
          <a:p>
            <a:r>
              <a:rPr lang="ru-RU" sz="8000" dirty="0"/>
              <a:t>должен быть выполнен комплекс работ по улучшению, восстановлению и облагораживанию гидрографической сети</a:t>
            </a:r>
            <a:br>
              <a:rPr lang="ru-RU" sz="8000" dirty="0"/>
            </a:br>
            <a:r>
              <a:rPr lang="ru-RU" sz="3400" dirty="0"/>
              <a:t/>
            </a:r>
            <a:br>
              <a:rPr lang="ru-RU" sz="3400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 smtClean="0"/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 descr="http://refleader.ru/files/0/4ec5d78ca10159b5e68a9aacfce18aab.html_files/5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49215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ru-RU" sz="3600" dirty="0" smtClean="0"/>
              <a:t>Основные  категории культурных ландшафтов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ландшафт, сознательно задуманный и исполненный </a:t>
            </a:r>
            <a:r>
              <a:rPr lang="ru-RU" dirty="0" smtClean="0"/>
              <a:t>человеком (</a:t>
            </a:r>
            <a:r>
              <a:rPr lang="ru-RU" dirty="0"/>
              <a:t>садовый и парковый </a:t>
            </a:r>
            <a:r>
              <a:rPr lang="ru-RU" dirty="0" smtClean="0"/>
              <a:t>ландшафты)</a:t>
            </a:r>
          </a:p>
          <a:p>
            <a:r>
              <a:rPr lang="ru-RU" dirty="0"/>
              <a:t>органически </a:t>
            </a:r>
            <a:r>
              <a:rPr lang="ru-RU" dirty="0" smtClean="0"/>
              <a:t>развивающиеся ландшафты (</a:t>
            </a:r>
            <a:r>
              <a:rPr lang="ru-RU" dirty="0"/>
              <a:t>реликтовые ландшафты</a:t>
            </a:r>
            <a:r>
              <a:rPr lang="ru-RU" dirty="0" smtClean="0"/>
              <a:t>, </a:t>
            </a:r>
            <a:r>
              <a:rPr lang="ru-RU" dirty="0"/>
              <a:t>развивающийся </a:t>
            </a:r>
            <a:r>
              <a:rPr lang="ru-RU" dirty="0" smtClean="0"/>
              <a:t>ландшафт)</a:t>
            </a:r>
          </a:p>
          <a:p>
            <a:r>
              <a:rPr lang="ru-RU" dirty="0"/>
              <a:t> ассоциативный культурный </a:t>
            </a:r>
            <a:r>
              <a:rPr lang="ru-RU" dirty="0" smtClean="0"/>
              <a:t>ландшафт (включены </a:t>
            </a:r>
            <a:r>
              <a:rPr lang="ru-RU" dirty="0"/>
              <a:t>в Список культурного </a:t>
            </a:r>
            <a:r>
              <a:rPr lang="ru-RU" dirty="0" smtClean="0"/>
              <a:t>наследия)</a:t>
            </a:r>
            <a:endParaRPr lang="ru-RU" dirty="0"/>
          </a:p>
        </p:txBody>
      </p:sp>
      <p:pic>
        <p:nvPicPr>
          <p:cNvPr id="4" name="Рисунок 3" descr="http://refleader.ru/files/0/4ec5d78ca10159b5e68a9aacfce18aab.html_files/2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84784"/>
            <a:ext cx="9144000" cy="5373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http://refleader.ru/files/0/4ec5d78ca10159b5e68a9aacfce18aab.html_files/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70062"/>
            <a:ext cx="9144000" cy="5087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6862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0" y="260350"/>
            <a:ext cx="9144000" cy="6408738"/>
          </a:xfrm>
        </p:spPr>
        <p:txBody>
          <a:bodyPr>
            <a:normAutofit/>
          </a:bodyPr>
          <a:lstStyle/>
          <a:p>
            <a:endParaRPr lang="ru-RU" b="1" u="sng" dirty="0" smtClean="0"/>
          </a:p>
          <a:p>
            <a:r>
              <a:rPr lang="ru-RU" b="1" u="sng" dirty="0" smtClean="0"/>
              <a:t>Культурный </a:t>
            </a:r>
            <a:r>
              <a:rPr lang="ru-RU" b="1" u="sng" dirty="0"/>
              <a:t>ландшафт — это гармония между деятельностью человека и природой</a:t>
            </a:r>
            <a:r>
              <a:rPr lang="ru-RU" b="1" u="sng" dirty="0" smtClean="0"/>
              <a:t>.</a:t>
            </a:r>
          </a:p>
          <a:p>
            <a:endParaRPr lang="ru-RU" b="1" u="sng" dirty="0" smtClean="0"/>
          </a:p>
          <a:p>
            <a:r>
              <a:rPr lang="ru-RU" b="1" u="sng" dirty="0" smtClean="0"/>
              <a:t>Культурный  </a:t>
            </a:r>
            <a:r>
              <a:rPr lang="ru-RU" b="1" u="sng" dirty="0"/>
              <a:t>ландшафт </a:t>
            </a:r>
            <a:r>
              <a:rPr lang="ru-RU" dirty="0" smtClean="0"/>
              <a:t>-  </a:t>
            </a:r>
            <a:r>
              <a:rPr lang="ru-RU" dirty="0"/>
              <a:t>это целостная, территориально-локализованная совокупность природных, технических и социально-культурных явлений, сформировавшихся в результате влияния природных процессов и художественно-творческой, интеллектуально-созидательной и жизнеобеспечивающей деятельности людей</a:t>
            </a:r>
            <a:endParaRPr lang="ru-RU" b="1" u="sng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6738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Desktop\мои документы\P909009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778"/>
            <a:ext cx="9111596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5085184"/>
            <a:ext cx="9088226" cy="2129036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Природный ландшафт, измененный в результате хозяйственной деятельности человека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580112" y="548680"/>
            <a:ext cx="334816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FFFF00"/>
                </a:solidFill>
              </a:rPr>
              <a:t>Антропогенные ландшафты</a:t>
            </a:r>
          </a:p>
        </p:txBody>
      </p:sp>
    </p:spTree>
    <p:extLst>
      <p:ext uri="{BB962C8B-B14F-4D97-AF65-F5344CB8AC3E}">
        <p14:creationId xmlns:p14="http://schemas.microsoft.com/office/powerpoint/2010/main" val="2020655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0"/>
            <a:ext cx="8172400" cy="1844824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/>
              <a:t/>
            </a:r>
            <a:br>
              <a:rPr lang="ru-RU" sz="3600" b="1" dirty="0"/>
            </a:br>
            <a:r>
              <a:rPr lang="ru-RU" sz="3600" b="1" dirty="0" smtClean="0"/>
              <a:t>Классификация</a:t>
            </a:r>
            <a:br>
              <a:rPr lang="ru-RU" sz="3600" b="1" dirty="0" smtClean="0"/>
            </a:br>
            <a:r>
              <a:rPr lang="ru-RU" sz="3600" b="1" dirty="0" smtClean="0"/>
              <a:t> </a:t>
            </a:r>
            <a:r>
              <a:rPr lang="ru-RU" sz="3600" b="1" dirty="0"/>
              <a:t>антропогенных ландшафтов </a:t>
            </a: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 smtClean="0"/>
              <a:t>по содержанию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2060848"/>
            <a:ext cx="7498080" cy="4536504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 smtClean="0">
                <a:hlinkClick r:id="rId2" action="ppaction://hlinksldjump"/>
              </a:rPr>
              <a:t>Сельскохозяйственные</a:t>
            </a:r>
            <a:r>
              <a:rPr lang="ru-RU" dirty="0" smtClean="0"/>
              <a:t> </a:t>
            </a:r>
            <a:r>
              <a:rPr lang="ru-RU" dirty="0"/>
              <a:t>комплексы (возделанные поля, культурные луга и т.п.).</a:t>
            </a:r>
          </a:p>
          <a:p>
            <a:r>
              <a:rPr lang="ru-RU" b="1" dirty="0" smtClean="0">
                <a:hlinkClick r:id="rId3" action="ppaction://hlinksldjump"/>
              </a:rPr>
              <a:t>Лесные</a:t>
            </a:r>
            <a:r>
              <a:rPr lang="ru-RU" dirty="0" smtClean="0"/>
              <a:t> </a:t>
            </a:r>
            <a:r>
              <a:rPr lang="ru-RU" dirty="0"/>
              <a:t>комплексы (вторичный лес, искусственные посадки леса).</a:t>
            </a:r>
          </a:p>
          <a:p>
            <a:r>
              <a:rPr lang="ru-RU" b="1" dirty="0" smtClean="0">
                <a:hlinkClick r:id="rId4" action="ppaction://hlinksldjump"/>
              </a:rPr>
              <a:t>Водные</a:t>
            </a:r>
            <a:r>
              <a:rPr lang="ru-RU" dirty="0" smtClean="0"/>
              <a:t> </a:t>
            </a:r>
            <a:r>
              <a:rPr lang="ru-RU" dirty="0"/>
              <a:t>комплексы (пруды, водохранилища).</a:t>
            </a:r>
          </a:p>
          <a:p>
            <a:r>
              <a:rPr lang="ru-RU" b="1" dirty="0" smtClean="0">
                <a:hlinkClick r:id="rId5" action="ppaction://hlinksldjump"/>
              </a:rPr>
              <a:t>Промышленные</a:t>
            </a:r>
            <a:r>
              <a:rPr lang="ru-RU" dirty="0" smtClean="0"/>
              <a:t> </a:t>
            </a:r>
            <a:r>
              <a:rPr lang="ru-RU" dirty="0"/>
              <a:t>комплексы (включая дорожные).</a:t>
            </a:r>
          </a:p>
          <a:p>
            <a:r>
              <a:rPr lang="ru-RU" b="1" dirty="0" smtClean="0">
                <a:hlinkClick r:id="rId6" action="ppaction://hlinksldjump"/>
              </a:rPr>
              <a:t>Селитебные</a:t>
            </a:r>
            <a:r>
              <a:rPr lang="ru-RU" dirty="0" smtClean="0"/>
              <a:t> </a:t>
            </a:r>
            <a:r>
              <a:rPr lang="ru-RU" dirty="0"/>
              <a:t>комплексы – ландшафты населенных пунктов, от мелких сел до крупнейших городов.</a:t>
            </a:r>
          </a:p>
          <a:p>
            <a:endParaRPr lang="ru-RU" dirty="0"/>
          </a:p>
        </p:txBody>
      </p:sp>
      <p:sp>
        <p:nvSpPr>
          <p:cNvPr id="4" name="Стрелка вправо 3">
            <a:hlinkClick r:id="rId7" action="ppaction://hlinksldjump"/>
          </p:cNvPr>
          <p:cNvSpPr/>
          <p:nvPr/>
        </p:nvSpPr>
        <p:spPr>
          <a:xfrm>
            <a:off x="7812360" y="6021288"/>
            <a:ext cx="936104" cy="5040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5508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397000" y="274638"/>
            <a:ext cx="77470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Сельскохозяйственные ландшафты</a:t>
            </a:r>
            <a:endParaRPr lang="ru-RU" dirty="0"/>
          </a:p>
        </p:txBody>
      </p:sp>
      <p:pic>
        <p:nvPicPr>
          <p:cNvPr id="4" name="Рисунок 3" descr="http://inspired.com.ua/wp-content/uploads/2011/06/2722003363_f5fb5076cd_z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1787" y="1484784"/>
            <a:ext cx="7146677" cy="515134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Стрелка влево 4">
            <a:hlinkClick r:id="rId3" action="ppaction://hlinksldjump"/>
          </p:cNvPr>
          <p:cNvSpPr/>
          <p:nvPr/>
        </p:nvSpPr>
        <p:spPr>
          <a:xfrm>
            <a:off x="294865" y="6203985"/>
            <a:ext cx="792088" cy="576064"/>
          </a:xfrm>
          <a:prstGeom prst="lef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819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Лесные ландшафты</a:t>
            </a:r>
            <a:endParaRPr lang="ru-RU" dirty="0"/>
          </a:p>
        </p:txBody>
      </p:sp>
      <p:pic>
        <p:nvPicPr>
          <p:cNvPr id="4" name="Объект 3" descr="http://900igr.net/datai/geografija/Neotropicheskaja-oblast/0011-013-Antropogennye-faktory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628800"/>
            <a:ext cx="6768752" cy="460851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Стрелка влево 4">
            <a:hlinkClick r:id="rId3" action="ppaction://hlinksldjump"/>
          </p:cNvPr>
          <p:cNvSpPr/>
          <p:nvPr/>
        </p:nvSpPr>
        <p:spPr>
          <a:xfrm>
            <a:off x="261686" y="6142992"/>
            <a:ext cx="864096" cy="476672"/>
          </a:xfrm>
          <a:prstGeom prst="lef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8252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644650" y="274638"/>
            <a:ext cx="7499350" cy="1143000"/>
          </a:xfrm>
        </p:spPr>
        <p:txBody>
          <a:bodyPr/>
          <a:lstStyle/>
          <a:p>
            <a:r>
              <a:rPr lang="ru-RU" dirty="0" smtClean="0"/>
              <a:t>Водные ландшафты</a:t>
            </a:r>
            <a:endParaRPr lang="ru-RU" dirty="0"/>
          </a:p>
        </p:txBody>
      </p:sp>
      <p:pic>
        <p:nvPicPr>
          <p:cNvPr id="4" name="Рисунок 3" descr="http://www.ksonline.ru/files/news/17897_file_yeniseirivershipping-2440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1787" y="1556792"/>
            <a:ext cx="6930653" cy="475252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Стрелка влево 4">
            <a:hlinkClick r:id="rId3" action="ppaction://hlinksldjump"/>
          </p:cNvPr>
          <p:cNvSpPr/>
          <p:nvPr/>
        </p:nvSpPr>
        <p:spPr>
          <a:xfrm>
            <a:off x="323528" y="6165304"/>
            <a:ext cx="792088" cy="5040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5796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Промышленные ландшафты</a:t>
            </a:r>
            <a:endParaRPr lang="ru-RU" dirty="0"/>
          </a:p>
        </p:txBody>
      </p:sp>
      <p:pic>
        <p:nvPicPr>
          <p:cNvPr id="4" name="Объект 3" descr="http://bookbk.net/pictures/books/soboleva_posobie.files/image052.gif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412776"/>
            <a:ext cx="7416824" cy="489654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Стрелка влево 4">
            <a:hlinkClick r:id="rId3" action="ppaction://hlinksldjump"/>
          </p:cNvPr>
          <p:cNvSpPr/>
          <p:nvPr/>
        </p:nvSpPr>
        <p:spPr>
          <a:xfrm>
            <a:off x="242361" y="6167892"/>
            <a:ext cx="864096" cy="360040"/>
          </a:xfrm>
          <a:prstGeom prst="lef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1874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116013" y="274638"/>
            <a:ext cx="8027987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Селитебные (городские) ландшафты</a:t>
            </a:r>
            <a:endParaRPr lang="ru-RU" dirty="0"/>
          </a:p>
        </p:txBody>
      </p:sp>
      <p:pic>
        <p:nvPicPr>
          <p:cNvPr id="4" name="Рисунок 3" descr="http://static.panoramio.com/photos/large/61613341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1787" y="1457007"/>
            <a:ext cx="6786637" cy="485231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Стрелка влево 4">
            <a:hlinkClick r:id="rId3" action="ppaction://hlinksldjump"/>
          </p:cNvPr>
          <p:cNvSpPr/>
          <p:nvPr/>
        </p:nvSpPr>
        <p:spPr>
          <a:xfrm>
            <a:off x="467544" y="6165304"/>
            <a:ext cx="864096" cy="504056"/>
          </a:xfrm>
          <a:prstGeom prst="lef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1249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Параграф 53</a:t>
            </a:r>
          </a:p>
          <a:p>
            <a:r>
              <a:rPr lang="ru-RU" dirty="0" smtClean="0"/>
              <a:t>Подготовить сообщение о культурных ландшафтах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6118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Ресурсы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908720"/>
            <a:ext cx="9144000" cy="5688632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>
                <a:hlinkClick r:id="rId2"/>
              </a:rPr>
              <a:t>http://nasledie.org.ru/legalbase/kulturnye-landshafty</a:t>
            </a:r>
            <a:endParaRPr lang="ru-RU" dirty="0" smtClean="0"/>
          </a:p>
          <a:p>
            <a:r>
              <a:rPr lang="en-US" dirty="0" smtClean="0">
                <a:hlinkClick r:id="rId3"/>
              </a:rPr>
              <a:t>http://vestnik.osu.ru/2007_10/5.pdf</a:t>
            </a:r>
            <a:endParaRPr lang="ru-RU" dirty="0" smtClean="0"/>
          </a:p>
          <a:p>
            <a:r>
              <a:rPr lang="en-US" dirty="0">
                <a:hlinkClick r:id="rId4"/>
              </a:rPr>
              <a:t>http://</a:t>
            </a:r>
            <a:r>
              <a:rPr lang="en-US" dirty="0" smtClean="0">
                <a:hlinkClick r:id="rId4"/>
              </a:rPr>
              <a:t>iclass.home-edu.ru/mod/lesson/view.php?id=308748&amp;pageid=50477</a:t>
            </a:r>
            <a:endParaRPr lang="ru-RU" dirty="0" smtClean="0"/>
          </a:p>
          <a:p>
            <a:r>
              <a:rPr lang="en-US" dirty="0">
                <a:hlinkClick r:id="rId5"/>
              </a:rPr>
              <a:t>https://ru.wikipedia.org/wiki/%D0%91%D0%B5%D1%80%D0%B3,_%D0%9B%D0%B5%D0%B2_%</a:t>
            </a:r>
            <a:r>
              <a:rPr lang="en-US" dirty="0" smtClean="0">
                <a:hlinkClick r:id="rId5"/>
              </a:rPr>
              <a:t>D0%A1%D0%B5%D0%BC%D1%91%D0%BD%D0%BE%D0%B2%D0%B8%D1%87</a:t>
            </a:r>
            <a:endParaRPr lang="ru-RU" dirty="0" smtClean="0"/>
          </a:p>
          <a:p>
            <a:r>
              <a:rPr lang="ru-RU" dirty="0">
                <a:hlinkClick r:id="rId6"/>
              </a:rPr>
              <a:t>http://</a:t>
            </a:r>
            <a:r>
              <a:rPr lang="ru-RU" dirty="0" smtClean="0">
                <a:hlinkClick r:id="rId6"/>
              </a:rPr>
              <a:t>refleader.ru/ujgotrbew.html</a:t>
            </a:r>
            <a:endParaRPr lang="ru-RU" dirty="0" smtClean="0"/>
          </a:p>
          <a:p>
            <a:r>
              <a:rPr lang="en-US" dirty="0">
                <a:hlinkClick r:id="rId7"/>
              </a:rPr>
              <a:t>http://</a:t>
            </a:r>
            <a:r>
              <a:rPr lang="en-US" dirty="0" smtClean="0">
                <a:hlinkClick r:id="rId7"/>
              </a:rPr>
              <a:t>www.geo-site.ru/index.php/2011-01-19-17-49-08/102-2011-01-19-17-03-25/372-klassifikatsia-antropogennyh-landshaftov.html</a:t>
            </a:r>
            <a:endParaRPr lang="ru-RU" dirty="0" smtClean="0"/>
          </a:p>
          <a:p>
            <a:r>
              <a:rPr lang="ru-RU" dirty="0" err="1"/>
              <a:t>Житин</a:t>
            </a:r>
            <a:r>
              <a:rPr lang="ru-RU" dirty="0"/>
              <a:t> Ю.Е. Ландшафтоведение: Учебное пособие / Ю.Е. </a:t>
            </a:r>
            <a:r>
              <a:rPr lang="ru-RU" dirty="0" err="1"/>
              <a:t>Житин</a:t>
            </a:r>
            <a:r>
              <a:rPr lang="ru-RU" dirty="0"/>
              <a:t>, Т.М. </a:t>
            </a:r>
            <a:r>
              <a:rPr lang="ru-RU" dirty="0" err="1"/>
              <a:t>Парахневич</a:t>
            </a:r>
            <a:r>
              <a:rPr lang="ru-RU" dirty="0"/>
              <a:t>. – Воронеж: ВГАУ, 2003. – 218 </a:t>
            </a:r>
            <a:r>
              <a:rPr lang="ru-RU" dirty="0" smtClean="0"/>
              <a:t>с</a:t>
            </a:r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5724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181</TotalTime>
  <Words>365</Words>
  <Application>Microsoft Office PowerPoint</Application>
  <PresentationFormat>Экран (4:3)</PresentationFormat>
  <Paragraphs>63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Солнцестояние</vt:lpstr>
      <vt:lpstr>Культурные и антропогенные ландшафты</vt:lpstr>
      <vt:lpstr>Ландшафт </vt:lpstr>
      <vt:lpstr>Культурные  ландшафты</vt:lpstr>
      <vt:lpstr>Лев Семенович Берг</vt:lpstr>
      <vt:lpstr>Условия для создания культурного ландшафта</vt:lpstr>
      <vt:lpstr>Требования</vt:lpstr>
      <vt:lpstr>Основные  категории культурных ландшафтов</vt:lpstr>
      <vt:lpstr>Презентация PowerPoint</vt:lpstr>
      <vt:lpstr>Презентация PowerPoint</vt:lpstr>
      <vt:lpstr>  Классификация  антропогенных ландшафтов  по содержанию </vt:lpstr>
      <vt:lpstr>Сельскохозяйственные ландшафты</vt:lpstr>
      <vt:lpstr>Лесные ландшафты</vt:lpstr>
      <vt:lpstr>Водные ландшафты</vt:lpstr>
      <vt:lpstr>Промышленные ландшафты</vt:lpstr>
      <vt:lpstr>Селитебные (городские) ландшафты</vt:lpstr>
      <vt:lpstr>Домашнее задание</vt:lpstr>
      <vt:lpstr>Ресурсы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Культурные ландшафты</dc:title>
  <dc:creator>Учитель 102</dc:creator>
  <cp:lastModifiedBy>Учитель 102</cp:lastModifiedBy>
  <cp:revision>21</cp:revision>
  <dcterms:created xsi:type="dcterms:W3CDTF">2014-12-20T10:40:49Z</dcterms:created>
  <dcterms:modified xsi:type="dcterms:W3CDTF">2015-01-23T10:01:22Z</dcterms:modified>
</cp:coreProperties>
</file>