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81" r:id="rId9"/>
    <p:sldId id="264" r:id="rId10"/>
    <p:sldId id="266" r:id="rId11"/>
    <p:sldId id="265" r:id="rId12"/>
    <p:sldId id="267" r:id="rId13"/>
    <p:sldId id="268" r:id="rId14"/>
    <p:sldId id="270" r:id="rId15"/>
    <p:sldId id="269" r:id="rId16"/>
    <p:sldId id="271" r:id="rId17"/>
    <p:sldId id="272" r:id="rId18"/>
    <p:sldId id="274" r:id="rId19"/>
    <p:sldId id="275" r:id="rId20"/>
    <p:sldId id="273" r:id="rId21"/>
    <p:sldId id="276" r:id="rId22"/>
    <p:sldId id="277" r:id="rId23"/>
    <p:sldId id="279" r:id="rId24"/>
    <p:sldId id="278" r:id="rId25"/>
    <p:sldId id="280" r:id="rId26"/>
    <p:sldId id="25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0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AA13A58-43D4-4B0D-AD50-527209FB4700}" type="datetimeFigureOut">
              <a:rPr lang="ru-RU" smtClean="0"/>
              <a:t>13.01.2017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1C74FA8-4CB9-42F8-964F-DB346440907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tmir.me/br/?b=116112&amp;p=54" TargetMode="External"/><Relationship Id="rId2" Type="http://schemas.openxmlformats.org/officeDocument/2006/relationships/hyperlink" Target="http://files.school-collection.edu.ru/dlrstore/00000c51-1000-4ddd-517d-3600483aebf5/04-2-4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География религий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Автор: учитель географии МАОУ лицея №10 г. Советска </a:t>
            </a:r>
          </a:p>
          <a:p>
            <a:r>
              <a:rPr lang="ru-RU" dirty="0" err="1" smtClean="0"/>
              <a:t>Ширшонкова</a:t>
            </a:r>
            <a:r>
              <a:rPr lang="ru-RU" dirty="0" smtClean="0"/>
              <a:t> Елена Николаевна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00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Религия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/>
              <a:t>Религия — мировоззрение и мироощущение, а также соответствующее поведение и специфические действия (культ), основанные на вере в существование бога или богов, «священного</a:t>
            </a:r>
            <a:r>
              <a:rPr lang="ru-RU" sz="2800" dirty="0" smtClean="0"/>
              <a:t>».</a:t>
            </a:r>
          </a:p>
          <a:p>
            <a:pPr marL="0" indent="0" algn="just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2020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9471" t="13151" r="9142" b="6849"/>
          <a:stretch/>
        </p:blipFill>
        <p:spPr bwMode="auto">
          <a:xfrm>
            <a:off x="0" y="0"/>
            <a:ext cx="9144000" cy="60932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6083515"/>
            <a:ext cx="80724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Очаги происхождения религий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796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Современные религии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8768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sz="3200" i="1" dirty="0" smtClean="0"/>
              <a:t>Монотеистические          Политеистические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832912" y="1732181"/>
            <a:ext cx="864096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5940152" y="1732181"/>
            <a:ext cx="864096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92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332656"/>
            <a:ext cx="8229600" cy="990600"/>
          </a:xfrm>
        </p:spPr>
        <p:txBody>
          <a:bodyPr/>
          <a:lstStyle/>
          <a:p>
            <a:pPr algn="ctr"/>
            <a:r>
              <a:rPr lang="ru-RU" dirty="0" smtClean="0"/>
              <a:t>Классификация религий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</a:t>
            </a:r>
            <a:r>
              <a:rPr lang="ru-RU" sz="2800" b="1" i="1" dirty="0" smtClean="0"/>
              <a:t>мировые религии</a:t>
            </a:r>
          </a:p>
          <a:p>
            <a:pPr marL="0" indent="0">
              <a:buNone/>
            </a:pPr>
            <a:endParaRPr lang="ru-RU" sz="2800" b="1" i="1" dirty="0"/>
          </a:p>
          <a:p>
            <a:pPr marL="0" indent="0">
              <a:buNone/>
            </a:pPr>
            <a:endParaRPr lang="ru-RU" sz="2800" b="1" i="1" dirty="0" smtClean="0"/>
          </a:p>
          <a:p>
            <a:pPr marL="0" indent="0">
              <a:buNone/>
            </a:pPr>
            <a:r>
              <a:rPr lang="ru-RU" sz="2800" b="1" i="1" dirty="0" smtClean="0"/>
              <a:t>национальные                              родоплеменные региональные                             религии </a:t>
            </a:r>
            <a:r>
              <a:rPr lang="ru-RU" sz="2800" b="1" i="1" dirty="0"/>
              <a:t>(</a:t>
            </a:r>
            <a:r>
              <a:rPr lang="ru-RU" sz="2800" b="1" i="1" dirty="0" smtClean="0"/>
              <a:t>культы)</a:t>
            </a:r>
          </a:p>
          <a:p>
            <a:pPr marL="0" indent="0">
              <a:buNone/>
            </a:pPr>
            <a:r>
              <a:rPr lang="ru-RU" sz="2800" b="1" i="1" dirty="0" smtClean="0"/>
              <a:t>религии</a:t>
            </a:r>
            <a:endParaRPr lang="ru-RU" sz="2800" b="1" i="1" dirty="0"/>
          </a:p>
          <a:p>
            <a:pPr marL="0" indent="0">
              <a:buNone/>
            </a:pPr>
            <a:endParaRPr lang="ru-RU" sz="28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4139952" y="1592796"/>
            <a:ext cx="720080" cy="16561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6948264" y="1700808"/>
            <a:ext cx="720080" cy="3096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1259632" y="1556792"/>
            <a:ext cx="720080" cy="32403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81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7866" t="13698" r="7215" b="6575"/>
          <a:stretch/>
        </p:blipFill>
        <p:spPr bwMode="auto">
          <a:xfrm>
            <a:off x="0" y="476672"/>
            <a:ext cx="9144000" cy="56886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Овал 4"/>
          <p:cNvSpPr/>
          <p:nvPr/>
        </p:nvSpPr>
        <p:spPr>
          <a:xfrm>
            <a:off x="0" y="476672"/>
            <a:ext cx="395536" cy="432048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87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4722" t="22740" r="2238" b="1452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118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77544"/>
              </p:ext>
            </p:extLst>
          </p:nvPr>
        </p:nvGraphicFramePr>
        <p:xfrm>
          <a:off x="1" y="-99392"/>
          <a:ext cx="9144000" cy="70963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1679"/>
                <a:gridCol w="1008112"/>
                <a:gridCol w="6444209"/>
              </a:tblGrid>
              <a:tr h="888262"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Основные религии мира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Кол-во верующих</a:t>
                      </a:r>
                    </a:p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(в млн. ч.)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Главные районы и страны распространения на земном шаре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641147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Христианство</a:t>
                      </a:r>
                    </a:p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В том числе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Св. 1000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972587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Католицизм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580 (800)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Франция, Испания, Португалия, Италия, Австрия, Бельгия, Ирландия, Польша, Литва, Украина, Чехия, Словакия, Венгрия, Словения, Хорватия, США, Канада, страны Латинской Америки, Филиппины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25472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Протестанство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350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Северная Европа, Великобритания, Германия, Нидерланды, Швейцария, Латвия, Эстония, США, Австралия, Новая Зеландия, ЮАР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80205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Православие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Россия, Украина, Беларусь, Молдова, Грузия, Болгария, Румыния, Югославия, Греция, Кипр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972587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Мусульманство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Св. 600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Албания, Босния и Герцеговина, Македония, Россия, Казахстан, Узбекистан, Кыргызстан, Таджикистан, Туркменистан, Азербайджан, Юго-Восточная Азия, Северная, Западная и Восточная Африка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80205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Буддизм и ламаизм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Св. 400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Китай, Монголия, Япония, Мьянма, Таиланд, Вьетнам, Камбоджа, Лаос, Малайзия, Шри-Ланка, Россия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40103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Индуизм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520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Индия, Непал, Шри-Ланка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78357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Конфуцианство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180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Китай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40103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Синтоизм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Япония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25472"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Местные традиционные религии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Страны Африки, Южной Америки, Океании, Индонезия, Китай.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816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Мировые религии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03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files.school-collection.edu.ru/dlrstore/00000c51-1000-4ddd-517d-3600483aebf5/objects/04-2-4/islam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254" y="3933056"/>
            <a:ext cx="4355976" cy="2680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Буддизм &quot; Страница 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t="12412" r="11876" b="12413"/>
          <a:stretch/>
        </p:blipFill>
        <p:spPr bwMode="auto">
          <a:xfrm>
            <a:off x="-18770" y="3933056"/>
            <a:ext cx="4788024" cy="26808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http://files.school-collection.edu.ru/dlrstore/00000c51-1000-4ddd-517d-3600483aebf5/objects/04-2-4/4226_surozhski_monasty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48680"/>
            <a:ext cx="4824536" cy="3000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245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35360"/>
          </a:xfrm>
        </p:spPr>
        <p:txBody>
          <a:bodyPr/>
          <a:lstStyle/>
          <a:p>
            <a:r>
              <a:rPr lang="ru-RU" dirty="0" smtClean="0"/>
              <a:t>Христианство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Появилось  </a:t>
            </a:r>
            <a:r>
              <a:rPr lang="ru-RU" dirty="0"/>
              <a:t>в начале первого тысячелетия нашей эры на востоке Римской империи, на территории современного Израиля как протест против иудаистской </a:t>
            </a:r>
            <a:r>
              <a:rPr lang="ru-RU" dirty="0" smtClean="0"/>
              <a:t>исключительности.</a:t>
            </a:r>
          </a:p>
          <a:p>
            <a:pPr algn="just"/>
            <a:r>
              <a:rPr lang="ru-RU" dirty="0" smtClean="0"/>
              <a:t>Быстро  </a:t>
            </a:r>
            <a:r>
              <a:rPr lang="ru-RU" dirty="0"/>
              <a:t>распространилось в среде рабов и </a:t>
            </a:r>
            <a:r>
              <a:rPr lang="ru-RU" dirty="0" smtClean="0"/>
              <a:t>бедноты.</a:t>
            </a:r>
          </a:p>
          <a:p>
            <a:pPr algn="just"/>
            <a:r>
              <a:rPr lang="ru-RU" dirty="0" smtClean="0"/>
              <a:t>Провозгласив </a:t>
            </a:r>
            <a:r>
              <a:rPr lang="ru-RU" dirty="0"/>
              <a:t>равенство всех людей, христианство отвергло существовавшие рабовладельческие общественные </a:t>
            </a:r>
            <a:r>
              <a:rPr lang="ru-RU" dirty="0" smtClean="0"/>
              <a:t>порядки</a:t>
            </a:r>
          </a:p>
          <a:p>
            <a:pPr algn="just"/>
            <a:r>
              <a:rPr lang="ru-RU" dirty="0"/>
              <a:t>В основе </a:t>
            </a:r>
            <a:r>
              <a:rPr lang="ru-RU" dirty="0" smtClean="0"/>
              <a:t>христианства </a:t>
            </a:r>
            <a:r>
              <a:rPr lang="ru-RU" dirty="0"/>
              <a:t>лежит вера в Иисуса Христа как Богочеловека, Спасителя и Бога-Сына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</a:t>
            </a:r>
            <a:r>
              <a:rPr lang="ru-RU" dirty="0"/>
              <a:t>Главный источник христианского вероучения – Священное Писание (Библия</a:t>
            </a:r>
            <a:r>
              <a:rPr lang="ru-RU" dirty="0" smtClean="0"/>
              <a:t>).</a:t>
            </a:r>
          </a:p>
          <a:p>
            <a:pPr algn="just"/>
            <a:r>
              <a:rPr lang="ru-RU" dirty="0"/>
              <a:t>В христианстве выделяются три главных направления – </a:t>
            </a:r>
            <a:r>
              <a:rPr lang="ru-RU" i="1" dirty="0"/>
              <a:t>православие, католицизм </a:t>
            </a:r>
            <a:r>
              <a:rPr lang="ru-RU" dirty="0"/>
              <a:t>и </a:t>
            </a:r>
            <a:r>
              <a:rPr lang="ru-RU" i="1" dirty="0"/>
              <a:t>протестантизм.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40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files.school-collection.edu.ru/dlrstore/00000c51-1000-4ddd-517d-3600483aebf5/objects/04-2-4/4228_03_rouen_046.jpg"/>
          <p:cNvPicPr>
            <a:picLocks noGrp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" y="476672"/>
            <a:ext cx="4135990" cy="4857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files.school-collection.edu.ru/dlrstore/00000c51-1000-4ddd-517d-3600483aebf5/objects/04-2-4/4226_surozhski_monasty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36912"/>
            <a:ext cx="4067944" cy="40804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546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846584"/>
          </a:xfrm>
        </p:spPr>
        <p:txBody>
          <a:bodyPr/>
          <a:lstStyle/>
          <a:p>
            <a:r>
              <a:rPr lang="ru-RU" dirty="0" smtClean="0"/>
              <a:t>Ислам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pPr algn="just"/>
            <a:r>
              <a:rPr lang="ru-RU" dirty="0" smtClean="0"/>
              <a:t>Основатель </a:t>
            </a:r>
            <a:r>
              <a:rPr lang="ru-RU" dirty="0"/>
              <a:t>ислама — реальное историческое лицо, арабский купец Мухаммед (509-623 гг.) </a:t>
            </a:r>
            <a:endParaRPr lang="ru-RU" dirty="0" smtClean="0"/>
          </a:p>
          <a:p>
            <a:pPr algn="just"/>
            <a:r>
              <a:rPr lang="ru-RU" dirty="0" smtClean="0"/>
              <a:t>К нему явился </a:t>
            </a:r>
            <a:r>
              <a:rPr lang="ru-RU" dirty="0"/>
              <a:t>архангел </a:t>
            </a:r>
            <a:r>
              <a:rPr lang="ru-RU" dirty="0" err="1"/>
              <a:t>Джабраил</a:t>
            </a:r>
            <a:r>
              <a:rPr lang="ru-RU" dirty="0"/>
              <a:t> и объявил, что Мухаммед избран богом подарить людям истинную веру и спасти от Страшного суда. </a:t>
            </a:r>
            <a:endParaRPr lang="ru-RU" dirty="0" smtClean="0"/>
          </a:p>
          <a:p>
            <a:pPr algn="just"/>
            <a:r>
              <a:rPr lang="ru-RU" dirty="0" smtClean="0"/>
              <a:t>Родина </a:t>
            </a:r>
            <a:r>
              <a:rPr lang="ru-RU" dirty="0"/>
              <a:t>Мухаммеда — </a:t>
            </a:r>
            <a:r>
              <a:rPr lang="ru-RU" dirty="0" err="1"/>
              <a:t>Хиджаз</a:t>
            </a:r>
            <a:r>
              <a:rPr lang="ru-RU" dirty="0"/>
              <a:t> лежал на обрамленной горами полосе побережья между Синайским полуостровом и </a:t>
            </a:r>
            <a:r>
              <a:rPr lang="ru-RU" dirty="0" smtClean="0"/>
              <a:t>Меккой.</a:t>
            </a:r>
          </a:p>
          <a:p>
            <a:pPr algn="just"/>
            <a:r>
              <a:rPr lang="ru-RU" dirty="0"/>
              <a:t>Ислам – монотеистическая религия, важнейший ее догмат – вера в единого бога Аллаха, создателя мира. </a:t>
            </a:r>
            <a:endParaRPr lang="ru-RU" dirty="0" smtClean="0"/>
          </a:p>
          <a:p>
            <a:pPr algn="just"/>
            <a:r>
              <a:rPr lang="ru-RU" dirty="0" smtClean="0"/>
              <a:t>Священная </a:t>
            </a:r>
            <a:r>
              <a:rPr lang="ru-RU" dirty="0"/>
              <a:t>книга мусульман – Коран, включающий в себя 114 глав (сур). </a:t>
            </a:r>
            <a:endParaRPr lang="ru-RU" dirty="0" smtClean="0"/>
          </a:p>
          <a:p>
            <a:pPr algn="just"/>
            <a:r>
              <a:rPr lang="ru-RU" dirty="0"/>
              <a:t>Главный центр ислама — Мекка</a:t>
            </a:r>
          </a:p>
        </p:txBody>
      </p:sp>
    </p:spTree>
    <p:extLst>
      <p:ext uri="{BB962C8B-B14F-4D97-AF65-F5344CB8AC3E}">
        <p14:creationId xmlns:p14="http://schemas.microsoft.com/office/powerpoint/2010/main" val="356148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Обои ислам, вера, мечеть, казань 239047 / Раздел: Город / HallPic.ru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5" t="5446" r="6808" b="8825"/>
          <a:stretch/>
        </p:blipFill>
        <p:spPr bwMode="auto">
          <a:xfrm>
            <a:off x="3981450" y="2809875"/>
            <a:ext cx="5162550" cy="40481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islam.ru Islam.Ru - Исламский информационный портал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" t="5043" r="1966" b="4589"/>
          <a:stretch/>
        </p:blipFill>
        <p:spPr bwMode="auto">
          <a:xfrm>
            <a:off x="7335" y="369945"/>
            <a:ext cx="4780689" cy="42665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75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92088"/>
          </a:xfrm>
        </p:spPr>
        <p:txBody>
          <a:bodyPr/>
          <a:lstStyle/>
          <a:p>
            <a:r>
              <a:rPr lang="ru-RU" dirty="0" smtClean="0"/>
              <a:t>Буддизм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 algn="just"/>
            <a:r>
              <a:rPr lang="ru-RU" dirty="0"/>
              <a:t>Буддизм зародился в Древней Индии в VI–V вв. до н. э. </a:t>
            </a:r>
            <a:endParaRPr lang="ru-RU" dirty="0" smtClean="0"/>
          </a:p>
          <a:p>
            <a:pPr algn="just"/>
            <a:r>
              <a:rPr lang="ru-RU" dirty="0" smtClean="0"/>
              <a:t>Основателем </a:t>
            </a:r>
            <a:r>
              <a:rPr lang="ru-RU" dirty="0"/>
              <a:t>его считается </a:t>
            </a:r>
            <a:r>
              <a:rPr lang="ru-RU" dirty="0" err="1"/>
              <a:t>Сидхаратха</a:t>
            </a:r>
            <a:r>
              <a:rPr lang="ru-RU" dirty="0"/>
              <a:t> Гаутама, получивший затем имя Будда, т. е. «просветленный». </a:t>
            </a:r>
            <a:endParaRPr lang="ru-RU" dirty="0" smtClean="0"/>
          </a:p>
          <a:p>
            <a:pPr algn="just"/>
            <a:r>
              <a:rPr lang="ru-RU" dirty="0"/>
              <a:t>Согласно буддистским канонам, жизнь — непрерывная цепь страданий, облегчить которые можно праведным поведением и </a:t>
            </a:r>
            <a:r>
              <a:rPr lang="ru-RU" dirty="0" err="1"/>
              <a:t>неубиением</a:t>
            </a:r>
            <a:r>
              <a:rPr lang="ru-RU" dirty="0"/>
              <a:t> живых существ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В России его </a:t>
            </a:r>
            <a:r>
              <a:rPr lang="ru-RU" dirty="0"/>
              <a:t>исповедуют буряты, тувинцы и калмыки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Последователи буддизма — </a:t>
            </a:r>
            <a:r>
              <a:rPr lang="ru-RU" dirty="0" smtClean="0"/>
              <a:t>вегетарианцы</a:t>
            </a:r>
            <a:endParaRPr lang="ru-RU" dirty="0"/>
          </a:p>
          <a:p>
            <a:pPr algn="just"/>
            <a:r>
              <a:rPr lang="ru-RU" dirty="0"/>
              <a:t>Три важнейшие ценности буддизма — учитель Будда, учение драхма, хранитель истины — </a:t>
            </a:r>
            <a:r>
              <a:rPr lang="ru-RU" dirty="0" err="1"/>
              <a:t>сагха</a:t>
            </a:r>
            <a:r>
              <a:rPr lang="ru-RU" dirty="0"/>
              <a:t>, который указывает и облегчает путь </a:t>
            </a:r>
            <a:r>
              <a:rPr lang="ru-RU" dirty="0" smtClean="0"/>
              <a:t>верующего</a:t>
            </a:r>
          </a:p>
          <a:p>
            <a:pPr algn="just"/>
            <a:r>
              <a:rPr lang="ru-RU" dirty="0"/>
              <a:t>Священная книга буддизма – </a:t>
            </a:r>
            <a:r>
              <a:rPr lang="ru-RU" dirty="0" err="1"/>
              <a:t>Типитака</a:t>
            </a:r>
            <a:r>
              <a:rPr lang="ru-RU" dirty="0"/>
              <a:t> (Три-</a:t>
            </a:r>
            <a:r>
              <a:rPr lang="ru-RU" dirty="0" err="1"/>
              <a:t>питака</a:t>
            </a:r>
            <a:r>
              <a:rPr lang="ru-RU" dirty="0"/>
              <a:t>), что означает «Три корзины». </a:t>
            </a:r>
          </a:p>
        </p:txBody>
      </p:sp>
    </p:spTree>
    <p:extLst>
      <p:ext uri="{BB962C8B-B14F-4D97-AF65-F5344CB8AC3E}">
        <p14:creationId xmlns:p14="http://schemas.microsoft.com/office/powerpoint/2010/main" val="74283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остовтурист / Элиста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t="10691" r="4084" b="4992"/>
          <a:stretch/>
        </p:blipFill>
        <p:spPr bwMode="auto">
          <a:xfrm>
            <a:off x="3876675" y="3140968"/>
            <a:ext cx="5267325" cy="36977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Общественные и социальные новости - ИнтерНовости.Ру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0" t="8800" r="2875" b="8113"/>
          <a:stretch/>
        </p:blipFill>
        <p:spPr bwMode="auto">
          <a:xfrm>
            <a:off x="0" y="404665"/>
            <a:ext cx="5819775" cy="34563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935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Национальные религии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651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i="1" dirty="0" smtClean="0"/>
              <a:t>Иудаизм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 descr="http://files.school-collection.edu.ru/dlrstore/00000c51-1000-4ddd-517d-3600483aebf5/objects/04-2-4/4216_svjasch_iudaizm_p101010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92" y="1124744"/>
            <a:ext cx="6502400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79512" y="5517232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</a:rPr>
              <a:t>Тора и Талмуд (Музей </a:t>
            </a:r>
            <a:r>
              <a:rPr lang="ru-RU" sz="2800" b="1" i="1" dirty="0" err="1">
                <a:solidFill>
                  <a:schemeClr val="tx2">
                    <a:lumMod val="50000"/>
                  </a:schemeClr>
                </a:solidFill>
              </a:rPr>
              <a:t>сефардов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</a:rPr>
              <a:t> в Толедо, Испания). 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41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Индуизм </a:t>
            </a:r>
            <a:endParaRPr lang="ru-RU" i="1" dirty="0"/>
          </a:p>
        </p:txBody>
      </p:sp>
      <p:pic>
        <p:nvPicPr>
          <p:cNvPr id="4" name="Объект 3" descr="http://abish.byui.edu/library/libguides/francisl/Hinduism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13" y="1600200"/>
            <a:ext cx="7319774" cy="487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921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Конфуцианство </a:t>
            </a:r>
            <a:endParaRPr lang="ru-RU" i="1" dirty="0"/>
          </a:p>
        </p:txBody>
      </p:sp>
      <p:pic>
        <p:nvPicPr>
          <p:cNvPr id="9" name="Объект 8" descr="http://files.school-collection.edu.ru/dlrstore/00000c51-1000-4ddd-517d-3600483aebf5/objects/04-2-4/konfutsij_picture_of_confucius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2870324" cy="417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Объект 11" descr="http://www.univie.ac.at/elib/images/4/4b/Bib_Chinese_book_Liji.jpg"/>
          <p:cNvPicPr>
            <a:picLocks noGrp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t="7062" r="3594" b="15262"/>
          <a:stretch/>
        </p:blipFill>
        <p:spPr bwMode="auto">
          <a:xfrm>
            <a:off x="4499992" y="908720"/>
            <a:ext cx="4248472" cy="36432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076056" y="4941168"/>
            <a:ext cx="35785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Книга обрядов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105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864096"/>
          </a:xfrm>
        </p:spPr>
        <p:txBody>
          <a:bodyPr/>
          <a:lstStyle/>
          <a:p>
            <a:r>
              <a:rPr lang="ru-RU" i="1" dirty="0" smtClean="0"/>
              <a:t>Синтоизм </a:t>
            </a:r>
            <a:endParaRPr lang="ru-RU" i="1" dirty="0"/>
          </a:p>
        </p:txBody>
      </p:sp>
      <p:pic>
        <p:nvPicPr>
          <p:cNvPr id="6" name="Объект 5" descr="http://files.school-collection.edu.ru/dlrstore/00000c51-1000-4ddd-517d-3600483aebf5/objects/04-2-4/sintoistskij-xram-v-japonii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287172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411760" y="6273508"/>
            <a:ext cx="4929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Синтоистский храм в Японии</a:t>
            </a:r>
            <a:endParaRPr lang="ru-RU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9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Местные традиционные верования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70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img1.liveinternet.ru/images/attach/b/4/112/672/112672059_shama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2" t="3532" r="5143" b="5098"/>
          <a:stretch/>
        </p:blipFill>
        <p:spPr bwMode="auto">
          <a:xfrm>
            <a:off x="4492013" y="3501006"/>
            <a:ext cx="4651987" cy="33569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 descr="http://files.school-collection.edu.ru/dlrstore/00000c51-1000-4ddd-517d-3600483aebf5/objects/04-2-4/4215_2_dux_perevala_pohod2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2" r="7851" b="10939"/>
          <a:stretch/>
        </p:blipFill>
        <p:spPr bwMode="auto">
          <a:xfrm>
            <a:off x="2561288" y="394581"/>
            <a:ext cx="3861449" cy="310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West Coast Starfish - Photo &amp; Travel Idea New Zealand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7770" r="7834" b="5764"/>
          <a:stretch/>
        </p:blipFill>
        <p:spPr bwMode="auto">
          <a:xfrm>
            <a:off x="24788" y="3501007"/>
            <a:ext cx="4467225" cy="32861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7151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-3373" y="548680"/>
            <a:ext cx="9144000" cy="6309320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/>
              <a:t>А</a:t>
            </a:r>
            <a:r>
              <a:rPr lang="ru-RU" sz="2800" b="1" dirty="0" smtClean="0"/>
              <a:t>нимизм</a:t>
            </a:r>
            <a:r>
              <a:rPr lang="ru-RU" sz="2800" dirty="0" smtClean="0"/>
              <a:t> </a:t>
            </a:r>
            <a:r>
              <a:rPr lang="ru-RU" sz="2800" dirty="0"/>
              <a:t>— вера в душу, ее бессмертие и существование духов; культ предков — вера в существование людей после физической смерти и их влияние на ныне живущих; </a:t>
            </a:r>
          </a:p>
          <a:p>
            <a:pPr algn="just"/>
            <a:r>
              <a:rPr lang="ru-RU" sz="2800" b="1" dirty="0" smtClean="0"/>
              <a:t>Тотемизм</a:t>
            </a:r>
            <a:r>
              <a:rPr lang="ru-RU" sz="2800" dirty="0" smtClean="0"/>
              <a:t> </a:t>
            </a:r>
            <a:r>
              <a:rPr lang="ru-RU" sz="2800" dirty="0"/>
              <a:t>— вера в происхождение всех членов данного племени от растения или животного, которые считаются священными; </a:t>
            </a:r>
          </a:p>
          <a:p>
            <a:pPr algn="just"/>
            <a:r>
              <a:rPr lang="ru-RU" sz="2800" b="1" dirty="0" smtClean="0"/>
              <a:t>Фетишизм</a:t>
            </a:r>
            <a:r>
              <a:rPr lang="ru-RU" sz="2800" dirty="0" smtClean="0"/>
              <a:t> </a:t>
            </a:r>
            <a:r>
              <a:rPr lang="ru-RU" sz="2800" dirty="0"/>
              <a:t>— вера в неодушевленные предметы и их сверхъестественную силу; </a:t>
            </a:r>
            <a:endParaRPr lang="ru-RU" sz="2800" dirty="0" smtClean="0"/>
          </a:p>
          <a:p>
            <a:pPr algn="just"/>
            <a:r>
              <a:rPr lang="ru-RU" sz="2800" b="1" dirty="0"/>
              <a:t>Ш</a:t>
            </a:r>
            <a:r>
              <a:rPr lang="ru-RU" sz="2800" b="1" dirty="0" smtClean="0"/>
              <a:t>аманизм</a:t>
            </a:r>
            <a:r>
              <a:rPr lang="ru-RU" sz="2800" dirty="0" smtClean="0"/>
              <a:t> </a:t>
            </a:r>
            <a:r>
              <a:rPr lang="ru-RU" sz="2800" dirty="0"/>
              <a:t>— вера в способность людей шаманов общаться с духами.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335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Религии и общественная жизнь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Религии  придают </a:t>
            </a:r>
            <a:r>
              <a:rPr lang="ru-RU" dirty="0"/>
              <a:t>особое значение преемственности, традициям, </a:t>
            </a:r>
            <a:r>
              <a:rPr lang="ru-RU" dirty="0" smtClean="0"/>
              <a:t>нормам </a:t>
            </a:r>
            <a:r>
              <a:rPr lang="ru-RU" dirty="0"/>
              <a:t>поведения. С этой точки зрения, религии </a:t>
            </a:r>
            <a:r>
              <a:rPr lang="ru-RU" dirty="0" smtClean="0"/>
              <a:t>играют </a:t>
            </a:r>
            <a:r>
              <a:rPr lang="ru-RU" dirty="0"/>
              <a:t>консервативную роль в жизни общества. </a:t>
            </a:r>
            <a:endParaRPr lang="ru-RU" dirty="0" smtClean="0"/>
          </a:p>
          <a:p>
            <a:pPr algn="just"/>
            <a:r>
              <a:rPr lang="ru-RU" dirty="0" smtClean="0"/>
              <a:t>Часто  </a:t>
            </a:r>
            <a:r>
              <a:rPr lang="ru-RU" dirty="0"/>
              <a:t>религии являются помехой в проведении демографической политики.</a:t>
            </a:r>
          </a:p>
          <a:p>
            <a:pPr algn="just"/>
            <a:r>
              <a:rPr lang="ru-RU" dirty="0"/>
              <a:t>Религии оказывают косвенное влияние на развитие сельского хозяйства, ограничивая употребление в пищу определенных продуктов (в определенное время года) и придавая символическое значение домашним </a:t>
            </a:r>
            <a:r>
              <a:rPr lang="ru-RU" dirty="0" smtClean="0"/>
              <a:t>животным.</a:t>
            </a:r>
          </a:p>
          <a:p>
            <a:pPr algn="just"/>
            <a:r>
              <a:rPr lang="ru-RU" dirty="0" smtClean="0"/>
              <a:t>Например, буддисты </a:t>
            </a:r>
            <a:r>
              <a:rPr lang="ru-RU" dirty="0"/>
              <a:t>— вегетарианцы, индуисты не употребляют говядины, мусульмане — свинины.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0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Ресурсы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files.school-collection.edu.ru/dlrstore/00000c51-1000-4ddd-517d-3600483aebf5/04-2-4.htm</a:t>
            </a:r>
            <a:endParaRPr lang="ru-RU" dirty="0" smtClean="0"/>
          </a:p>
          <a:p>
            <a:r>
              <a:rPr lang="en-US" dirty="0">
                <a:hlinkClick r:id="rId3"/>
              </a:rPr>
              <a:t>http://www.litmir.me/br/?</a:t>
            </a:r>
            <a:r>
              <a:rPr lang="en-US" dirty="0" smtClean="0">
                <a:hlinkClick r:id="rId3"/>
              </a:rPr>
              <a:t>b=116112&amp;p=54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78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124</TotalTime>
  <Words>636</Words>
  <Application>Microsoft Office PowerPoint</Application>
  <PresentationFormat>Экран (4:3)</PresentationFormat>
  <Paragraphs>102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Ясность</vt:lpstr>
      <vt:lpstr>География религий</vt:lpstr>
      <vt:lpstr>Религия </vt:lpstr>
      <vt:lpstr>Презентация PowerPoint</vt:lpstr>
      <vt:lpstr>Современные религии</vt:lpstr>
      <vt:lpstr>Классификация религий</vt:lpstr>
      <vt:lpstr>Презентация PowerPoint</vt:lpstr>
      <vt:lpstr>Презентация PowerPoint</vt:lpstr>
      <vt:lpstr>Презентация PowerPoint</vt:lpstr>
      <vt:lpstr>Мировые религии</vt:lpstr>
      <vt:lpstr>Презентация PowerPoint</vt:lpstr>
      <vt:lpstr>Христианство </vt:lpstr>
      <vt:lpstr>Презентация PowerPoint</vt:lpstr>
      <vt:lpstr>Ислам </vt:lpstr>
      <vt:lpstr>Презентация PowerPoint</vt:lpstr>
      <vt:lpstr>Буддизм </vt:lpstr>
      <vt:lpstr>Презентация PowerPoint</vt:lpstr>
      <vt:lpstr>Национальные религии</vt:lpstr>
      <vt:lpstr>Иудаизм  </vt:lpstr>
      <vt:lpstr>Индуизм </vt:lpstr>
      <vt:lpstr>Конфуцианство </vt:lpstr>
      <vt:lpstr>Синтоизм </vt:lpstr>
      <vt:lpstr>Местные традиционные верования</vt:lpstr>
      <vt:lpstr>Презентация PowerPoint</vt:lpstr>
      <vt:lpstr>Презентация PowerPoint</vt:lpstr>
      <vt:lpstr>Религии и общественная жизнь </vt:lpstr>
      <vt:lpstr>Ресурсы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География религий</dc:title>
  <dc:creator>Ленусик</dc:creator>
  <cp:lastModifiedBy>Учитель 264</cp:lastModifiedBy>
  <cp:revision>14</cp:revision>
  <dcterms:created xsi:type="dcterms:W3CDTF">2015-01-10T03:12:48Z</dcterms:created>
  <dcterms:modified xsi:type="dcterms:W3CDTF">2017-01-13T06:38:36Z</dcterms:modified>
</cp:coreProperties>
</file>