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56" r:id="rId2"/>
    <p:sldMasterId id="2147483768" r:id="rId3"/>
  </p:sldMasterIdLst>
  <p:notesMasterIdLst>
    <p:notesMasterId r:id="rId27"/>
  </p:notesMasterIdLst>
  <p:sldIdLst>
    <p:sldId id="293" r:id="rId4"/>
    <p:sldId id="281" r:id="rId5"/>
    <p:sldId id="264" r:id="rId6"/>
    <p:sldId id="306" r:id="rId7"/>
    <p:sldId id="301" r:id="rId8"/>
    <p:sldId id="305" r:id="rId9"/>
    <p:sldId id="266" r:id="rId10"/>
    <p:sldId id="292" r:id="rId11"/>
    <p:sldId id="268" r:id="rId12"/>
    <p:sldId id="267" r:id="rId13"/>
    <p:sldId id="299" r:id="rId14"/>
    <p:sldId id="307" r:id="rId15"/>
    <p:sldId id="308" r:id="rId16"/>
    <p:sldId id="272" r:id="rId17"/>
    <p:sldId id="283" r:id="rId18"/>
    <p:sldId id="298" r:id="rId19"/>
    <p:sldId id="302" r:id="rId20"/>
    <p:sldId id="303" r:id="rId21"/>
    <p:sldId id="309" r:id="rId22"/>
    <p:sldId id="277" r:id="rId23"/>
    <p:sldId id="273" r:id="rId24"/>
    <p:sldId id="29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840" autoAdjust="0"/>
  </p:normalViewPr>
  <p:slideViewPr>
    <p:cSldViewPr>
      <p:cViewPr varScale="1">
        <p:scale>
          <a:sx n="70" d="100"/>
          <a:sy n="70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FF51D-E4E6-40A1-A77C-E6DABA6338ED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26571-4CB5-4E29-AA14-1C3478AC3F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014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E68DE5-3EEA-4CA5-AE46-69A9D91B6E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B829FC-AD24-423F-8893-6872A8572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7ACF4-9029-42F5-80D0-3B0C113457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CAAAE-BDA2-4A2C-AD4A-5626E6CD74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BB224-EA36-45EB-939E-E695AE905F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56AF08-71EA-4604-8E75-F24EAC326E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A71FE3-76D7-4EF9-A32F-41E7DEB38D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7FF11-1BF8-4C7B-8C4E-11A9D88093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8FA31-FF0A-40B5-9F3E-56B3A2A8FA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88A8D-0868-4C8C-B935-AF5559428D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F8C346-0E47-4402-A5C6-A717CE8F21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7E68DE5-3EEA-4CA5-AE46-69A9D91B6E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9944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FB829FC-AD24-423F-8893-6872A8572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2738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847ACF4-9029-42F5-80D0-3B0C11345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24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63CAAAE-BDA2-4A2C-AD4A-5626E6CD7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083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61BB224-EA36-45EB-939E-E695AE905F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52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256AF08-71EA-4604-8E75-F24EAC326E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92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57A71FE3-76D7-4EF9-A32F-41E7DEB38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69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F657FF11-1BF8-4C7B-8C4E-11A9D8809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7555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3218FA31-FF0A-40B5-9F3E-56B3A2A8F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838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1488A8D-0868-4C8C-B935-AF5559428D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99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FF8C346-0E47-4402-A5C6-A717CE8F21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32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3BE85B-D1D7-4AB9-A1FC-224E75945A4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3BE85B-D1D7-4AB9-A1FC-224E75945A4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3BE85B-D1D7-4AB9-A1FC-224E75945A4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75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9.xml"/><Relationship Id="rId1" Type="http://schemas.openxmlformats.org/officeDocument/2006/relationships/audio" Target="../media/audio1.wav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D:\Мои документы\картинки школы\boy_sig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496"/>
            <a:ext cx="650085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00166" y="142852"/>
            <a:ext cx="714377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4400" b="1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Математика сложна,</a:t>
            </a:r>
            <a:endParaRPr lang="ru-RU" sz="4400" dirty="0">
              <a:solidFill>
                <a:schemeClr val="accent2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sz="4400" b="1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Но скажу с почтением –</a:t>
            </a:r>
            <a:endParaRPr lang="ru-RU" sz="4400" dirty="0">
              <a:solidFill>
                <a:schemeClr val="accent2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sz="4400" b="1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Математика нужна </a:t>
            </a:r>
            <a:endParaRPr lang="ru-RU" sz="4400" dirty="0">
              <a:solidFill>
                <a:schemeClr val="accent2"/>
              </a:solidFill>
              <a:latin typeface="Calibri" pitchFamily="34" charset="0"/>
            </a:endParaRPr>
          </a:p>
          <a:p>
            <a:pPr algn="just" eaLnBrk="0" hangingPunct="0"/>
            <a:r>
              <a:rPr lang="ru-RU" sz="4400" b="1" dirty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Всем без исключения!</a:t>
            </a:r>
            <a:endParaRPr lang="ru-RU" sz="4400" dirty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7667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000" i="1" dirty="0" smtClean="0">
                <a:solidFill>
                  <a:schemeClr val="bg1"/>
                </a:solidFill>
              </a:rPr>
              <a:t> 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12 д</a:t>
            </a:r>
            <a:r>
              <a:rPr lang="ru-RU" sz="4000" i="1" dirty="0" smtClean="0">
                <a:solidFill>
                  <a:srgbClr val="00B050"/>
                </a:solidFill>
                <a:latin typeface="Arial Black" pitchFamily="34" charset="0"/>
                <a:cs typeface="Angsana New" pitchFamily="18" charset="-34"/>
              </a:rPr>
              <a:t>е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к</a:t>
            </a:r>
            <a:r>
              <a:rPr lang="ru-RU" sz="4000" i="1" dirty="0" smtClean="0">
                <a:solidFill>
                  <a:srgbClr val="00B050"/>
                </a:solidFill>
                <a:latin typeface="Arial Black" pitchFamily="34" charset="0"/>
                <a:cs typeface="Angsana New" pitchFamily="18" charset="-34"/>
              </a:rPr>
              <a:t>а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бря.</a:t>
            </a:r>
          </a:p>
          <a:p>
            <a:pPr marL="45720" indent="0" algn="ctr">
              <a:buNone/>
            </a:pPr>
            <a:r>
              <a:rPr lang="ru-RU" sz="4000" i="1" dirty="0" smtClean="0">
                <a:solidFill>
                  <a:srgbClr val="00B050"/>
                </a:solidFill>
                <a:latin typeface="Arial Black" pitchFamily="34" charset="0"/>
                <a:cs typeface="Angsana New" pitchFamily="18" charset="-34"/>
              </a:rPr>
              <a:t>К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ла</a:t>
            </a:r>
            <a:r>
              <a:rPr lang="ru-RU" sz="4000" i="1" dirty="0" smtClean="0">
                <a:solidFill>
                  <a:srgbClr val="00B050"/>
                </a:solidFill>
                <a:latin typeface="Arial Black" pitchFamily="34" charset="0"/>
                <a:cs typeface="Angsana New" pitchFamily="18" charset="-34"/>
              </a:rPr>
              <a:t>сс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ная р</a:t>
            </a:r>
            <a:r>
              <a:rPr lang="ru-RU" sz="4000" i="1" dirty="0" smtClean="0">
                <a:solidFill>
                  <a:srgbClr val="00B050"/>
                </a:solidFill>
                <a:latin typeface="Arial Black" pitchFamily="34" charset="0"/>
                <a:cs typeface="Angsana New" pitchFamily="18" charset="-34"/>
              </a:rPr>
              <a:t>а</a:t>
            </a:r>
            <a:r>
              <a:rPr lang="ru-RU" sz="4000" i="1" dirty="0" smtClean="0">
                <a:solidFill>
                  <a:schemeClr val="bg1"/>
                </a:solidFill>
                <a:latin typeface="Arial Black" pitchFamily="34" charset="0"/>
                <a:cs typeface="Angsana New" pitchFamily="18" charset="-34"/>
              </a:rPr>
              <a:t>бота. </a:t>
            </a:r>
            <a:endParaRPr lang="ru-RU" sz="4000" i="1" dirty="0">
              <a:solidFill>
                <a:schemeClr val="bg1"/>
              </a:solidFill>
              <a:latin typeface="Arial Black" pitchFamily="34" charset="0"/>
              <a:cs typeface="Angsana New" pitchFamily="18" charset="-34"/>
            </a:endParaRPr>
          </a:p>
        </p:txBody>
      </p:sp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0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679" y="639584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780" y="5029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43585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39584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37230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15" y="641392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0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0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900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1" y="256490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2" y="16745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693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35" y="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46" y="2391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137" y="3318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68" y="3318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154" y="104499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971" y="220486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928" y="335699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971" y="45091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111" y="551009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703" y="3318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54" y="3750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14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7667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971600" y="612728"/>
            <a:ext cx="1809376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13 - 6</a:t>
            </a:r>
            <a:endParaRPr lang="ru-RU" sz="3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8472" y="612728"/>
            <a:ext cx="1795632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7</a:t>
            </a:r>
            <a:endParaRPr lang="ru-RU" sz="3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172" y="1772816"/>
            <a:ext cx="360040" cy="432048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1920" y="2507744"/>
            <a:ext cx="1632756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11 - 6</a:t>
            </a:r>
            <a:endParaRPr lang="ru-RU" sz="36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1920" y="2505464"/>
            <a:ext cx="1632756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67292" y="3623852"/>
            <a:ext cx="432048" cy="432048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88220" y="2505464"/>
            <a:ext cx="1730496" cy="1152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5 + 7 </a:t>
            </a:r>
            <a:endParaRPr lang="ru-RU" sz="3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19342" y="2492896"/>
            <a:ext cx="1713892" cy="1152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12</a:t>
            </a:r>
            <a:endParaRPr lang="ru-RU" sz="36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1076" y="3590708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501368" y="4514792"/>
            <a:ext cx="1601860" cy="1152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14 - 6</a:t>
            </a:r>
            <a:endParaRPr lang="ru-RU" sz="36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16216" y="4512440"/>
            <a:ext cx="1613332" cy="1152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8</a:t>
            </a:r>
            <a:endParaRPr lang="ru-RU" sz="3600" b="1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192180" y="5583988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80198" y="4526160"/>
            <a:ext cx="1632756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8  + 4 </a:t>
            </a:r>
            <a:endParaRPr lang="ru-RU" sz="3600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881076" y="4539872"/>
            <a:ext cx="1632756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12</a:t>
            </a:r>
            <a:endParaRPr lang="ru-RU" sz="3600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521036" y="5594912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84784" y="4514792"/>
            <a:ext cx="1658488" cy="1080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15 – 8 </a:t>
            </a:r>
            <a:endParaRPr lang="ru-RU" sz="3600" b="1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68244" y="4514792"/>
            <a:ext cx="1675028" cy="1080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7</a:t>
            </a:r>
            <a:endParaRPr lang="ru-RU" sz="3600" b="1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38246" y="5552012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516216" y="2492896"/>
            <a:ext cx="1601860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5 + 9</a:t>
            </a:r>
            <a:endParaRPr lang="ru-RU" sz="36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516216" y="2507744"/>
            <a:ext cx="1601860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14</a:t>
            </a:r>
            <a:endParaRPr lang="ru-RU" sz="3600" b="1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238948" y="3645024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374456" y="642520"/>
            <a:ext cx="1797944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11 – 8 </a:t>
            </a:r>
            <a:endParaRPr lang="ru-RU" sz="3600" b="1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372200" y="642520"/>
            <a:ext cx="1800200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3</a:t>
            </a:r>
            <a:endParaRPr lang="ru-RU" sz="3600" b="1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156176" y="1836864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683316" y="641344"/>
            <a:ext cx="1813912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8  + 5 </a:t>
            </a:r>
            <a:endParaRPr lang="ru-RU" sz="3600" b="1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659324" y="620688"/>
            <a:ext cx="1825352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13</a:t>
            </a:r>
            <a:endParaRPr lang="ru-RU" sz="3600" b="1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347864" y="1802552"/>
            <a:ext cx="360040" cy="3600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pic>
        <p:nvPicPr>
          <p:cNvPr id="3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2" y="234684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652" y="-900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155" y="64053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93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44030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0" y="63093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5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4069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8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967" y="12534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898" y="251335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155" y="382823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629" y="511589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42814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67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154" y="2254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229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" y="371503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7" y="51382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112474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103" y="2419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393" y="4857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40" grpId="0" animBg="1"/>
      <p:bldP spid="40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428596" y="50004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640" y="476672"/>
            <a:ext cx="7936776" cy="854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Зарядка для ума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083568" y="2193472"/>
            <a:ext cx="6400800" cy="347472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8" y="9807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914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885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321" y="3216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641" y="134280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55" y="1857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406" y="637706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8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57" y="49727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024" y="366957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4435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70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053" y="64435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82" y="643104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69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024" y="240960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9" y="215623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3" y="338559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" y="490429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357158" y="1857364"/>
            <a:ext cx="19288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33,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8728" y="1857364"/>
            <a:ext cx="235745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70</a:t>
            </a:r>
            <a:r>
              <a:rPr lang="ru-RU" sz="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</a:t>
            </a:r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643174" y="1857364"/>
            <a:ext cx="25717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58,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929058" y="1785926"/>
            <a:ext cx="25717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40,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500694" y="1785926"/>
            <a:ext cx="20717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10,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000892" y="1785926"/>
            <a:ext cx="171451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99.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214313"/>
            <a:ext cx="8715375" cy="63579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ТЕМА УРОКА:</a:t>
            </a:r>
          </a:p>
          <a:p>
            <a:pPr>
              <a:defRPr/>
            </a:pPr>
            <a:r>
              <a:rPr lang="ru-RU" sz="4000" b="1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СЛОЖЕНИЕ И ВЫЧИТАНИЕ ДВУЗНАЧНЫХ ЧИСЕЛ</a:t>
            </a:r>
          </a:p>
          <a:p>
            <a:pPr>
              <a:defRPr/>
            </a:pPr>
            <a:endParaRPr lang="ru-RU" sz="4000" b="1" dirty="0">
              <a:solidFill>
                <a:srgbClr val="FF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4" descr="matemat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2987675"/>
            <a:ext cx="4187825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00034" y="642918"/>
            <a:ext cx="1571636" cy="148590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00034" y="2571744"/>
            <a:ext cx="1571636" cy="148590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00034" y="4500570"/>
            <a:ext cx="1571636" cy="1485904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928670"/>
            <a:ext cx="59293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нужна помощь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2967335"/>
            <a:ext cx="52149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сомневаюсь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16813" y="4572007"/>
            <a:ext cx="626996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уверен </a:t>
            </a:r>
            <a:r>
              <a:rPr lang="ru-RU" sz="5400" b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себе 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</a:t>
            </a:r>
            <a:r>
              <a:rPr lang="ru-RU" sz="5400" b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справлюсь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7667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101" y="69269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Вспоминаем то, что важно для урока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867544" y="2132856"/>
            <a:ext cx="7088832" cy="34747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</a:rPr>
              <a:t>  </a:t>
            </a:r>
            <a:r>
              <a:rPr lang="ru-RU" sz="4700" b="1" dirty="0" smtClean="0">
                <a:solidFill>
                  <a:schemeClr val="bg1"/>
                </a:solidFill>
              </a:rPr>
              <a:t>50 – 7 =                    80 + 5 =               </a:t>
            </a:r>
          </a:p>
          <a:p>
            <a:pPr>
              <a:buNone/>
            </a:pPr>
            <a:r>
              <a:rPr lang="ru-RU" sz="4700" b="1" dirty="0"/>
              <a:t> </a:t>
            </a:r>
            <a:r>
              <a:rPr lang="ru-RU" sz="4700" b="1" dirty="0" smtClean="0"/>
              <a:t>  </a:t>
            </a:r>
          </a:p>
          <a:p>
            <a:pPr>
              <a:buNone/>
            </a:pPr>
            <a:r>
              <a:rPr lang="ru-RU" sz="4700" b="1" dirty="0">
                <a:solidFill>
                  <a:schemeClr val="bg1"/>
                </a:solidFill>
              </a:rPr>
              <a:t> </a:t>
            </a:r>
            <a:r>
              <a:rPr lang="ru-RU" sz="4700" b="1" dirty="0" smtClean="0">
                <a:solidFill>
                  <a:schemeClr val="bg1"/>
                </a:solidFill>
              </a:rPr>
              <a:t> 43 – 21 =                  34 + 45 =</a:t>
            </a:r>
          </a:p>
          <a:p>
            <a:pPr>
              <a:buNone/>
            </a:pPr>
            <a:endParaRPr lang="ru-RU" sz="3600" b="1" dirty="0"/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  </a:t>
            </a:r>
            <a:r>
              <a:rPr lang="ru-RU" sz="4700" b="1" dirty="0" smtClean="0">
                <a:solidFill>
                  <a:schemeClr val="bg1"/>
                </a:solidFill>
              </a:rPr>
              <a:t>60 – 4 =                     76 – 6 =</a:t>
            </a:r>
            <a:endParaRPr lang="ru-RU" sz="4700" dirty="0"/>
          </a:p>
          <a:p>
            <a:pPr>
              <a:buNone/>
            </a:pPr>
            <a:r>
              <a:rPr lang="ru-RU" sz="4700" dirty="0" smtClean="0"/>
              <a:t>   </a:t>
            </a:r>
            <a:endParaRPr lang="ru-RU" sz="4700" dirty="0"/>
          </a:p>
        </p:txBody>
      </p:sp>
      <p:sp>
        <p:nvSpPr>
          <p:cNvPr id="16" name="TextBox 15"/>
          <p:cNvSpPr txBox="1"/>
          <p:nvPr/>
        </p:nvSpPr>
        <p:spPr>
          <a:xfrm>
            <a:off x="2843808" y="2348880"/>
            <a:ext cx="10081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43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2153" y="3431288"/>
            <a:ext cx="8640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22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20272" y="2311802"/>
            <a:ext cx="7920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85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6296" y="3435912"/>
            <a:ext cx="9361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79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48264" y="4365104"/>
            <a:ext cx="9361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70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9792" y="4365104"/>
            <a:ext cx="10081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b="1" dirty="0" smtClean="0">
                <a:solidFill>
                  <a:schemeClr val="bg1"/>
                </a:solidFill>
              </a:rPr>
              <a:t>56</a:t>
            </a:r>
            <a:endParaRPr lang="ru-RU" sz="3300" b="1" dirty="0">
              <a:solidFill>
                <a:schemeClr val="bg1"/>
              </a:solidFill>
            </a:endParaRPr>
          </a:p>
        </p:txBody>
      </p:sp>
      <p:pic>
        <p:nvPicPr>
          <p:cNvPr id="3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10590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073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222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40388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9" y="632843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618" y="63541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716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435" y="10590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9" y="2394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-1050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73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94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256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425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316" y="64280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" y="356397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" y="50851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433" y="501317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434" y="374072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435" y="232428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22585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043608" y="28529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75656" y="28529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1807029" y="2797629"/>
            <a:ext cx="489857" cy="250371"/>
          </a:xfrm>
          <a:custGeom>
            <a:avLst/>
            <a:gdLst>
              <a:gd name="connsiteX0" fmla="*/ 489857 w 489857"/>
              <a:gd name="connsiteY0" fmla="*/ 0 h 250371"/>
              <a:gd name="connsiteX1" fmla="*/ 0 w 489857"/>
              <a:gd name="connsiteY1" fmla="*/ 250371 h 250371"/>
              <a:gd name="connsiteX2" fmla="*/ 0 w 489857"/>
              <a:gd name="connsiteY2" fmla="*/ 250371 h 25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9857" h="250371">
                <a:moveTo>
                  <a:pt x="489857" y="0"/>
                </a:moveTo>
                <a:lnTo>
                  <a:pt x="0" y="250371"/>
                </a:lnTo>
                <a:lnTo>
                  <a:pt x="0" y="250371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1979712" y="29249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2" name="Дуга 61"/>
          <p:cNvSpPr/>
          <p:nvPr/>
        </p:nvSpPr>
        <p:spPr>
          <a:xfrm rot="10959684">
            <a:off x="1264325" y="3109058"/>
            <a:ext cx="1728192" cy="45719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Дуга 65"/>
          <p:cNvSpPr/>
          <p:nvPr/>
        </p:nvSpPr>
        <p:spPr>
          <a:xfrm flipV="1">
            <a:off x="1547664" y="3501008"/>
            <a:ext cx="936104" cy="504056"/>
          </a:xfrm>
          <a:prstGeom prst="arc">
            <a:avLst>
              <a:gd name="adj1" fmla="val 11739817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Дуга 67"/>
          <p:cNvSpPr/>
          <p:nvPr/>
        </p:nvSpPr>
        <p:spPr>
          <a:xfrm rot="11191910" flipV="1">
            <a:off x="1429280" y="3408600"/>
            <a:ext cx="936104" cy="504056"/>
          </a:xfrm>
          <a:prstGeom prst="arc">
            <a:avLst>
              <a:gd name="adj1" fmla="val 11739817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1691680" y="328498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20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35696" y="40050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043608" y="48691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50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75656" y="48691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1835696" y="4869160"/>
            <a:ext cx="489857" cy="250371"/>
          </a:xfrm>
          <a:custGeom>
            <a:avLst/>
            <a:gdLst>
              <a:gd name="connsiteX0" fmla="*/ 489857 w 489857"/>
              <a:gd name="connsiteY0" fmla="*/ 0 h 250371"/>
              <a:gd name="connsiteX1" fmla="*/ 0 w 489857"/>
              <a:gd name="connsiteY1" fmla="*/ 250371 h 250371"/>
              <a:gd name="connsiteX2" fmla="*/ 0 w 489857"/>
              <a:gd name="connsiteY2" fmla="*/ 250371 h 25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9857" h="250371">
                <a:moveTo>
                  <a:pt x="489857" y="0"/>
                </a:moveTo>
                <a:lnTo>
                  <a:pt x="0" y="250371"/>
                </a:lnTo>
                <a:lnTo>
                  <a:pt x="0" y="250371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1979712" y="48691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6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5" name="Дуга 74"/>
          <p:cNvSpPr/>
          <p:nvPr/>
        </p:nvSpPr>
        <p:spPr>
          <a:xfrm rot="10959684">
            <a:off x="1259762" y="5125283"/>
            <a:ext cx="1728192" cy="45719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Дуга 75"/>
          <p:cNvSpPr/>
          <p:nvPr/>
        </p:nvSpPr>
        <p:spPr>
          <a:xfrm flipV="1">
            <a:off x="5652120" y="3573016"/>
            <a:ext cx="936104" cy="504056"/>
          </a:xfrm>
          <a:prstGeom prst="arc">
            <a:avLst>
              <a:gd name="adj1" fmla="val 11739817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Дуга 76"/>
          <p:cNvSpPr/>
          <p:nvPr/>
        </p:nvSpPr>
        <p:spPr>
          <a:xfrm rot="11191910" flipV="1">
            <a:off x="1429279" y="3408599"/>
            <a:ext cx="936104" cy="504056"/>
          </a:xfrm>
          <a:prstGeom prst="arc">
            <a:avLst>
              <a:gd name="adj1" fmla="val 11739817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Дуга 77"/>
          <p:cNvSpPr/>
          <p:nvPr/>
        </p:nvSpPr>
        <p:spPr>
          <a:xfrm rot="11590716" flipV="1">
            <a:off x="5409221" y="3385057"/>
            <a:ext cx="936104" cy="504056"/>
          </a:xfrm>
          <a:prstGeom prst="arc">
            <a:avLst>
              <a:gd name="adj1" fmla="val 11485830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5580112" y="32129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70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68144" y="40050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9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33" grpId="0"/>
      <p:bldP spid="34" grpId="0"/>
      <p:bldP spid="35" grpId="0" animBg="1"/>
      <p:bldP spid="59" grpId="0"/>
      <p:bldP spid="62" grpId="0" animBg="1"/>
      <p:bldP spid="66" grpId="0" animBg="1"/>
      <p:bldP spid="68" grpId="0" animBg="1"/>
      <p:bldP spid="69" grpId="0"/>
      <p:bldP spid="69" grpId="1"/>
      <p:bldP spid="70" grpId="0"/>
      <p:bldP spid="70" grpId="1"/>
      <p:bldP spid="71" grpId="0"/>
      <p:bldP spid="72" grpId="0"/>
      <p:bldP spid="73" grpId="0" animBg="1"/>
      <p:bldP spid="74" grpId="0"/>
      <p:bldP spid="75" grpId="0" animBg="1"/>
      <p:bldP spid="76" grpId="0" animBg="1"/>
      <p:bldP spid="77" grpId="0" animBg="1"/>
      <p:bldP spid="78" grpId="0" animBg="1"/>
      <p:bldP spid="79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Вспоминаем то, что важно для урока.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1681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9" y="1428736"/>
            <a:ext cx="17145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57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2214554"/>
            <a:ext cx="9541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42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1857364"/>
            <a:ext cx="10001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1857364"/>
            <a:ext cx="1831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ru-RU" sz="5400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857224" y="3000372"/>
            <a:ext cx="1285884" cy="1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357554" y="1500174"/>
            <a:ext cx="12144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72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8992" y="2214554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3286116" y="3000372"/>
            <a:ext cx="1285884" cy="1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643570" y="1571612"/>
            <a:ext cx="20002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70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500694" y="1714488"/>
            <a:ext cx="857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072198" y="2214554"/>
            <a:ext cx="12858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24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5929322" y="3071810"/>
            <a:ext cx="1285884" cy="1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928661" y="2857496"/>
            <a:ext cx="12144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71802" y="2857496"/>
            <a:ext cx="1857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00760" y="2928934"/>
            <a:ext cx="15001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7488" y="1214422"/>
            <a:ext cx="164307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57950" y="1366822"/>
            <a:ext cx="8572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  <a:endParaRPr lang="ru-RU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57884" y="928670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469485" y="483825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744" y="4766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Что вы знаете?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87624" y="1844824"/>
            <a:ext cx="6912768" cy="388843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Таблицу сложения и вычитания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Названия компонентов действия сложения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Названия компонентов действия  вычитания</a:t>
            </a: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 Алгоритм сложения двузначных чисел, когда в сумме получается круглое число.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Алгоритм вычитания  из круглого двузначного числа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127714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619" y="26369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619" y="386104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381" y="522920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3" y="50851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7990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244" y="638092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622" y="6907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638394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054" y="133508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40836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3718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38851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4311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507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378904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97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41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935" y="3972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820" y="3054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142" y="2749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14" y="305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249289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56417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Что хотите  узнать?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2677" y="1862518"/>
            <a:ext cx="7859216" cy="4525963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Все ли способы решения выражений рассмотрели?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Есть ли затруднения, и какие?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Алгоритм решения выражений в столбик на сложение с переходом через разряд.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Алгоритм решения выражений в столбик на вычитание с переходом через разряд.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</p:txBody>
      </p:sp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45612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40312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41836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615" y="644275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522920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099" y="641836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634536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100" y="2148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975" y="32849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975" y="429309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790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4" y="319068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22108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690" y="2288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90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88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113" y="387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87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412" y="95753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900" y="216896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" y="213285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4" y="94792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537" y="44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4071966"/>
          </a:xfrm>
        </p:spPr>
        <p:txBody>
          <a:bodyPr>
            <a:prstTxWarp prst="textButton">
              <a:avLst/>
            </a:prstTxWarp>
          </a:bodyPr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физминутка</a:t>
            </a:r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C00000"/>
                </a:solidFill>
              </a:rPr>
              <a:t>Знакомимся с основным вопросом урока 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Работа в группах:</a:t>
            </a:r>
          </a:p>
          <a:p>
            <a:r>
              <a:rPr lang="ru-RU" sz="8800" dirty="0" smtClean="0"/>
              <a:t>26+18=?</a:t>
            </a:r>
          </a:p>
          <a:p>
            <a:r>
              <a:rPr lang="ru-RU" sz="8800" dirty="0" smtClean="0"/>
              <a:t>44-18=?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678661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Пишу десятки под десятками, а единицы под единицами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2976" y="1928802"/>
            <a:ext cx="692948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Под единицами пишу 4, а 1 десяток надписываю над десятками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2976" y="2786058"/>
            <a:ext cx="700092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Складываю десятки ….</a:t>
            </a:r>
          </a:p>
          <a:p>
            <a:pPr algn="ctr"/>
            <a:r>
              <a:rPr lang="ru-RU" sz="2000" b="1" dirty="0" smtClean="0"/>
              <a:t>Прибавляю  1 десяток, который получился от сложения единиц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2976" y="4000504"/>
            <a:ext cx="692948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Всего получилось …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14414" y="4643446"/>
            <a:ext cx="692948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Пишу под десятками …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85852" y="5214950"/>
            <a:ext cx="678661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Читаю …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14414" y="1071546"/>
            <a:ext cx="678661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Складываю единицы …</a:t>
            </a:r>
          </a:p>
          <a:p>
            <a:pPr algn="ctr"/>
            <a:r>
              <a:rPr lang="ru-RU" sz="2000" b="1" dirty="0" smtClean="0"/>
              <a:t>14 единиц – это 1 десяток и 4 единицы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509885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43042" y="560874"/>
            <a:ext cx="65535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Пишу десятки под десятками, а единицы под единицами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1500174"/>
            <a:ext cx="65008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Вычитаю единицы. 4 </a:t>
            </a:r>
            <a:r>
              <a:rPr lang="en-US" sz="2000" b="1" dirty="0" smtClean="0"/>
              <a:t>&lt; </a:t>
            </a:r>
            <a:r>
              <a:rPr lang="ru-RU" sz="2000" b="1" dirty="0" smtClean="0"/>
              <a:t>8… Из меньшего числа не могу вычесть большее.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480" y="2276872"/>
            <a:ext cx="651126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Занимаю один десяток. ( ставлю над цифрой … точку) </a:t>
            </a:r>
          </a:p>
          <a:p>
            <a:pPr algn="ctr"/>
            <a:r>
              <a:rPr lang="ru-RU" sz="2000" b="1" dirty="0" smtClean="0"/>
              <a:t>Считаю 10 минус …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14480" y="3429000"/>
            <a:ext cx="651126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Под единицами пишу цифру …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14480" y="3933056"/>
            <a:ext cx="645792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Вычитаю десятки. Было … десятков. Один десяток взяли. Осталось … десятков. Считаю … десятков минус … десятков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14480" y="5085184"/>
            <a:ext cx="646961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Пишу под десятками …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14480" y="5661248"/>
            <a:ext cx="648483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Читаю …</a:t>
            </a:r>
            <a:endParaRPr lang="ru-RU" sz="2000" b="1" dirty="0"/>
          </a:p>
        </p:txBody>
      </p:sp>
      <p:pic>
        <p:nvPicPr>
          <p:cNvPr id="1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39815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38692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817" y="639815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77" y="639815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534" y="643046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549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960" y="636779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702" y="2280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929" y="205881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154" y="102406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" y="91481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5" y="188888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" y="296067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7707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52502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-1479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149" y="1912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366" y="52199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703" y="415111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316" y="302609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8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72" y="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2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03" y="3791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allAtOnce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rgbClr val="0066FF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7" name="AutoShape 37"/>
          <p:cNvSpPr>
            <a:spLocks noChangeArrowheads="1"/>
          </p:cNvSpPr>
          <p:nvPr/>
        </p:nvSpPr>
        <p:spPr bwMode="auto">
          <a:xfrm rot="1261379">
            <a:off x="5364163" y="3357563"/>
            <a:ext cx="1058862" cy="1254125"/>
          </a:xfrm>
          <a:custGeom>
            <a:avLst/>
            <a:gdLst>
              <a:gd name="T0" fmla="*/ 848364 w 21600"/>
              <a:gd name="T1" fmla="*/ 0 h 21600"/>
              <a:gd name="T2" fmla="*/ 637866 w 21600"/>
              <a:gd name="T3" fmla="*/ 0 h 21600"/>
              <a:gd name="T4" fmla="*/ 0 w 21600"/>
              <a:gd name="T5" fmla="*/ 755494 h 21600"/>
              <a:gd name="T6" fmla="*/ 0 w 21600"/>
              <a:gd name="T7" fmla="*/ 1004810 h 21600"/>
              <a:gd name="T8" fmla="*/ 0 w 21600"/>
              <a:gd name="T9" fmla="*/ 1254125 h 21600"/>
              <a:gd name="T10" fmla="*/ 439036 w 21600"/>
              <a:gd name="T11" fmla="*/ 1039995 h 21600"/>
              <a:gd name="T12" fmla="*/ 878071 w 21600"/>
              <a:gd name="T13" fmla="*/ 519997 h 21600"/>
              <a:gd name="T14" fmla="*/ 1058862 w 21600"/>
              <a:gd name="T15" fmla="*/ 0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0 w 21600"/>
              <a:gd name="T25" fmla="*/ 16700 h 21600"/>
              <a:gd name="T26" fmla="*/ 17912 w 21600"/>
              <a:gd name="T27" fmla="*/ 1791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306" y="0"/>
                </a:moveTo>
                <a:lnTo>
                  <a:pt x="13012" y="0"/>
                </a:lnTo>
                <a:lnTo>
                  <a:pt x="16700" y="0"/>
                </a:lnTo>
                <a:lnTo>
                  <a:pt x="16700" y="16700"/>
                </a:lnTo>
                <a:lnTo>
                  <a:pt x="0" y="16700"/>
                </a:lnTo>
                <a:lnTo>
                  <a:pt x="0" y="13012"/>
                </a:lnTo>
                <a:lnTo>
                  <a:pt x="0" y="17306"/>
                </a:lnTo>
                <a:lnTo>
                  <a:pt x="0" y="21600"/>
                </a:lnTo>
                <a:lnTo>
                  <a:pt x="0" y="17912"/>
                </a:lnTo>
                <a:lnTo>
                  <a:pt x="17912" y="17912"/>
                </a:lnTo>
                <a:lnTo>
                  <a:pt x="17912" y="0"/>
                </a:lnTo>
                <a:lnTo>
                  <a:pt x="21600" y="0"/>
                </a:lnTo>
                <a:lnTo>
                  <a:pt x="17306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6" name="AutoShape 36"/>
          <p:cNvSpPr>
            <a:spLocks noChangeArrowheads="1"/>
          </p:cNvSpPr>
          <p:nvPr/>
        </p:nvSpPr>
        <p:spPr bwMode="auto">
          <a:xfrm rot="2333782" flipH="1" flipV="1">
            <a:off x="2051050" y="3141663"/>
            <a:ext cx="1173163" cy="1338262"/>
          </a:xfrm>
          <a:custGeom>
            <a:avLst/>
            <a:gdLst>
              <a:gd name="T0" fmla="*/ 939943 w 21600"/>
              <a:gd name="T1" fmla="*/ 0 h 21600"/>
              <a:gd name="T2" fmla="*/ 706722 w 21600"/>
              <a:gd name="T3" fmla="*/ 0 h 21600"/>
              <a:gd name="T4" fmla="*/ 0 w 21600"/>
              <a:gd name="T5" fmla="*/ 806179 h 21600"/>
              <a:gd name="T6" fmla="*/ 0 w 21600"/>
              <a:gd name="T7" fmla="*/ 1072220 h 21600"/>
              <a:gd name="T8" fmla="*/ 0 w 21600"/>
              <a:gd name="T9" fmla="*/ 1338262 h 21600"/>
              <a:gd name="T10" fmla="*/ 486428 w 21600"/>
              <a:gd name="T11" fmla="*/ 1109766 h 21600"/>
              <a:gd name="T12" fmla="*/ 972856 w 21600"/>
              <a:gd name="T13" fmla="*/ 554883 h 21600"/>
              <a:gd name="T14" fmla="*/ 1173163 w 21600"/>
              <a:gd name="T15" fmla="*/ 0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0 w 21600"/>
              <a:gd name="T25" fmla="*/ 16700 h 21600"/>
              <a:gd name="T26" fmla="*/ 17912 w 21600"/>
              <a:gd name="T27" fmla="*/ 1791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306" y="0"/>
                </a:moveTo>
                <a:lnTo>
                  <a:pt x="13012" y="0"/>
                </a:lnTo>
                <a:lnTo>
                  <a:pt x="16700" y="0"/>
                </a:lnTo>
                <a:lnTo>
                  <a:pt x="16700" y="16700"/>
                </a:lnTo>
                <a:lnTo>
                  <a:pt x="0" y="16700"/>
                </a:lnTo>
                <a:lnTo>
                  <a:pt x="0" y="13012"/>
                </a:lnTo>
                <a:lnTo>
                  <a:pt x="0" y="17306"/>
                </a:lnTo>
                <a:lnTo>
                  <a:pt x="0" y="21600"/>
                </a:lnTo>
                <a:lnTo>
                  <a:pt x="0" y="17912"/>
                </a:lnTo>
                <a:lnTo>
                  <a:pt x="17912" y="17912"/>
                </a:lnTo>
                <a:lnTo>
                  <a:pt x="17912" y="0"/>
                </a:lnTo>
                <a:lnTo>
                  <a:pt x="21600" y="0"/>
                </a:lnTo>
                <a:lnTo>
                  <a:pt x="17306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2987675" y="3284538"/>
            <a:ext cx="2736850" cy="216058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3492500" y="2060575"/>
            <a:ext cx="1727200" cy="136842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248" name="Picture 8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16563"/>
            <a:ext cx="10414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sn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933825"/>
            <a:ext cx="7937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10652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1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5565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2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88913"/>
            <a:ext cx="1103312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 descr="sne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8913"/>
            <a:ext cx="8143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88913"/>
            <a:ext cx="1103313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5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8913"/>
            <a:ext cx="72866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1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773238"/>
            <a:ext cx="10652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18" descr="sn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933825"/>
            <a:ext cx="7937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445125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0" descr="sne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734050"/>
            <a:ext cx="79057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21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5445125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22" descr="sne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734050"/>
            <a:ext cx="8540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3" name="Picture 33" descr="varezki2_resiz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3"/>
          <a:stretch>
            <a:fillRect/>
          </a:stretch>
        </p:blipFill>
        <p:spPr bwMode="auto">
          <a:xfrm rot="-8340417">
            <a:off x="1349375" y="3451225"/>
            <a:ext cx="9937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4" name="Picture 34" descr="varezki2_resiz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99"/>
          <a:stretch>
            <a:fillRect/>
          </a:stretch>
        </p:blipFill>
        <p:spPr bwMode="auto">
          <a:xfrm rot="1798119">
            <a:off x="6149975" y="2566988"/>
            <a:ext cx="10445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8" name="Oval 38"/>
          <p:cNvSpPr>
            <a:spLocks noChangeArrowheads="1"/>
          </p:cNvSpPr>
          <p:nvPr/>
        </p:nvSpPr>
        <p:spPr bwMode="auto">
          <a:xfrm rot="830955">
            <a:off x="2913063" y="5183188"/>
            <a:ext cx="1150937" cy="5032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79" name="Oval 39"/>
          <p:cNvSpPr>
            <a:spLocks noChangeArrowheads="1"/>
          </p:cNvSpPr>
          <p:nvPr/>
        </p:nvSpPr>
        <p:spPr bwMode="auto">
          <a:xfrm rot="-665123">
            <a:off x="4795838" y="5176838"/>
            <a:ext cx="1146175" cy="50482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80" name="Oval 40"/>
          <p:cNvSpPr>
            <a:spLocks noChangeArrowheads="1"/>
          </p:cNvSpPr>
          <p:nvPr/>
        </p:nvSpPr>
        <p:spPr bwMode="auto">
          <a:xfrm>
            <a:off x="3995738" y="2420938"/>
            <a:ext cx="287337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81" name="Oval 41"/>
          <p:cNvSpPr>
            <a:spLocks noChangeArrowheads="1"/>
          </p:cNvSpPr>
          <p:nvPr/>
        </p:nvSpPr>
        <p:spPr bwMode="auto">
          <a:xfrm>
            <a:off x="4572000" y="2349500"/>
            <a:ext cx="287338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83" name="AutoShape 43"/>
          <p:cNvSpPr>
            <a:spLocks noChangeArrowheads="1"/>
          </p:cNvSpPr>
          <p:nvPr/>
        </p:nvSpPr>
        <p:spPr bwMode="auto">
          <a:xfrm rot="-5759440">
            <a:off x="4432301" y="2776537"/>
            <a:ext cx="209550" cy="504825"/>
          </a:xfrm>
          <a:prstGeom prst="moon">
            <a:avLst>
              <a:gd name="adj" fmla="val 3881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267" name="Picture 27" descr="1198423906_0lik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9" r="54167" b="36531"/>
          <a:stretch>
            <a:fillRect/>
          </a:stretch>
        </p:blipFill>
        <p:spPr bwMode="auto">
          <a:xfrm rot="-745644">
            <a:off x="2840038" y="812800"/>
            <a:ext cx="2519362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5" name="Picture 45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765175"/>
            <a:ext cx="728663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6" name="Picture 46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196975"/>
            <a:ext cx="728662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7" name="Picture 47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89138"/>
            <a:ext cx="72866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8" name="Picture 48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60350"/>
            <a:ext cx="728663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9" name="Picture 49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60800"/>
            <a:ext cx="728662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0" name="Picture 50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989138"/>
            <a:ext cx="72866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1" name="Picture 51" descr="sn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789363"/>
            <a:ext cx="72866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2" name="AutoShape 42"/>
          <p:cNvSpPr>
            <a:spLocks noChangeArrowheads="1"/>
          </p:cNvSpPr>
          <p:nvPr/>
        </p:nvSpPr>
        <p:spPr bwMode="auto">
          <a:xfrm rot="4163096">
            <a:off x="4739481" y="2097882"/>
            <a:ext cx="288925" cy="1081088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FF6600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10292" name="спор2331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спорт.wav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26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26" presetID="10" presetClass="entr" presetSubtype="0" repeatCount="4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35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37" presetID="1" presetClass="path" presetSubtype="0" repeatCount="300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1042 C 0.10816 -0.01042 0.19687 0.10231 0.19687 0.2412 C 0.19687 0.38009 0.10816 0.49352 -0.00035 0.49352 C -0.10868 0.49352 -0.19688 0.38009 -0.19688 0.2412 C -0.19688 0.10231 -0.10868 -0.01042 -0.00035 -0.01042 Z " pathEditMode="relative" rAng="0" ptsTypes="fffff">
                                      <p:cBhvr>
                                        <p:cTn id="138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14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149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15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17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18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1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1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18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1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1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00" presetID="8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1" dur="1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1" dur="2000" fill="hold"/>
                                        <p:tgtEl>
                                          <p:spTgt spid="102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255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86 -0.09236 C 0.03455 -0.12477 0.10677 -0.08125 0.13125 0.00486 C 0.15556 0.09074 0.12292 0.18703 0.05833 0.21967 C -0.00608 0.25208 -0.0783 0.20856 -0.10278 0.12245 C -0.12708 0.03657 -0.09444 -0.05973 -0.02986 -0.09236 Z " pathEditMode="relative" rAng="-1238949" ptsTypes="fffff">
                                      <p:cBhvr>
                                        <p:cTn id="256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1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258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C 0.05347 -0.05833 0.13229 -0.04769 0.17569 0.02338 C 0.21927 0.09468 0.21146 0.19977 0.15798 0.25787 C 0.10503 0.31597 0.02604 0.30532 -0.01771 0.23426 C -0.06129 0.16319 -0.05313 0.0581 2.5E-6 7.40741E-7 Z " pathEditMode="relative" rAng="-2351964" ptsTypes="fffff">
                                      <p:cBhvr>
                                        <p:cTn id="259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61000"/>
                            </p:stCondLst>
                            <p:childTnLst>
                              <p:par>
                                <p:cTn id="2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1.38889E-6 0.64051 " pathEditMode="relative" rAng="0" ptsTypes="AA">
                                      <p:cBhvr>
                                        <p:cTn id="262" dur="1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 nodeType="afterGroup">
                            <p:stCondLst>
                              <p:cond delay="62000"/>
                            </p:stCondLst>
                            <p:childTnLst>
                              <p:par>
                                <p:cTn id="26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6 L 0.05469 0.60047 " pathEditMode="relative" rAng="0" ptsTypes="AA">
                                      <p:cBhvr>
                                        <p:cTn id="265" dur="1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3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63000"/>
                            </p:stCondLst>
                            <p:childTnLst>
                              <p:par>
                                <p:cTn id="2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3976 0.77917 " pathEditMode="relative" rAng="0" ptsTypes="AA">
                                      <p:cBhvr>
                                        <p:cTn id="268" dur="10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7" y="3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 nodeType="afterGroup">
                            <p:stCondLst>
                              <p:cond delay="64000"/>
                            </p:stCondLst>
                            <p:childTnLst>
                              <p:par>
                                <p:cTn id="2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07407E-6 L -0.00034 0.19097 " pathEditMode="relative" rAng="0" ptsTypes="AA">
                                      <p:cBhvr>
                                        <p:cTn id="271" dur="1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 nodeType="afterGroup">
                            <p:stCondLst>
                              <p:cond delay="65000"/>
                            </p:stCondLst>
                            <p:childTnLst>
                              <p:par>
                                <p:cTn id="2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0.11788 0.55856 " pathEditMode="relative" rAng="0" ptsTypes="AA">
                                      <p:cBhvr>
                                        <p:cTn id="274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2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 nodeType="afterGroup">
                            <p:stCondLst>
                              <p:cond delay="66000"/>
                            </p:stCondLst>
                            <p:childTnLst>
                              <p:par>
                                <p:cTn id="27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-0.31528 0.55856 " pathEditMode="relative" rAng="0" ptsTypes="AA">
                                      <p:cBhvr>
                                        <p:cTn id="277" dur="1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64" y="2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 nodeType="afterGroup">
                            <p:stCondLst>
                              <p:cond delay="67000"/>
                            </p:stCondLst>
                            <p:childTnLst>
                              <p:par>
                                <p:cTn id="27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2.59259E-6 L 0.0783 0.22269 " pathEditMode="relative" rAng="0" ptsTypes="AA">
                                      <p:cBhvr>
                                        <p:cTn id="280" dur="1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92"/>
                </p:tgtEl>
              </p:cMediaNode>
            </p:audio>
          </p:childTnLst>
        </p:cTn>
      </p:par>
    </p:tnLst>
    <p:bldLst>
      <p:bldP spid="10277" grpId="0" animBg="1"/>
      <p:bldP spid="10276" grpId="0" animBg="1"/>
      <p:bldP spid="10242" grpId="0" animBg="1"/>
      <p:bldP spid="10242" grpId="1" animBg="1"/>
      <p:bldP spid="10242" grpId="2" animBg="1"/>
      <p:bldP spid="10243" grpId="0" animBg="1"/>
      <p:bldP spid="10243" grpId="1" animBg="1"/>
      <p:bldP spid="10243" grpId="2" animBg="1"/>
      <p:bldP spid="10278" grpId="0" animBg="1"/>
      <p:bldP spid="10279" grpId="0" animBg="1"/>
      <p:bldP spid="10280" grpId="0" animBg="1"/>
      <p:bldP spid="10281" grpId="0" animBg="1"/>
      <p:bldP spid="10283" grpId="0" animBg="1"/>
      <p:bldP spid="10283" grpId="1" animBg="1"/>
      <p:bldP spid="1028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ru-RU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Проверка</a:t>
            </a:r>
            <a:endParaRPr lang="ru-RU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5860"/>
            <a:ext cx="22859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63</a:t>
            </a:r>
            <a:endParaRPr lang="ru-RU" sz="54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2143108" y="1785926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571612"/>
            <a:ext cx="12144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2000240"/>
            <a:ext cx="10001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28596" y="2786058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28596" y="2643182"/>
            <a:ext cx="14287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00100" y="785795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10)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43702" y="1714488"/>
            <a:ext cx="1285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ru-RU" sz="5400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71737" y="1357298"/>
            <a:ext cx="1857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48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86050" y="2071678"/>
            <a:ext cx="15001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857488" y="2857496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928926" y="2786058"/>
            <a:ext cx="12858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929454" y="1214422"/>
            <a:ext cx="19288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48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224730" y="1857364"/>
            <a:ext cx="13477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7215206" y="2786058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143768" y="2643182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42910" y="428604"/>
            <a:ext cx="5000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6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929454" y="928671"/>
            <a:ext cx="14287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 flipH="1">
            <a:off x="2643174" y="1000108"/>
            <a:ext cx="12858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857752" y="1142984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74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643438" y="1571612"/>
            <a:ext cx="571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929190" y="1928802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4714876" y="2786058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4714876" y="2714620"/>
            <a:ext cx="15001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00628" y="357166"/>
            <a:ext cx="7143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6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429256" y="857233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10)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00100" y="785794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10)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152500" y="3643314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ru-RU" sz="3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10)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 flipV="1">
            <a:off x="795310" y="3786190"/>
            <a:ext cx="50006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6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14282" y="4357694"/>
            <a:ext cx="1152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57224" y="4143380"/>
            <a:ext cx="12858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85</a:t>
            </a:r>
            <a:endParaRPr lang="ru-RU" sz="54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71538" y="4786322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85786" y="5500702"/>
            <a:ext cx="12858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714348" y="5572140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2724137" y="4286256"/>
            <a:ext cx="1857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78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 flipH="1">
            <a:off x="2857488" y="3857628"/>
            <a:ext cx="12858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928926" y="4857760"/>
            <a:ext cx="15001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7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5" name="Прямоугольник 64"/>
          <p:cNvSpPr/>
          <p:nvPr/>
        </p:nvSpPr>
        <p:spPr>
          <a:xfrm flipH="1">
            <a:off x="2295508" y="457200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2928926" y="5715016"/>
            <a:ext cx="1214446" cy="1588"/>
          </a:xfrm>
          <a:prstGeom prst="line">
            <a:avLst/>
          </a:prstGeom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2786050" y="5572140"/>
            <a:ext cx="16430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85</a:t>
            </a:r>
            <a:endParaRPr lang="ru-RU" sz="54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Выбери и реши выражения на вычитание с переходом через разряд. Какое выражение следующее?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5" y="2000240"/>
            <a:ext cx="25003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98-19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14345" y="2928934"/>
            <a:ext cx="29289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50+30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1928802"/>
            <a:ext cx="22860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95-20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2857496"/>
            <a:ext cx="30003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76-18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43570" y="1785926"/>
            <a:ext cx="2357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54-17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2786058"/>
            <a:ext cx="24288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68+23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85783" y="3857628"/>
            <a:ext cx="28575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47+28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3929065"/>
            <a:ext cx="22145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29-9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72132" y="4000503"/>
            <a:ext cx="27146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37-23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Проверка 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1357298"/>
            <a:ext cx="18573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98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3116"/>
            <a:ext cx="12858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19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38187" y="2928934"/>
            <a:ext cx="163354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79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214414" y="3000372"/>
            <a:ext cx="1285884" cy="1588"/>
          </a:xfrm>
          <a:prstGeom prst="line">
            <a:avLst/>
          </a:prstGeom>
          <a:ln w="539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00034" y="1714488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42977" y="642918"/>
            <a:ext cx="6429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1538" y="857232"/>
            <a:ext cx="20717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(10)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14678" y="1500174"/>
            <a:ext cx="2000264" cy="10251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76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71802" y="1857364"/>
            <a:ext cx="857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57818" y="1866888"/>
            <a:ext cx="22860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430" y="2143116"/>
            <a:ext cx="142876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643306" y="3071810"/>
            <a:ext cx="1285884" cy="1588"/>
          </a:xfrm>
          <a:prstGeom prst="line">
            <a:avLst/>
          </a:prstGeom>
          <a:ln w="539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858016" y="3000372"/>
            <a:ext cx="1285884" cy="1588"/>
          </a:xfrm>
          <a:prstGeom prst="line">
            <a:avLst/>
          </a:prstGeom>
          <a:ln w="539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86182" y="6000768"/>
            <a:ext cx="1285884" cy="1588"/>
          </a:xfrm>
          <a:prstGeom prst="line">
            <a:avLst/>
          </a:prstGeom>
          <a:ln w="539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000496" y="1071546"/>
            <a:ext cx="11430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(10)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388" y="795318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5984" y="857232"/>
            <a:ext cx="33575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71868" y="4000504"/>
            <a:ext cx="857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152896" y="4071942"/>
            <a:ext cx="11430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(10)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00892" y="1071546"/>
            <a:ext cx="10715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(10)</a:t>
            </a:r>
            <a:endParaRPr lang="ru-RU" sz="36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67078" y="2928934"/>
            <a:ext cx="20002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072198" y="2928934"/>
            <a:ext cx="271464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37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29388" y="2071678"/>
            <a:ext cx="178595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17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15074" y="1500174"/>
            <a:ext cx="21431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54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857356" y="5842337"/>
            <a:ext cx="47149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16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143240" y="5143512"/>
            <a:ext cx="221457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16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28926" y="4500570"/>
            <a:ext cx="271464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32</a:t>
            </a:r>
            <a:endParaRPr lang="ru-RU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24202" y="4929198"/>
            <a:ext cx="857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9" grpId="1"/>
      <p:bldP spid="40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3248" y="1357298"/>
            <a:ext cx="497757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 узнал!</a:t>
            </a:r>
            <a:endParaRPr lang="ru-RU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1" descr="D:\Мои документы\картинки школы\boy_sign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071942"/>
            <a:ext cx="400052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467544" y="444961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293728"/>
              </p:ext>
            </p:extLst>
          </p:nvPr>
        </p:nvGraphicFramePr>
        <p:xfrm>
          <a:off x="714669" y="444961"/>
          <a:ext cx="7498637" cy="6261100"/>
        </p:xfrm>
        <a:graphic>
          <a:graphicData uri="http://schemas.openxmlformats.org/drawingml/2006/table">
            <a:tbl>
              <a:tblPr/>
              <a:tblGrid>
                <a:gridCol w="1214125"/>
                <a:gridCol w="1595051"/>
                <a:gridCol w="4689461"/>
              </a:tblGrid>
              <a:tr h="229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Знаю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Хочу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узнать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Узнал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3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1.Таблицу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сложения и вычитания.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 Все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случаи сложения и вычитания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мы  рассмотрели.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 Чтобы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найти значение суммы, надо сложить единицы, а если их больше десяти, то записать только единицы, а десяток запомнить и прибавить его при сложении десятков.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2.Название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компонентов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действий.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 Есть ли затруднения в решении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выражений,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 какие.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2.Чтобы найти значение вычитания,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надо  сначала вычитать единицы из единиц, но бывают случаи когда значения единиц  уменьшаемого меньше значения единиц вычитаемого, то необходимо занять один десяток. И при вычитании строго знать, что число десятков стало на один меньше.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5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3.Алгоритм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сложения двузначных чисел , когда в сумме получается круглое число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3.Алгоритм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сложения двузначных чисел в столбик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переходом через разряд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3.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Алгоритм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сложения в столбик с переходом через разряд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 Алгоритм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вычитания из круглого двузначного числа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4.Алгоритм  вычитания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 столбик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 переходом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через разряд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Алгоритм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вычитания в столбик с переходом через разряд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-2510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295" y="112474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80" y="633608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360" y="616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2" y="634961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" y="9066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54" y="634961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688" y="6407663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884" y="530796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2" y="9285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8518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616" y="11445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2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61" y="634637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368" y="63813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98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455" y="64218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201" y="533825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2"/>
          <p:cNvSpPr>
            <a:spLocks noChangeArrowheads="1"/>
          </p:cNvSpPr>
          <p:nvPr/>
        </p:nvSpPr>
        <p:spPr bwMode="auto">
          <a:xfrm>
            <a:off x="2987675" y="3284538"/>
            <a:ext cx="2736850" cy="2160587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1" name="Oval 3"/>
          <p:cNvSpPr>
            <a:spLocks noChangeArrowheads="1"/>
          </p:cNvSpPr>
          <p:nvPr/>
        </p:nvSpPr>
        <p:spPr bwMode="auto">
          <a:xfrm>
            <a:off x="3492500" y="2060575"/>
            <a:ext cx="1727200" cy="1368425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pic>
        <p:nvPicPr>
          <p:cNvPr id="22" name="Picture 27" descr="1198423906_0lik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9" r="54167" b="36531"/>
          <a:stretch>
            <a:fillRect/>
          </a:stretch>
        </p:blipFill>
        <p:spPr bwMode="auto">
          <a:xfrm rot="-745644">
            <a:off x="2840038" y="812800"/>
            <a:ext cx="2519362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42"/>
          <p:cNvSpPr>
            <a:spLocks noChangeArrowheads="1"/>
          </p:cNvSpPr>
          <p:nvPr/>
        </p:nvSpPr>
        <p:spPr bwMode="auto">
          <a:xfrm rot="4163096">
            <a:off x="4739481" y="2097882"/>
            <a:ext cx="288925" cy="1081088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FF6600"/>
              </a:gs>
              <a:gs pos="100000">
                <a:srgbClr val="FF9933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5" name="Oval 40"/>
          <p:cNvSpPr>
            <a:spLocks noChangeArrowheads="1"/>
          </p:cNvSpPr>
          <p:nvPr/>
        </p:nvSpPr>
        <p:spPr bwMode="auto">
          <a:xfrm>
            <a:off x="3995738" y="2420938"/>
            <a:ext cx="287337" cy="287337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" name="Oval 41"/>
          <p:cNvSpPr>
            <a:spLocks noChangeArrowheads="1"/>
          </p:cNvSpPr>
          <p:nvPr/>
        </p:nvSpPr>
        <p:spPr bwMode="auto">
          <a:xfrm>
            <a:off x="4572000" y="2349500"/>
            <a:ext cx="287338" cy="287338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7" name="AutoShape 43"/>
          <p:cNvSpPr>
            <a:spLocks noChangeArrowheads="1"/>
          </p:cNvSpPr>
          <p:nvPr/>
        </p:nvSpPr>
        <p:spPr bwMode="auto">
          <a:xfrm rot="-5759440">
            <a:off x="4432301" y="2776537"/>
            <a:ext cx="209550" cy="504825"/>
          </a:xfrm>
          <a:prstGeom prst="moon">
            <a:avLst>
              <a:gd name="adj" fmla="val 3881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8" name="Oval 38"/>
          <p:cNvSpPr>
            <a:spLocks noChangeArrowheads="1"/>
          </p:cNvSpPr>
          <p:nvPr/>
        </p:nvSpPr>
        <p:spPr bwMode="auto">
          <a:xfrm rot="830955">
            <a:off x="2913063" y="5183188"/>
            <a:ext cx="1150937" cy="503237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9" name="Oval 39"/>
          <p:cNvSpPr>
            <a:spLocks noChangeArrowheads="1"/>
          </p:cNvSpPr>
          <p:nvPr/>
        </p:nvSpPr>
        <p:spPr bwMode="auto">
          <a:xfrm rot="-665123">
            <a:off x="4795838" y="5176838"/>
            <a:ext cx="1146175" cy="504825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30" name="AutoShape 37"/>
          <p:cNvSpPr>
            <a:spLocks noChangeArrowheads="1"/>
          </p:cNvSpPr>
          <p:nvPr/>
        </p:nvSpPr>
        <p:spPr bwMode="auto">
          <a:xfrm rot="1261379">
            <a:off x="5364163" y="3357563"/>
            <a:ext cx="1058862" cy="1254125"/>
          </a:xfrm>
          <a:custGeom>
            <a:avLst/>
            <a:gdLst>
              <a:gd name="T0" fmla="*/ 848364 w 21600"/>
              <a:gd name="T1" fmla="*/ 0 h 21600"/>
              <a:gd name="T2" fmla="*/ 637866 w 21600"/>
              <a:gd name="T3" fmla="*/ 0 h 21600"/>
              <a:gd name="T4" fmla="*/ 0 w 21600"/>
              <a:gd name="T5" fmla="*/ 755494 h 21600"/>
              <a:gd name="T6" fmla="*/ 0 w 21600"/>
              <a:gd name="T7" fmla="*/ 1004810 h 21600"/>
              <a:gd name="T8" fmla="*/ 0 w 21600"/>
              <a:gd name="T9" fmla="*/ 1254125 h 21600"/>
              <a:gd name="T10" fmla="*/ 439036 w 21600"/>
              <a:gd name="T11" fmla="*/ 1039995 h 21600"/>
              <a:gd name="T12" fmla="*/ 878071 w 21600"/>
              <a:gd name="T13" fmla="*/ 519997 h 21600"/>
              <a:gd name="T14" fmla="*/ 1058862 w 21600"/>
              <a:gd name="T15" fmla="*/ 0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0 w 21600"/>
              <a:gd name="T25" fmla="*/ 16700 h 21600"/>
              <a:gd name="T26" fmla="*/ 17912 w 21600"/>
              <a:gd name="T27" fmla="*/ 1791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306" y="0"/>
                </a:moveTo>
                <a:lnTo>
                  <a:pt x="13012" y="0"/>
                </a:lnTo>
                <a:lnTo>
                  <a:pt x="16700" y="0"/>
                </a:lnTo>
                <a:lnTo>
                  <a:pt x="16700" y="16700"/>
                </a:lnTo>
                <a:lnTo>
                  <a:pt x="0" y="16700"/>
                </a:lnTo>
                <a:lnTo>
                  <a:pt x="0" y="13012"/>
                </a:lnTo>
                <a:lnTo>
                  <a:pt x="0" y="17306"/>
                </a:lnTo>
                <a:lnTo>
                  <a:pt x="0" y="21600"/>
                </a:lnTo>
                <a:lnTo>
                  <a:pt x="0" y="17912"/>
                </a:lnTo>
                <a:lnTo>
                  <a:pt x="17912" y="17912"/>
                </a:lnTo>
                <a:lnTo>
                  <a:pt x="17912" y="0"/>
                </a:lnTo>
                <a:lnTo>
                  <a:pt x="21600" y="0"/>
                </a:lnTo>
                <a:lnTo>
                  <a:pt x="17306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1" name="Picture 34" descr="varezki2_resiz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99"/>
          <a:stretch>
            <a:fillRect/>
          </a:stretch>
        </p:blipFill>
        <p:spPr bwMode="auto">
          <a:xfrm rot="1798119">
            <a:off x="6149975" y="2566988"/>
            <a:ext cx="10445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36"/>
          <p:cNvSpPr>
            <a:spLocks noChangeArrowheads="1"/>
          </p:cNvSpPr>
          <p:nvPr/>
        </p:nvSpPr>
        <p:spPr bwMode="auto">
          <a:xfrm rot="2333782" flipH="1" flipV="1">
            <a:off x="2051050" y="3141663"/>
            <a:ext cx="1173163" cy="1338262"/>
          </a:xfrm>
          <a:custGeom>
            <a:avLst/>
            <a:gdLst>
              <a:gd name="T0" fmla="*/ 939943 w 21600"/>
              <a:gd name="T1" fmla="*/ 0 h 21600"/>
              <a:gd name="T2" fmla="*/ 706722 w 21600"/>
              <a:gd name="T3" fmla="*/ 0 h 21600"/>
              <a:gd name="T4" fmla="*/ 0 w 21600"/>
              <a:gd name="T5" fmla="*/ 806179 h 21600"/>
              <a:gd name="T6" fmla="*/ 0 w 21600"/>
              <a:gd name="T7" fmla="*/ 1072220 h 21600"/>
              <a:gd name="T8" fmla="*/ 0 w 21600"/>
              <a:gd name="T9" fmla="*/ 1338262 h 21600"/>
              <a:gd name="T10" fmla="*/ 486428 w 21600"/>
              <a:gd name="T11" fmla="*/ 1109766 h 21600"/>
              <a:gd name="T12" fmla="*/ 972856 w 21600"/>
              <a:gd name="T13" fmla="*/ 554883 h 21600"/>
              <a:gd name="T14" fmla="*/ 1173163 w 21600"/>
              <a:gd name="T15" fmla="*/ 0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0 w 21600"/>
              <a:gd name="T25" fmla="*/ 16700 h 21600"/>
              <a:gd name="T26" fmla="*/ 17912 w 21600"/>
              <a:gd name="T27" fmla="*/ 17912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306" y="0"/>
                </a:moveTo>
                <a:lnTo>
                  <a:pt x="13012" y="0"/>
                </a:lnTo>
                <a:lnTo>
                  <a:pt x="16700" y="0"/>
                </a:lnTo>
                <a:lnTo>
                  <a:pt x="16700" y="16700"/>
                </a:lnTo>
                <a:lnTo>
                  <a:pt x="0" y="16700"/>
                </a:lnTo>
                <a:lnTo>
                  <a:pt x="0" y="13012"/>
                </a:lnTo>
                <a:lnTo>
                  <a:pt x="0" y="17306"/>
                </a:lnTo>
                <a:lnTo>
                  <a:pt x="0" y="21600"/>
                </a:lnTo>
                <a:lnTo>
                  <a:pt x="0" y="17912"/>
                </a:lnTo>
                <a:lnTo>
                  <a:pt x="17912" y="17912"/>
                </a:lnTo>
                <a:lnTo>
                  <a:pt x="17912" y="0"/>
                </a:lnTo>
                <a:lnTo>
                  <a:pt x="21600" y="0"/>
                </a:lnTo>
                <a:lnTo>
                  <a:pt x="17306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3" name="Picture 33" descr="varezki2_resiz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3"/>
          <a:stretch>
            <a:fillRect/>
          </a:stretch>
        </p:blipFill>
        <p:spPr bwMode="auto">
          <a:xfrm rot="-8340417">
            <a:off x="1349375" y="3451225"/>
            <a:ext cx="99377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65104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5629275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2" y="1699436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755" y="143569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3" y="3142665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40" y="77815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301208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9" descr="sn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420" y="4830762"/>
            <a:ext cx="1068387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46" y="235822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07" y="183382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76" y="69217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615" y="93122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768" y="2874069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79715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32" y="5774377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695" y="538074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68" y="58887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47" descr="sn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358" y="591918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7020272" y="263691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Д.м. с.24  №  9 </a:t>
            </a:r>
            <a:endParaRPr lang="ru-RU" sz="2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7667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537741" y="732831"/>
            <a:ext cx="6512511" cy="1143000"/>
          </a:xfrm>
        </p:spPr>
        <p:txBody>
          <a:bodyPr/>
          <a:lstStyle/>
          <a:p>
            <a:pPr lvl="0" algn="ctr">
              <a:buNone/>
            </a:pPr>
            <a:r>
              <a:rPr lang="ru-RU" sz="3200" b="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b="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388" y="641134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08" y="645189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8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9" y="63569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46" y="1613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" y="108627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616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474" y="542500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201" y="108627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659" y="64195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43608" y="3273803"/>
            <a:ext cx="7200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1556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Pictures\Рисунок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133" r="4186" b="3052"/>
          <a:stretch/>
        </p:blipFill>
        <p:spPr bwMode="auto">
          <a:xfrm>
            <a:off x="539552" y="476672"/>
            <a:ext cx="8136904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537741" y="732831"/>
            <a:ext cx="6512511" cy="1143000"/>
          </a:xfrm>
        </p:spPr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554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388" y="6411341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08" y="6451895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8" y="537321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79" y="635691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46" y="16138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4" y="108627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61636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474" y="5425000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201" y="108627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7" descr="sn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lum brigh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659" y="6419582"/>
            <a:ext cx="379845" cy="4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1556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666</Words>
  <Application>Microsoft Office PowerPoint</Application>
  <PresentationFormat>Экран (4:3)</PresentationFormat>
  <Paragraphs>199</Paragraphs>
  <Slides>23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Angsana New</vt:lpstr>
      <vt:lpstr>Arial</vt:lpstr>
      <vt:lpstr>Arial Black</vt:lpstr>
      <vt:lpstr>Calibri</vt:lpstr>
      <vt:lpstr>Georgia</vt:lpstr>
      <vt:lpstr>Times New Roman</vt:lpstr>
      <vt:lpstr>Trebuchet MS</vt:lpstr>
      <vt:lpstr>Wingdings</vt:lpstr>
      <vt:lpstr>Воздушный поток</vt:lpstr>
      <vt:lpstr>1_Воздушный поток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Зарядка для ума</vt:lpstr>
      <vt:lpstr>Презентация PowerPoint</vt:lpstr>
      <vt:lpstr>Презентация PowerPoint</vt:lpstr>
      <vt:lpstr>Вспоминаем то, что важно для урока</vt:lpstr>
      <vt:lpstr>Вспоминаем то, что важно для урока.</vt:lpstr>
      <vt:lpstr>Что вы знаете?</vt:lpstr>
      <vt:lpstr>Что хотите  узнать?</vt:lpstr>
      <vt:lpstr>физминутка</vt:lpstr>
      <vt:lpstr>Знакомимся с основным вопросом урока </vt:lpstr>
      <vt:lpstr>Презентация PowerPoint</vt:lpstr>
      <vt:lpstr>Презентация PowerPoint</vt:lpstr>
      <vt:lpstr>Презентация PowerPoint</vt:lpstr>
      <vt:lpstr>Проверка</vt:lpstr>
      <vt:lpstr>Выбери и реши выражения на вычитание с переходом через разряд. Какое выражение следующее?</vt:lpstr>
      <vt:lpstr>Проверка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107</cp:revision>
  <dcterms:created xsi:type="dcterms:W3CDTF">2011-11-28T13:49:21Z</dcterms:created>
  <dcterms:modified xsi:type="dcterms:W3CDTF">2017-02-10T15:10:13Z</dcterms:modified>
</cp:coreProperties>
</file>