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56" r:id="rId5"/>
    <p:sldId id="257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18" autoAdjust="0"/>
    <p:restoredTop sz="94660"/>
  </p:normalViewPr>
  <p:slideViewPr>
    <p:cSldViewPr>
      <p:cViewPr varScale="1">
        <p:scale>
          <a:sx n="64" d="100"/>
          <a:sy n="64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CEDCE-82EE-4F57-8527-53FA220D80E3}" type="datetimeFigureOut">
              <a:rPr lang="ru-RU" smtClean="0"/>
              <a:pPr/>
              <a:t>11.02.2017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028D4-6685-4877-B60A-B121B121AC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0"/>
            <a:ext cx="7772400" cy="1152128"/>
          </a:xfrm>
        </p:spPr>
        <p:txBody>
          <a:bodyPr/>
          <a:lstStyle/>
          <a:p>
            <a:r>
              <a:rPr lang="ru-RU" b="1" dirty="0" smtClean="0"/>
              <a:t>презентация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836712"/>
            <a:ext cx="9144000" cy="1752600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</a:rPr>
              <a:t>«Прием </a:t>
            </a:r>
            <a:r>
              <a:rPr lang="ru-RU" sz="3000" b="1" dirty="0" smtClean="0">
                <a:solidFill>
                  <a:srgbClr val="FF0000"/>
                </a:solidFill>
              </a:rPr>
              <a:t>пробуждения эйдетической памяти у детей</a:t>
            </a:r>
            <a:r>
              <a:rPr lang="ru-RU" sz="3000" b="1" dirty="0" smtClean="0">
                <a:solidFill>
                  <a:srgbClr val="FF0000"/>
                </a:solidFill>
              </a:rPr>
              <a:t>»</a:t>
            </a:r>
            <a:endParaRPr lang="ru-RU" sz="3000" b="1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6488668"/>
            <a:ext cx="785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Сергиенко Т.А. педагог 1-й категории МАНУ ДО ДХТД МО </a:t>
            </a:r>
            <a:r>
              <a:rPr lang="ru-RU" dirty="0" err="1" smtClean="0"/>
              <a:t>Кореновский</a:t>
            </a:r>
            <a:r>
              <a:rPr lang="ru-RU" dirty="0" smtClean="0"/>
              <a:t> район </a:t>
            </a:r>
            <a:endParaRPr lang="ru-RU" dirty="0"/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556792"/>
            <a:ext cx="6709416" cy="4913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ПОЯСНИТЕЛЬНАЯ ЗАПИСКА: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 </a:t>
            </a:r>
          </a:p>
          <a:p>
            <a:r>
              <a:rPr lang="ru-RU" sz="3600" dirty="0"/>
              <a:t>У детей дошкольного </a:t>
            </a:r>
            <a:r>
              <a:rPr lang="ru-RU" sz="3600" dirty="0" smtClean="0"/>
              <a:t>и раннего школьного возраста </a:t>
            </a:r>
            <a:r>
              <a:rPr lang="ru-RU" sz="3600" dirty="0"/>
              <a:t>доминирует </a:t>
            </a:r>
            <a:r>
              <a:rPr lang="ru-RU" sz="3600" dirty="0" smtClean="0"/>
              <a:t>непроизвольная, </a:t>
            </a:r>
            <a:r>
              <a:rPr lang="ru-RU" sz="3600" dirty="0"/>
              <a:t>зрительно-эмоциональная память .</a:t>
            </a:r>
          </a:p>
          <a:p>
            <a:r>
              <a:rPr lang="ru-RU" sz="3600" dirty="0"/>
              <a:t>  Эйдетическая память- способность человека фиксировать наблюдаемые объекты и события в виде киноленты с </a:t>
            </a:r>
            <a:r>
              <a:rPr lang="ru-RU" sz="3600" dirty="0" err="1"/>
              <a:t>покадровым</a:t>
            </a:r>
            <a:r>
              <a:rPr lang="ru-RU" sz="3600" dirty="0"/>
              <a:t> воспроизводством , хранить такие детальные воспоминания длительное время и воспроизводить по желанию, т.е. по образному выражению У.Джемса "мозг воспринимает информацию как воск, а удерживает, как мрамор"</a:t>
            </a:r>
          </a:p>
          <a:p>
            <a:r>
              <a:rPr lang="ru-RU" sz="3600" dirty="0"/>
              <a:t>   Как вам известно, использование художественного слова усиливает воздействие на восприятие </a:t>
            </a:r>
            <a:r>
              <a:rPr lang="ru-RU" sz="3600" dirty="0" smtClean="0"/>
              <a:t>детей</a:t>
            </a:r>
            <a:r>
              <a:rPr lang="ru-RU" sz="3600" dirty="0" smtClean="0"/>
              <a:t> </a:t>
            </a:r>
            <a:r>
              <a:rPr lang="ru-RU" sz="3600" dirty="0"/>
              <a:t>той или иной информации.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424936" cy="56938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/>
              <a:t>Я хочу показать прием </a:t>
            </a:r>
            <a:r>
              <a:rPr lang="ru-RU" sz="2800" dirty="0" smtClean="0"/>
              <a:t> пробуждения эйдетической памяти у  детей, </a:t>
            </a:r>
            <a:r>
              <a:rPr lang="ru-RU" sz="2800" dirty="0"/>
              <a:t>позволяющий </a:t>
            </a:r>
            <a:r>
              <a:rPr lang="ru-RU" sz="2800" dirty="0" smtClean="0"/>
              <a:t>, например, познакомить </a:t>
            </a:r>
            <a:r>
              <a:rPr lang="ru-RU" sz="2800" dirty="0" smtClean="0"/>
              <a:t> их </a:t>
            </a:r>
            <a:r>
              <a:rPr lang="ru-RU" sz="2800" dirty="0" smtClean="0"/>
              <a:t>с </a:t>
            </a:r>
            <a:r>
              <a:rPr lang="ru-RU" sz="2800" dirty="0"/>
              <a:t>геометрическими фигурами</a:t>
            </a:r>
            <a:r>
              <a:rPr lang="ru-RU" sz="2800" dirty="0" smtClean="0"/>
              <a:t>. Этот </a:t>
            </a:r>
            <a:r>
              <a:rPr lang="ru-RU" sz="2800" dirty="0"/>
              <a:t>прием помогает решать следующие задачи:</a:t>
            </a:r>
          </a:p>
          <a:p>
            <a:r>
              <a:rPr lang="ru-RU" sz="2800" dirty="0"/>
              <a:t> в развитии:</a:t>
            </a:r>
          </a:p>
          <a:p>
            <a:r>
              <a:rPr lang="ru-RU" sz="2800" dirty="0"/>
              <a:t>- пробудить эйдетическую память у детей;</a:t>
            </a:r>
          </a:p>
          <a:p>
            <a:r>
              <a:rPr lang="ru-RU" sz="2800" dirty="0"/>
              <a:t>в обучении:</a:t>
            </a:r>
          </a:p>
          <a:p>
            <a:r>
              <a:rPr lang="ru-RU" sz="2800" dirty="0"/>
              <a:t>- сформировать понятия о геометрических фигурах(треугольнике, квадрате, прямоугольнике, круге, овале)</a:t>
            </a:r>
          </a:p>
          <a:p>
            <a:r>
              <a:rPr lang="ru-RU" sz="2800" dirty="0"/>
              <a:t>в воспитании:</a:t>
            </a:r>
          </a:p>
          <a:p>
            <a:r>
              <a:rPr lang="ru-RU" sz="2800" dirty="0"/>
              <a:t>- вызвать  интерес к окружающему миру.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0" y="188640"/>
            <a:ext cx="3707904" cy="633670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9" name="Рисунок 8" descr="треугольник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22164" cy="6858000"/>
          </a:xfrm>
          <a:prstGeom prst="rect">
            <a:avLst/>
          </a:prstGeom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148064" y="549261"/>
            <a:ext cx="3995936" cy="526297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ТРЕУГОЛЬНИК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Треугольный треугольник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Угловатый своевольник,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Он похож на крышу дома,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И на шапочку у гнома.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А еще похож на стрелку,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И на ушки рыжей белки.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Угловатый очень с виду,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Он похож на пирамиду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рямоугольник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5076055" cy="6858000"/>
          </a:xfrm>
        </p:spPr>
      </p:pic>
      <p:sp>
        <p:nvSpPr>
          <p:cNvPr id="5" name="TextBox 4"/>
          <p:cNvSpPr txBox="1"/>
          <p:nvPr/>
        </p:nvSpPr>
        <p:spPr>
          <a:xfrm>
            <a:off x="5004048" y="1124744"/>
            <a:ext cx="4337791" cy="4185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ПРЯМОУГОЛЬНИК</a:t>
            </a:r>
          </a:p>
          <a:p>
            <a:endParaRPr lang="ru-RU" sz="2800" dirty="0"/>
          </a:p>
          <a:p>
            <a:r>
              <a:rPr lang="ru-RU" sz="2400" dirty="0"/>
              <a:t>Как окно, прямоугольник,</a:t>
            </a:r>
          </a:p>
          <a:p>
            <a:r>
              <a:rPr lang="ru-RU" sz="2400" dirty="0"/>
              <a:t>Аккуратный, словно школьник.</a:t>
            </a:r>
          </a:p>
          <a:p>
            <a:r>
              <a:rPr lang="ru-RU" sz="2400" dirty="0"/>
              <a:t>Он похож на дверь, на книжки, </a:t>
            </a:r>
          </a:p>
          <a:p>
            <a:r>
              <a:rPr lang="ru-RU" sz="2400" dirty="0"/>
              <a:t>И на ранец у мальчишки.</a:t>
            </a:r>
          </a:p>
          <a:p>
            <a:r>
              <a:rPr lang="ru-RU" sz="2400" dirty="0"/>
              <a:t>На автобус, на тетрадку, </a:t>
            </a:r>
          </a:p>
          <a:p>
            <a:r>
              <a:rPr lang="ru-RU" sz="2400" dirty="0"/>
              <a:t>На большую шоколадку, </a:t>
            </a:r>
          </a:p>
          <a:p>
            <a:r>
              <a:rPr lang="ru-RU" sz="2400" dirty="0"/>
              <a:t>На корыто поросенка,</a:t>
            </a:r>
          </a:p>
          <a:p>
            <a:r>
              <a:rPr lang="ru-RU" sz="2400" dirty="0"/>
              <a:t>И на фантик у ребенка.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руг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48064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48064" y="1268760"/>
            <a:ext cx="411112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КРУГ</a:t>
            </a:r>
          </a:p>
          <a:p>
            <a:endParaRPr lang="ru-RU" sz="2800" dirty="0"/>
          </a:p>
          <a:p>
            <a:r>
              <a:rPr lang="ru-RU" sz="2400" dirty="0"/>
              <a:t>Круглый круг похож на мячик,</a:t>
            </a:r>
          </a:p>
          <a:p>
            <a:r>
              <a:rPr lang="ru-RU" sz="2400" dirty="0"/>
              <a:t>Он по небу солнцем скачет.</a:t>
            </a:r>
          </a:p>
          <a:p>
            <a:r>
              <a:rPr lang="ru-RU" sz="2400" dirty="0"/>
              <a:t>Круглый, словно диск луны,</a:t>
            </a:r>
          </a:p>
          <a:p>
            <a:r>
              <a:rPr lang="ru-RU" sz="2400" dirty="0"/>
              <a:t>Как </a:t>
            </a:r>
            <a:r>
              <a:rPr lang="ru-RU" sz="2400" dirty="0" err="1"/>
              <a:t>бабулины</a:t>
            </a:r>
            <a:r>
              <a:rPr lang="ru-RU" sz="2400" dirty="0"/>
              <a:t> блины.</a:t>
            </a:r>
          </a:p>
          <a:p>
            <a:r>
              <a:rPr lang="ru-RU" sz="2400" dirty="0"/>
              <a:t>Как тарелка, как венок, </a:t>
            </a:r>
          </a:p>
          <a:p>
            <a:r>
              <a:rPr lang="ru-RU" sz="2400" dirty="0"/>
              <a:t>Как колеса, как колечки,</a:t>
            </a:r>
          </a:p>
          <a:p>
            <a:r>
              <a:rPr lang="ru-RU" sz="2400" dirty="0"/>
              <a:t>Как пирог из теплой печки!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вал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511006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63871" y="1124744"/>
            <a:ext cx="3980129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ОВАЛ</a:t>
            </a:r>
          </a:p>
          <a:p>
            <a:endParaRPr lang="ru-RU" sz="2800" dirty="0"/>
          </a:p>
          <a:p>
            <a:r>
              <a:rPr lang="ru-RU" sz="2800" dirty="0"/>
              <a:t>С высоты кружок упал,</a:t>
            </a:r>
          </a:p>
          <a:p>
            <a:r>
              <a:rPr lang="ru-RU" sz="2800" dirty="0"/>
              <a:t>Он теперь не круг-овал!</a:t>
            </a:r>
          </a:p>
          <a:p>
            <a:r>
              <a:rPr lang="ru-RU" sz="2800" dirty="0"/>
              <a:t>Он овальный, как жучок,</a:t>
            </a:r>
          </a:p>
          <a:p>
            <a:r>
              <a:rPr lang="ru-RU" sz="2800" dirty="0"/>
              <a:t>Он похож на кабачок,</a:t>
            </a:r>
          </a:p>
          <a:p>
            <a:r>
              <a:rPr lang="ru-RU" sz="2800" dirty="0"/>
              <a:t>На глаза и на картошку,</a:t>
            </a:r>
          </a:p>
          <a:p>
            <a:r>
              <a:rPr lang="ru-RU" sz="2800" dirty="0"/>
              <a:t>А еще похож на ложку, </a:t>
            </a:r>
          </a:p>
          <a:p>
            <a:r>
              <a:rPr lang="ru-RU" sz="2800" dirty="0"/>
              <a:t>На орех и на яйцо, </a:t>
            </a:r>
          </a:p>
          <a:p>
            <a:r>
              <a:rPr lang="ru-RU" sz="2800" dirty="0"/>
              <a:t>На овальное лицо!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вадрат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540647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6096" y="1124744"/>
            <a:ext cx="3738267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КВАДРАТ</a:t>
            </a:r>
          </a:p>
          <a:p>
            <a:endParaRPr lang="ru-RU" sz="2800" dirty="0"/>
          </a:p>
          <a:p>
            <a:r>
              <a:rPr lang="ru-RU" sz="2400" dirty="0"/>
              <a:t>Словно стол стоит квадрат,</a:t>
            </a:r>
          </a:p>
          <a:p>
            <a:r>
              <a:rPr lang="ru-RU" sz="2400" dirty="0"/>
              <a:t>Он гостям обычно рад,</a:t>
            </a:r>
          </a:p>
          <a:p>
            <a:r>
              <a:rPr lang="ru-RU" sz="2400" dirty="0"/>
              <a:t>И похож он , без сомненья </a:t>
            </a:r>
          </a:p>
          <a:p>
            <a:r>
              <a:rPr lang="ru-RU" sz="2400" dirty="0"/>
              <a:t>На квадратное печенье.</a:t>
            </a:r>
          </a:p>
          <a:p>
            <a:r>
              <a:rPr lang="ru-RU" sz="2400" dirty="0"/>
              <a:t>На квадратную корзину, </a:t>
            </a:r>
          </a:p>
          <a:p>
            <a:r>
              <a:rPr lang="ru-RU" sz="2400" dirty="0"/>
              <a:t>На квадратную картину, </a:t>
            </a:r>
          </a:p>
          <a:p>
            <a:r>
              <a:rPr lang="ru-RU" sz="2400" dirty="0"/>
              <a:t>Все четыре стороны </a:t>
            </a:r>
            <a:br>
              <a:rPr lang="ru-RU" sz="2400" dirty="0"/>
            </a:br>
            <a:r>
              <a:rPr lang="ru-RU" sz="2400" dirty="0"/>
              <a:t>У квадратика равны!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знакомст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36408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92080" y="764704"/>
            <a:ext cx="385192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ТРАПЕЦИЯ</a:t>
            </a:r>
          </a:p>
          <a:p>
            <a:endParaRPr lang="ru-RU" sz="2800" dirty="0"/>
          </a:p>
          <a:p>
            <a:r>
              <a:rPr lang="ru-RU" sz="2400" dirty="0"/>
              <a:t>Если влезть с пилой повыше </a:t>
            </a:r>
          </a:p>
          <a:p>
            <a:r>
              <a:rPr lang="ru-RU" sz="2400" dirty="0"/>
              <a:t>Отпилить у дома крышу , </a:t>
            </a:r>
          </a:p>
          <a:p>
            <a:r>
              <a:rPr lang="ru-RU" sz="2400" dirty="0"/>
              <a:t>То хозяев мы обидим, </a:t>
            </a:r>
          </a:p>
          <a:p>
            <a:r>
              <a:rPr lang="ru-RU" sz="2400" dirty="0"/>
              <a:t>Но трапецию увидим!</a:t>
            </a:r>
          </a:p>
          <a:p>
            <a:r>
              <a:rPr lang="ru-RU" sz="2400" dirty="0"/>
              <a:t>А потом мы все починим, </a:t>
            </a:r>
          </a:p>
          <a:p>
            <a:r>
              <a:rPr lang="ru-RU" sz="2400" dirty="0"/>
              <a:t>И из шкафа юбку вынем.</a:t>
            </a:r>
          </a:p>
          <a:p>
            <a:r>
              <a:rPr lang="ru-RU" sz="2400" dirty="0"/>
              <a:t>Мы увидим: юбка тоже</a:t>
            </a:r>
          </a:p>
          <a:p>
            <a:r>
              <a:rPr lang="ru-RU" sz="2400" dirty="0"/>
              <a:t>На трапецию похожа!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1289085"/>
            <a:ext cx="972815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Использованный материал: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1.Ирина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Гурина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Простая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математика»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2.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Познаю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мир» для детей 6-7 лет(«Ломоносовская школа»)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3.В.Степанов «Математика для малышей»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444</Words>
  <Application>Microsoft Office PowerPoint</Application>
  <PresentationFormat>Экран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</vt:lpstr>
      <vt:lpstr>ПОЯСНИТЕЛЬНАЯ ЗАПИСКА: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DNA7 X86</cp:lastModifiedBy>
  <cp:revision>14</cp:revision>
  <dcterms:created xsi:type="dcterms:W3CDTF">2012-05-13T09:32:54Z</dcterms:created>
  <dcterms:modified xsi:type="dcterms:W3CDTF">2017-02-10T21:19:18Z</dcterms:modified>
</cp:coreProperties>
</file>