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4FC2A-018E-4092-BEA2-E2298C7BCE39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7D4E9-5AFC-4C3C-A875-9F96714BBE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4FC2A-018E-4092-BEA2-E2298C7BCE39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7D4E9-5AFC-4C3C-A875-9F96714BBE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4FC2A-018E-4092-BEA2-E2298C7BCE39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7D4E9-5AFC-4C3C-A875-9F96714BBE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4FC2A-018E-4092-BEA2-E2298C7BCE39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7D4E9-5AFC-4C3C-A875-9F96714BBE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4FC2A-018E-4092-BEA2-E2298C7BCE39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7D4E9-5AFC-4C3C-A875-9F96714BBE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4FC2A-018E-4092-BEA2-E2298C7BCE39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7D4E9-5AFC-4C3C-A875-9F96714BBE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4FC2A-018E-4092-BEA2-E2298C7BCE39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7D4E9-5AFC-4C3C-A875-9F96714BBE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4FC2A-018E-4092-BEA2-E2298C7BCE39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7D4E9-5AFC-4C3C-A875-9F96714BBE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4FC2A-018E-4092-BEA2-E2298C7BCE39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7D4E9-5AFC-4C3C-A875-9F96714BBE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4FC2A-018E-4092-BEA2-E2298C7BCE39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7D4E9-5AFC-4C3C-A875-9F96714BBE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4FC2A-018E-4092-BEA2-E2298C7BCE39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7D4E9-5AFC-4C3C-A875-9F96714BBE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4FC2A-018E-4092-BEA2-E2298C7BCE39}" type="datetimeFigureOut">
              <a:rPr lang="ru-RU" smtClean="0"/>
              <a:t>25.12.2014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7D4E9-5AFC-4C3C-A875-9F96714BBE4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gif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9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564904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ItalicT" pitchFamily="2" charset="0"/>
              </a:rPr>
              <a:t>М. Ю. Лермонтов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  <a:cs typeface="ItalicT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khail lermont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70" y="332656"/>
            <a:ext cx="3773050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888432" y="404664"/>
            <a:ext cx="5148064" cy="6046592"/>
          </a:xfrm>
          <a:prstGeom prst="rect">
            <a:avLst/>
          </a:prstGeom>
          <a:solidFill>
            <a:srgbClr val="FFFFFF">
              <a:alpha val="4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000" algn="just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Михаи́л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Ю́рьевич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Ле́рмонтов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(3 октября [15 октября] 1814, Москва —15 июля [27 июля] 1841, Пятигорск) — русский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поэт, прозаик, драматург, художник. </a:t>
            </a:r>
          </a:p>
          <a:p>
            <a:pPr marL="0" marR="0" lvl="0" indent="360000" algn="just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Творчество Лермонтова, в котором удачно сочетаются гражданские, философские и личные мотивы, отвечавшие насущным потребностям духовной жизни русского общества, ознаменовало собой новый расцвет русской литературы и оказало большое влияние на виднейших русских писателей и поэтов XIX и XX веков.</a:t>
            </a:r>
          </a:p>
          <a:p>
            <a:pPr marL="0" marR="0" lvl="0" indent="360000" algn="just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Произведения Лермонтова получили большой отклик в живописи, театре, кинематографе. Его стихи стали подлинным кладезем для оперного, симфонического и романсного творчества, многие из них стали народными песнями.</a:t>
            </a:r>
          </a:p>
        </p:txBody>
      </p:sp>
      <p:pic>
        <p:nvPicPr>
          <p:cNvPr id="6" name="Рисунок 5" descr="77e79e7d4ec34c3f08d980c71786392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5733256"/>
            <a:ext cx="1409700" cy="7620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2984"/>
            <a:ext cx="8424936" cy="331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lnSpc>
                <a:spcPct val="110000"/>
              </a:lnSpc>
            </a:pP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Род Лермонтовых происходил из Шотландии и восходил к </a:t>
            </a:r>
            <a:r>
              <a:rPr lang="ru-RU" sz="190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полумифическому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 барду-пророку 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Томасу </a:t>
            </a:r>
            <a:r>
              <a:rPr lang="ru-RU" sz="19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Лермонту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. В 1613 году один из представителей этого рода, поручик польской 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армии Георг (Джордж) </a:t>
            </a:r>
            <a:r>
              <a:rPr lang="ru-RU" sz="19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Лермонт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 (</a:t>
            </a:r>
            <a:r>
              <a:rPr lang="ru-RU" sz="19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ок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. 1596—1634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), был взят в плен русскими при захвате крепости Белая и в числе прочих так называемых </a:t>
            </a:r>
            <a:r>
              <a:rPr lang="ru-RU" sz="190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бельских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 немцев поступил на службу к царю Михаилу Фёдоровичу. Он перешёл в православие и стал, под именем 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Юрия Андреевича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, родоначальником русской дворянской фамилии </a:t>
            </a:r>
            <a:r>
              <a:rPr lang="ru-RU" sz="19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Лермонтовых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.</a:t>
            </a:r>
          </a:p>
          <a:p>
            <a:pPr indent="360000" algn="just">
              <a:lnSpc>
                <a:spcPct val="110000"/>
              </a:lnSpc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Своим шотландским корням Лермонтов посвятил 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стихотворение «Желание</a:t>
            </a:r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»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.</a:t>
            </a:r>
            <a:endParaRPr lang="ru-RU" sz="19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</p:txBody>
      </p:sp>
      <p:pic>
        <p:nvPicPr>
          <p:cNvPr id="15362" name="Picture 2" descr="https://upload.wikimedia.org/wikipedia/ru/d/d5/Lermontov_v4_p10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212976"/>
            <a:ext cx="3024336" cy="296385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59632" y="6228020"/>
            <a:ext cx="7596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Герб рода Лермонтовых с девизом: «SORS MEA JESUS» (</a:t>
            </a:r>
            <a:r>
              <a:rPr lang="ru-RU" b="1" i="1" dirty="0"/>
              <a:t>Судьба моя Иисус</a:t>
            </a:r>
            <a:r>
              <a:rPr lang="ru-RU" b="1" dirty="0"/>
              <a:t>)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5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upload.wikimedia.org/wikipedia/commons/thumb/1/1f/%D0%AE.%D0%9F._%D0%9B%D0%B5%D1%80%D0%BC%D0%BE%D0%BD%D1%82%D0%BE%D0%B2%2C_%D0%BE%D1%82%D0%B5%D1%86_%D0%9C.%D0%AE._%D0%9B%D0%B5%D1%80%D0%BC%D0%BE%D0%BD%D1%82%D0%BE%D0%B2%D0%B0.jpg/250px-%D0%AE.%D0%9F._%D0%9B%D0%B5%D1%80%D0%BC%D0%BE%D0%BD%D1%82%D0%BE%D0%B2%2C_%D0%BE%D1%82%D0%B5%D1%86_%D0%9C.%D0%AE._%D0%9B%D0%B5%D1%80%D0%BC%D0%BE%D0%BD%D1%82%D0%BE%D0%B2%D0%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60648"/>
            <a:ext cx="2979501" cy="374441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6388" name="Picture 4" descr="https://upload.wikimedia.org/wikipedia/commons/thumb/a/a8/%D0%9C.%D0%9C._%D0%9B%D0%B5%D1%80%D0%BC%D0%BE%D0%BD%D1%82%D0%BE%D0%B2%D0%B0%2C_%D0%BC%D0%B0%D1%82%D1%8C_%D0%9C.%D0%AE._%D0%9B%D0%B5%D1%80%D0%BC%D0%BE%D0%BD%D1%82%D0%BE%D0%B2%D0%B0.jpg/250px-%D0%9C.%D0%9C._%D0%9B%D0%B5%D1%80%D0%BC%D0%BE%D0%BD%D1%82%D0%BE%D0%B2%D0%B0%2C_%D0%BC%D0%B0%D1%82%D1%8C_%D0%9C.%D0%AE._%D0%9B%D0%B5%D1%80%D0%BC%D0%BE%D0%BD%D1%82%D0%BE%D0%B2%D0%B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5" y="260648"/>
            <a:ext cx="3024337" cy="374441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144016" y="4099234"/>
            <a:ext cx="8892480" cy="2642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lnSpc>
                <a:spcPct val="110000"/>
              </a:lnSpc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Михаил Юрьевич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Лермонтов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родился 15 октября 1814 г. в Москве в семье армейского капитана 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Юрия Петровича Лермонтова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(1787-1831) и 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Марии Михайловны Лермонтовой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(1795-1817), урожденной Арсеньевой, единственной дочери и наследницы пензенской помещицы Е. А. Арсеньевой (1773-1845). </a:t>
            </a:r>
            <a:endParaRPr lang="ru-RU" sz="19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  <a:p>
            <a:pPr indent="360000" algn="just">
              <a:lnSpc>
                <a:spcPct val="110000"/>
              </a:lnSpc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Юрий Петрович пленил свою богатую невесту внешней красотой и редким добродушием. Мария Михайловна вышла замуж, несмотря на протесты своей матери.</a:t>
            </a:r>
            <a:endParaRPr lang="ru-RU" sz="19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</p:txBody>
      </p:sp>
      <p:pic>
        <p:nvPicPr>
          <p:cNvPr id="5" name="Рисунок 4" descr="074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476672"/>
            <a:ext cx="2881713" cy="364502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352928" cy="1700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lnSpc>
                <a:spcPct val="110000"/>
              </a:lnSpc>
            </a:pP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Брак, заключенный против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воли </a:t>
            </a:r>
            <a:r>
              <a:rPr lang="ru-RU" sz="19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Елизаветы Алексеевны Арсеньевой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,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матери М.М. Лермонтовой,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был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неравным и несчастливым; мальчик рос в обстановке семейных несогласий. В возрасте "полугоду" родители привезли его в 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Тарханы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, имение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бабушки. </a:t>
            </a:r>
          </a:p>
        </p:txBody>
      </p:sp>
      <p:pic>
        <p:nvPicPr>
          <p:cNvPr id="17412" name="Picture 4" descr="https://upload.wikimedia.org/wikipedia/commons/thumb/a/a5/%D0%90%D1%80%D1%81%D0%B5%D0%BD%D1%8C%D0%B5%D0%B2%D0%B0_%D0%95._%D0%90.%2C_%D0%B1%D0%B0%D0%B1%D1%83%D1%88%D0%BA%D0%B0_%D0%9C.%D0%AE._%D0%9B%D0%B5%D1%80%D0%BC%D0%BE%D0%BD%D1%82%D0%BE%D0%B2%D0%B0.jpg/250px-%D0%90%D1%80%D1%81%D0%B5%D0%BD%D1%8C%D0%B5%D0%B2%D0%B0_%D0%95._%D0%90.%2C_%D0%B1%D0%B0%D0%B1%D1%83%D1%88%D0%BA%D0%B0_%D0%9C.%D0%AE._%D0%9B%D0%B5%D1%80%D0%BC%D0%BE%D0%BD%D1%82%D0%BE%D0%B2%D0%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700808"/>
            <a:ext cx="3186689" cy="410445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539552" y="1805361"/>
            <a:ext cx="4392488" cy="2343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lnSpc>
                <a:spcPct val="110000"/>
              </a:lnSpc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В неполные три года остался без матери. В Тарханах был свидетелем семейной драмы между бабушкой и отцом, в результате которой Е.А.Арсеньева полностью отстранив отца, сама занялась воспитанием внука.</a:t>
            </a:r>
            <a:endParaRPr lang="ru-RU" sz="19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</p:txBody>
      </p:sp>
      <p:pic>
        <p:nvPicPr>
          <p:cNvPr id="17416" name="Picture 8" descr="https://upload.wikimedia.org/wikipedia/commons/thumb/3/39/Tarkhany_%D0%90%D0%B2%D0%B3%D1%83%D1%81%D1%82_2008_049.jpg/220px-Tarkhany_%D0%90%D0%B2%D0%B3%D1%83%D1%81%D1%82_2008_049.jpg"/>
          <p:cNvPicPr>
            <a:picLocks noChangeAspect="1" noChangeArrowheads="1"/>
          </p:cNvPicPr>
          <p:nvPr/>
        </p:nvPicPr>
        <p:blipFill>
          <a:blip r:embed="rId4" cstate="print"/>
          <a:srcRect t="10884" b="12925"/>
          <a:stretch>
            <a:fillRect/>
          </a:stretch>
        </p:blipFill>
        <p:spPr bwMode="auto">
          <a:xfrm>
            <a:off x="683568" y="4365104"/>
            <a:ext cx="4225327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0b1750ca0ef3f7d6725ddb460bee9e13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20072" y="5857875"/>
            <a:ext cx="3495675" cy="1000125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640960" cy="298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lnSpc>
                <a:spcPct val="110000"/>
              </a:lnSpc>
            </a:pP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Бабушка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поэта страстно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любила внука, который в детстве не отличался сильным здоровьем. Энергичная и настойчивая, она прилагала все усилия, чтобы дать ему всё, на что только может претендовать продолжатель рода Лермонтовых. О чувствах и интересах отца она не заботилась. </a:t>
            </a:r>
            <a:endParaRPr lang="ru-RU" sz="19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  <a:p>
            <a:pPr indent="360000" algn="just">
              <a:lnSpc>
                <a:spcPct val="110000"/>
              </a:lnSpc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Лермонтов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в юношеских произведениях весьма полно и точно воспроизводил события и действующих лиц своей личной жизни. В драме с немецким заглавием — 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«</a:t>
            </a:r>
            <a:r>
              <a:rPr lang="ru-RU" sz="19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Menschen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 </a:t>
            </a:r>
            <a:r>
              <a:rPr lang="ru-RU" sz="19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und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 </a:t>
            </a:r>
            <a:r>
              <a:rPr lang="ru-RU" sz="19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Leidenschaften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»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 — рассказан раздор между его отцом и бабушкой.</a:t>
            </a:r>
          </a:p>
        </p:txBody>
      </p:sp>
      <p:pic>
        <p:nvPicPr>
          <p:cNvPr id="18434" name="Picture 2" descr="https://upload.wikimedia.org/wikipedia/commons/thumb/4/41/%D0%9C._%D0%AE._%D0%9B%D0%B5%D1%80%D0%BC%D0%BE%D0%BD%D1%82%D0%BE%D0%B2_%D1%80%D0%B5%D0%B1%D0%B5%D0%BD%D0%BA%D0%BE%D0%BC._1817-1818_%D0%B3%D0%B3..jpg/250px-%D0%9C._%D0%AE._%D0%9B%D0%B5%D1%80%D0%BC%D0%BE%D0%BD%D1%82%D0%BE%D0%B2_%D1%80%D0%B5%D0%B1%D0%B5%D0%BD%D0%BA%D0%BE%D0%BC._1817-1818_%D0%B3%D0%B3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140968"/>
            <a:ext cx="2752425" cy="32038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6" name="Picture 4" descr="https://upload.wikimedia.org/wikipedia/commons/thumb/6/66/Mikhail_Lermontov%2C_1820-22.jpg/250px-Mikhail_Lermontov%2C_1820-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92911" y="3140968"/>
            <a:ext cx="2435473" cy="3162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899592" y="6381328"/>
            <a:ext cx="35484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М. Ю. Лермонтов в возрасте 3—4 лет.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11960" y="6381328"/>
            <a:ext cx="35484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М. Ю. Лермонтов в возрасте 6—8 лет.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96944" cy="298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lnSpc>
                <a:spcPct val="110000"/>
              </a:lnSpc>
            </a:pP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В доме бабушки получил серьезное домашнее образование, которое продолжил в 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Московском благородном пансионе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. Ко времени учебы в пансионе относится начало его поэтической деятельности. </a:t>
            </a:r>
            <a:endParaRPr lang="ru-RU" sz="19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  <a:p>
            <a:pPr indent="360000" algn="just">
              <a:lnSpc>
                <a:spcPct val="110000"/>
              </a:lnSpc>
            </a:pP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В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1830 г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. поступил в 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Московский университет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 на нравственно-политическое отделение. В этом же году в журнале "</a:t>
            </a:r>
            <a:r>
              <a:rPr lang="ru-RU" sz="190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Атеней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" было впервые напечатано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стихотворение "Весна".</a:t>
            </a:r>
          </a:p>
          <a:p>
            <a:pPr indent="360000" algn="just">
              <a:lnSpc>
                <a:spcPct val="110000"/>
              </a:lnSpc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В 1832 г. поступил в </a:t>
            </a:r>
            <a:r>
              <a:rPr lang="ru-RU" sz="19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Школу гвардейских подпрапорщиков и кавалерийских юнкеров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, где принимал участие в составлении рукописного журнала "Школьная заря", в котором были помещены его</a:t>
            </a:r>
            <a:endParaRPr lang="ru-RU" dirty="0"/>
          </a:p>
        </p:txBody>
      </p:sp>
      <p:pic>
        <p:nvPicPr>
          <p:cNvPr id="19458" name="Picture 2" descr="https://upload.wikimedia.org/wikipedia/commons/thumb/0/04/Lermontov_by_FOBudkin_1834.jpg/250px-Lermontov_by_FOBudkin_18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863158" y="3212976"/>
            <a:ext cx="2741290" cy="3432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95536" y="3091868"/>
            <a:ext cx="5184576" cy="1057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юнкерские поэмы "</a:t>
            </a:r>
            <a:r>
              <a:rPr lang="ru-RU" sz="19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Гошпиталь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", "Петергофский праздник", "</a:t>
            </a:r>
            <a:r>
              <a:rPr lang="ru-RU" sz="19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Уланша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", и его юнкерские стихи. </a:t>
            </a:r>
            <a:endParaRPr lang="ru-RU" sz="19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424936" cy="202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lnSpc>
                <a:spcPct val="110000"/>
              </a:lnSpc>
            </a:pP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В ноябре 1834г. Лермонтов был произведен в корнеты лейб-гвардии Гусарского полка. </a:t>
            </a:r>
            <a:endParaRPr lang="ru-RU" sz="19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  <a:p>
            <a:pPr indent="360000" algn="just">
              <a:lnSpc>
                <a:spcPct val="110000"/>
              </a:lnSpc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В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феврале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1837 г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. за стихотворение 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"Смерть поэта"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 (отклик на смерть А.С.Пушкина) был переведен тем же чином в Нижегородский драгунский полк на 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Кавказ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. Здесь произошло знакомство Лермонтова с Белинским и ссыльными декабристами. </a:t>
            </a:r>
          </a:p>
        </p:txBody>
      </p:sp>
      <p:pic>
        <p:nvPicPr>
          <p:cNvPr id="20482" name="Picture 2" descr="https://upload.wikimedia.org/wikipedia/commons/thumb/b/b0/Lermontov-Autoportrait.jpg/250px-Lermontov-Autoportra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204864"/>
            <a:ext cx="3101330" cy="396970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484" name="Picture 4" descr="https://upload.wikimedia.org/wikipedia/commons/thumb/0/08/Paintings_by_Mikhail_Lermontov%2C_1837.jpg/220px-Paintings_by_Mikhail_Lermontov%2C_18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112476"/>
            <a:ext cx="4355976" cy="26927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5910371"/>
            <a:ext cx="54360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Военно-Грузинская дорога близ Мцхеты </a:t>
            </a:r>
            <a:endParaRPr lang="ru-RU" sz="1600" b="1" dirty="0" smtClean="0"/>
          </a:p>
          <a:p>
            <a:pPr algn="ctr"/>
            <a:r>
              <a:rPr lang="ru-RU" sz="1600" b="1" dirty="0" smtClean="0"/>
              <a:t>(</a:t>
            </a:r>
            <a:r>
              <a:rPr lang="ru-RU" sz="1600" b="1" dirty="0"/>
              <a:t>Кавказский вид с саклей). </a:t>
            </a:r>
            <a:r>
              <a:rPr lang="ru-RU" sz="1600" b="1" dirty="0" smtClean="0"/>
              <a:t>1837</a:t>
            </a:r>
            <a:r>
              <a:rPr lang="ru-RU" sz="1600" b="1" dirty="0"/>
              <a:t>. </a:t>
            </a:r>
            <a:endParaRPr lang="ru-RU" sz="1600" b="1" dirty="0" smtClean="0"/>
          </a:p>
          <a:p>
            <a:pPr algn="ctr"/>
            <a:r>
              <a:rPr lang="ru-RU" sz="1600" b="1" dirty="0" smtClean="0"/>
              <a:t>Картина </a:t>
            </a:r>
            <a:r>
              <a:rPr lang="ru-RU" sz="1600" b="1" dirty="0"/>
              <a:t>М. Ю. Лермонтова. Картон, масло.</a:t>
            </a:r>
          </a:p>
        </p:txBody>
      </p:sp>
      <p:pic>
        <p:nvPicPr>
          <p:cNvPr id="6" name="Рисунок 5" descr="predmet-100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07704" y="2348880"/>
            <a:ext cx="1805186" cy="1119215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620688"/>
            <a:ext cx="4608512" cy="5559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lnSpc>
                <a:spcPct val="110000"/>
              </a:lnSpc>
            </a:pP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Первое пребывание Лермонтова на Кавказе длилось всего несколько месяцев. Благодаря хлопотам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бабушки он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был сначала переведён с возвращённым чином корнета в 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лейб-гвардии Гродненский гусарский полк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, расположенный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в Новгородской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губернии, а потом — в апреле 1838 года — переведён в 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Лейб-гвардии Гусарский Его Величества полк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. Несмотря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на кратковременность службы на Кавказе, Лермонтов успел сильно измениться в нравственном отношении. Впечатления от природы Кавказа, жизни горцев, кавказский фольклор легли в основу многих произведений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Лермонтова.</a:t>
            </a:r>
            <a:endParaRPr lang="ru-RU" sz="19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</p:txBody>
      </p:sp>
      <p:pic>
        <p:nvPicPr>
          <p:cNvPr id="21506" name="Picture 2" descr="https://upload.wikimedia.org/wikipedia/commons/thumb/7/7a/Mikhail_Lermontov%2C_1838.jpg/200px-Mikhail_Lermontov%2C_18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256" y="764704"/>
            <a:ext cx="3365664" cy="44931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23528" y="5445224"/>
            <a:ext cx="3744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М. Ю. Лермонтов после возвращения из первой ссылки. 1838 год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712968" cy="3928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lnSpc>
                <a:spcPct val="110000"/>
              </a:lnSpc>
            </a:pP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18 февраля </a:t>
            </a:r>
            <a:r>
              <a:rPr lang="ru-RU" sz="19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1840 г.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М.Ю. Лермонтов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за дуэль с сыном французского посланника 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Э.Де </a:t>
            </a:r>
            <a:r>
              <a:rPr lang="ru-RU" sz="19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Барантом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был арестован и заключен в </a:t>
            </a:r>
            <a:r>
              <a:rPr lang="ru-RU" sz="190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Ордонанс-гаус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, а затем снова выслан на Кавказ. </a:t>
            </a:r>
            <a:endParaRPr lang="ru-RU" sz="19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  <a:p>
            <a:pPr indent="360000" algn="just">
              <a:lnSpc>
                <a:spcPct val="110000"/>
              </a:lnSpc>
            </a:pPr>
            <a:r>
              <a:rPr lang="ru-RU" sz="19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Вторая 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ссылка на Кавказ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 кардинальным образом отличалась от того, что ждало его на Кавказе несколькими годами раньше: тогда это была приятная прогулка, позволившая Лермонтову знакомиться с восточными традициями, фольклором, много путешествовать. Теперь же его прибытие сопровождалось личным приказом императора не отпускать поэта с первой линии и задействовать его в военных операциях. </a:t>
            </a:r>
            <a:endParaRPr lang="ru-RU" sz="19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  <a:p>
            <a:pPr indent="360000" algn="just">
              <a:lnSpc>
                <a:spcPct val="110000"/>
              </a:lnSpc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Прибыв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на Кавказ, Лермонтов окунулся в боевую жизнь и на первых же порах отличился, согласно официальному донесению, «мужеством и хладнокровием». </a:t>
            </a:r>
          </a:p>
        </p:txBody>
      </p:sp>
      <p:pic>
        <p:nvPicPr>
          <p:cNvPr id="22530" name="Picture 2" descr=" (699x549, 48Kb)"/>
          <p:cNvPicPr>
            <a:picLocks noChangeAspect="1" noChangeArrowheads="1"/>
          </p:cNvPicPr>
          <p:nvPr/>
        </p:nvPicPr>
        <p:blipFill>
          <a:blip r:embed="rId3" cstate="print"/>
          <a:srcRect l="4099" t="19163" r="6850" b="7378"/>
          <a:stretch>
            <a:fillRect/>
          </a:stretch>
        </p:blipFill>
        <p:spPr bwMode="auto">
          <a:xfrm>
            <a:off x="2627784" y="3717032"/>
            <a:ext cx="4464496" cy="2892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23728" y="6519446"/>
            <a:ext cx="63904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Воспоминание о Кавказе (март — апрель 1838; картон, </a:t>
            </a:r>
            <a:r>
              <a:rPr lang="ru-RU" sz="1600" b="1" dirty="0" smtClean="0"/>
              <a:t>масло)</a:t>
            </a:r>
            <a:r>
              <a:rPr lang="ru-RU" sz="1600" b="1" dirty="0"/>
              <a:t> 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3968" y="332656"/>
            <a:ext cx="4464496" cy="6203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lnSpc>
                <a:spcPct val="110000"/>
              </a:lnSpc>
            </a:pP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В Пятигорске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произошла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ссора М.Ю. Лермонтова с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майором в отставке 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Николаем Мартыновым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. Впервые Лермонтов познакомился с Мартыновым в школе гвардейских подпрапорщиков, которую Мартынов закончил на год позже Лермонтова. В 1837 году Лермонтов, переведённый из гвардии в Нижегородский полк за стихи «На смерть поэта», и Мартынов, отправляющийся на Кавказ, две недели провели в Москве, часто завтракая вместе у Яра. Лермонтов посещал московский дом родителей Мартынова.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Впоследствии современники считали, что прототипом княжны Мери была Наталья Соломоновна — сестра Мартынова.</a:t>
            </a:r>
            <a:endParaRPr lang="ru-RU" sz="19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</p:txBody>
      </p:sp>
      <p:pic>
        <p:nvPicPr>
          <p:cNvPr id="23556" name="Picture 4" descr="https://upload.wikimedia.org/wikipedia/ru/thumb/b/b4/N.S.Martynov.jpg/180px-N.S.Martyn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4664"/>
            <a:ext cx="2880320" cy="4128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187624" y="4725144"/>
            <a:ext cx="19425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smtClean="0"/>
              <a:t>Николай </a:t>
            </a:r>
            <a:r>
              <a:rPr lang="ru-RU" sz="1600" b="1" dirty="0"/>
              <a:t>Мартынов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5445224"/>
            <a:ext cx="388843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15 июля </a:t>
            </a:r>
            <a:r>
              <a:rPr lang="ru-RU" sz="19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1841 г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.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на дуэли с Н.Мартыновым Лермонтов был убит.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23528" y="2996952"/>
            <a:ext cx="8568952" cy="36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6000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Похороны Лермонтова состоялись 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17 июля (29 июля) 1841 года</a:t>
            </a:r>
            <a:r>
              <a:rPr kumimoji="0" lang="ru-RU" sz="19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  <a:cs typeface="Arial" charset="0"/>
              </a:rPr>
              <a:t> на старом пятигорском кладбище. Проводить его в последний путь пришло большое количество людей: жители Пятигорска, отдыхающие, друзья и близкие Лермонтова, более полусотни официальных лиц.  </a:t>
            </a:r>
          </a:p>
          <a:p>
            <a:pPr lvl="0" indent="36000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Тело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поэта покоилось в пятигорской земле 250 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дней.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21 января 1842 года Е. А. Арсеньева обратилась к императору с просьбой на перевозку тела внука в Тарханы. Получив Высочайшее позволение, 27 марта 1842 года слуги бабушки поэта увезли прах Лермонтова в свинцовом и засмолённом гробу в семейный склеп села Тарханы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.</a:t>
            </a:r>
          </a:p>
          <a:p>
            <a:pPr lvl="0" indent="360000" algn="just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9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23 апреля</a:t>
            </a:r>
            <a:r>
              <a:rPr lang="ru-RU" sz="19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 (5 мая) </a:t>
            </a:r>
            <a:r>
              <a:rPr lang="ru-RU" sz="19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1842 года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 в </a:t>
            </a:r>
            <a:r>
              <a:rPr lang="ru-RU" sz="19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фамильной часовне-усыпальнице состоялось погребение, рядом с могилами матери и деда.</a:t>
            </a:r>
            <a:endParaRPr kumimoji="0" lang="ru-RU" sz="19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  <a:cs typeface="Arial" charset="0"/>
            </a:endParaRPr>
          </a:p>
        </p:txBody>
      </p:sp>
      <p:pic>
        <p:nvPicPr>
          <p:cNvPr id="24584" name="Picture 8" descr="https://upload.wikimedia.org/wikipedia/commons/thumb/e/e7/Mikhail_Lermontov-1.jpg/180px-Mikhail_Lermontov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16632"/>
            <a:ext cx="2880320" cy="2912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9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20688"/>
            <a:ext cx="845455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SchbkCyrill BT" pitchFamily="18" charset="-52"/>
              </a:rPr>
              <a:t>Использованные источники: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SchbkCyrill BT" pitchFamily="18" charset="-5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75656" y="2204864"/>
            <a:ext cx="6393097" cy="9170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https://ru.wikipedia.org</a:t>
            </a:r>
            <a:r>
              <a:rPr lang="ru-RU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;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19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SchbkCyrill BT" pitchFamily="18" charset="-52"/>
              </a:rPr>
              <a:t>http://modernlib.ru/books/lermontov_mihail_yurevich/</a:t>
            </a:r>
            <a:endParaRPr lang="ru-RU" sz="19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SchbkCyrill BT" pitchFamily="18" charset="-52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9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708920"/>
            <a:ext cx="845455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SchbkCyrill BT" pitchFamily="18" charset="-52"/>
              </a:rPr>
              <a:t>Спасибо за внимание!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SchbkCyrill BT" pitchFamily="18" charset="-52"/>
            </a:endParaRPr>
          </a:p>
        </p:txBody>
      </p:sp>
      <p:pic>
        <p:nvPicPr>
          <p:cNvPr id="3" name="Рисунок 2" descr="e1896353a24fa7ae75b9b990649c136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4365104"/>
            <a:ext cx="1428750" cy="1428750"/>
          </a:xfrm>
          <a:prstGeom prst="rect">
            <a:avLst/>
          </a:prstGeom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430</Words>
  <Application>Microsoft Office PowerPoint</Application>
  <PresentationFormat>Экран (4:3)</PresentationFormat>
  <Paragraphs>40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М. Ю. Лермонтов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М. Ю. Лермонтов</dc:title>
  <dc:creator>Лиана</dc:creator>
  <cp:lastModifiedBy>Лиана</cp:lastModifiedBy>
  <cp:revision>15</cp:revision>
  <dcterms:created xsi:type="dcterms:W3CDTF">2014-12-25T14:31:34Z</dcterms:created>
  <dcterms:modified xsi:type="dcterms:W3CDTF">2014-12-25T16:54:37Z</dcterms:modified>
</cp:coreProperties>
</file>