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7" r:id="rId1"/>
  </p:sldMasterIdLst>
  <p:notesMasterIdLst>
    <p:notesMasterId r:id="rId12"/>
  </p:notesMasterIdLst>
  <p:sldIdLst>
    <p:sldId id="265" r:id="rId2"/>
    <p:sldId id="257" r:id="rId3"/>
    <p:sldId id="258" r:id="rId4"/>
    <p:sldId id="259" r:id="rId5"/>
    <p:sldId id="260" r:id="rId6"/>
    <p:sldId id="262" r:id="rId7"/>
    <p:sldId id="267" r:id="rId8"/>
    <p:sldId id="268" r:id="rId9"/>
    <p:sldId id="269" r:id="rId10"/>
    <p:sldId id="2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B6C978-61CE-4DBF-8EF5-0541602E5338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A1F9A-6399-41E8-872E-1BB730C860F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0683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8D881-CF92-4B9D-A6C1-6DF214EEF56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457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A1F9A-6399-41E8-872E-1BB730C860F8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8544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C9EAA24-7167-45C8-B360-E71667885E5E}" type="slidenum">
              <a:rPr lang="ru-RU" altLang="ru-RU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  <p:sp>
        <p:nvSpPr>
          <p:cNvPr id="9216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64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485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B4ED479-77AB-44EF-A70B-8ACBF5AA3586}" type="slidenum">
              <a:rPr lang="ru-RU" altLang="ru-RU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  <p:sp>
        <p:nvSpPr>
          <p:cNvPr id="9421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4212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853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422188D-9B37-47CD-B055-7BD2E2EFB608}" type="slidenum">
              <a:rPr lang="ru-RU" altLang="ru-RU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  <p:sp>
        <p:nvSpPr>
          <p:cNvPr id="9625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6260" name="Rectangle 2"/>
          <p:cNvSpPr>
            <a:spLocks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976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A1F9A-6399-41E8-872E-1BB730C860F8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585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9085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410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098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75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9968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6429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1166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1688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11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0100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7604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07223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1566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9158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434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196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8670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Marker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A1009CB-7380-433B-92AE-348AEC6A9ED2}" type="datetimeFigureOut">
              <a:rPr lang="ru-RU" smtClean="0"/>
              <a:pPr/>
              <a:t>03.03.2014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6B2A9BC-E279-4591-B0C0-C54318DDDF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25035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  <p:sldLayoutId id="2147484019" r:id="rId12"/>
    <p:sldLayoutId id="2147484020" r:id="rId13"/>
    <p:sldLayoutId id="2147484021" r:id="rId14"/>
    <p:sldLayoutId id="2147484022" r:id="rId15"/>
    <p:sldLayoutId id="2147484023" r:id="rId16"/>
    <p:sldLayoutId id="214748402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89868"/>
            <a:ext cx="8305800" cy="1371600"/>
          </a:xfrm>
        </p:spPr>
        <p:txBody>
          <a:bodyPr>
            <a:normAutofit/>
          </a:bodyPr>
          <a:lstStyle/>
          <a:p>
            <a:pPr algn="ctr"/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Инновациялық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Еуразия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университеті</a:t>
            </a:r>
            <a:r>
              <a:rPr lang="ru-RU" sz="20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«Энергия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үнемдеу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технологиялары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кафедрасы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130" y="256124"/>
            <a:ext cx="1158908" cy="120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248130" y="6009242"/>
            <a:ext cx="8305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ru-RU" sz="1600" b="1" u="sng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</a:t>
            </a:r>
            <a:r>
              <a:rPr lang="ru-RU" sz="1600" b="1" u="sng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</a:t>
            </a:r>
            <a:r>
              <a:rPr lang="ru-RU" sz="1600" b="1" u="sng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ru-RU" sz="16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физика магистры , </a:t>
            </a:r>
            <a:r>
              <a:rPr lang="ru-RU" sz="16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</a:t>
            </a:r>
            <a:r>
              <a:rPr lang="ru-RU" sz="16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</a:t>
            </a:r>
            <a:r>
              <a:rPr lang="ru-RU" sz="16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Айгумусова</a:t>
            </a:r>
            <a:r>
              <a:rPr lang="ru-RU" sz="1600" b="1" dirty="0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Дина </a:t>
            </a:r>
            <a:r>
              <a:rPr lang="ru-RU" sz="1600" b="1" dirty="0" err="1" smtClean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Саянбековна</a:t>
            </a:r>
            <a:endParaRPr lang="ru-RU" sz="1600" b="1" dirty="0" smtClean="0">
              <a:solidFill>
                <a:schemeClr val="tx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2468503"/>
            <a:ext cx="7162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7CCA62"/>
              </a:buClr>
            </a:pPr>
            <a:r>
              <a:rPr lang="ru-RU" altLang="ru-RU" sz="2400" b="1" dirty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altLang="ru-RU" sz="2400" b="1" dirty="0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лайд - </a:t>
            </a:r>
            <a:r>
              <a:rPr lang="ru-RU" altLang="ru-RU" sz="2400" b="1" dirty="0" err="1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дәр</a:t>
            </a:r>
            <a:r>
              <a:rPr lang="en-US" altLang="ru-RU" sz="2400" b="1" dirty="0" err="1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sz="2400" b="1" dirty="0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с «</a:t>
            </a:r>
            <a:r>
              <a:rPr lang="ru-RU" altLang="ru-RU" sz="2400" b="1" dirty="0" err="1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altLang="ru-RU" sz="2400" b="1" dirty="0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тәжірибесінің</a:t>
            </a:r>
            <a:r>
              <a:rPr lang="ru-RU" altLang="ru-RU" sz="2400" b="1" dirty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техникасы</a:t>
            </a:r>
            <a:r>
              <a:rPr lang="ru-RU" altLang="ru-RU" sz="2400" b="1" dirty="0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altLang="ru-RU" sz="2400" b="1" dirty="0" err="1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пән</a:t>
            </a:r>
            <a:r>
              <a:rPr lang="ru-RU" altLang="ru-RU" sz="2400" b="1" dirty="0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kk-KZ" altLang="ru-RU" sz="2400" b="1" dirty="0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b="1" dirty="0" smtClean="0">
              <a:solidFill>
                <a:srgbClr val="072428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algn="ctr">
              <a:buClr>
                <a:srgbClr val="7CCA62"/>
              </a:buClr>
            </a:pPr>
            <a:endParaRPr lang="ru-RU" altLang="ru-RU" b="1" dirty="0" smtClean="0">
              <a:solidFill>
                <a:srgbClr val="072428"/>
              </a:solidFill>
              <a:latin typeface="Times New Roman" pitchFamily="18" charset="0"/>
              <a:cs typeface="Times New Roman" pitchFamily="18" charset="0"/>
            </a:endParaRPr>
          </a:p>
          <a:p>
            <a:pPr marR="0" algn="ctr">
              <a:buClr>
                <a:srgbClr val="7CCA62"/>
              </a:buClr>
            </a:pPr>
            <a:r>
              <a:rPr lang="ru-RU" altLang="ru-RU" b="1" dirty="0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5В060400 «Физика» </a:t>
            </a:r>
          </a:p>
          <a:p>
            <a:pPr marR="0" algn="ctr">
              <a:buClr>
                <a:srgbClr val="7CCA62"/>
              </a:buClr>
            </a:pPr>
            <a:r>
              <a:rPr lang="ru-RU" altLang="ru-RU" b="1" dirty="0" err="1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студенттер</a:t>
            </a:r>
            <a:r>
              <a:rPr lang="ru-RU" altLang="ru-RU" b="1" dirty="0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err="1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мамандығына</a:t>
            </a:r>
            <a:r>
              <a:rPr lang="ru-RU" altLang="ru-RU" b="1" dirty="0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b="1" dirty="0" err="1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altLang="ru-RU" b="1" dirty="0" smtClean="0">
                <a:solidFill>
                  <a:srgbClr val="072428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R="0" algn="ctr">
              <a:buClr>
                <a:srgbClr val="7CCA62"/>
              </a:buClr>
            </a:pPr>
            <a:endParaRPr lang="ru-RU" altLang="ru-RU" sz="2400" b="1" dirty="0" smtClean="0">
              <a:solidFill>
                <a:srgbClr val="07242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13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+mn-lt"/>
              </a:rPr>
              <a:t>Мазмұны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buClr>
                <a:schemeClr val="bg1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</a:rPr>
              <a:t>Физиканы оқытуды қарқындату әдістері </a:t>
            </a:r>
          </a:p>
          <a:p>
            <a:pPr marL="342900" lvl="0" indent="-342900" algn="just">
              <a:buClr>
                <a:schemeClr val="bg1"/>
              </a:buClr>
              <a:buFont typeface="+mj-lt"/>
              <a:buAutoNum type="arabicPeriod"/>
            </a:pPr>
            <a:r>
              <a:rPr lang="ru-RU" sz="2400" dirty="0" smtClean="0">
                <a:solidFill>
                  <a:schemeClr val="bg1"/>
                </a:solidFill>
              </a:rPr>
              <a:t>Сұлбалар мен кестелерді жүйелейтін мәселелік жағдайлардың мысалдары және оларды талдау</a:t>
            </a:r>
          </a:p>
          <a:p>
            <a:pPr marL="342900" indent="-342900" algn="just">
              <a:buClr>
                <a:schemeClr val="bg1"/>
              </a:buClr>
              <a:buFont typeface="+mj-lt"/>
              <a:buAutoNum type="arabicPeriod"/>
            </a:pP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49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ru-RU" dirty="0" err="1" smtClean="0">
                <a:solidFill>
                  <a:schemeClr val="bg1"/>
                </a:solidFill>
              </a:rPr>
              <a:t>Физиканы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оқытудың</a:t>
            </a:r>
            <a:r>
              <a:rPr lang="ru-RU" dirty="0" smtClean="0">
                <a:solidFill>
                  <a:schemeClr val="bg1"/>
                </a:solidFill>
              </a:rPr>
              <a:t> интенсификация әдістері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b="1" dirty="0" err="1" smtClean="0">
                <a:solidFill>
                  <a:schemeClr val="bg1"/>
                </a:solidFill>
              </a:rPr>
              <a:t>Оқытудың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интенсификациясы</a:t>
            </a:r>
            <a:r>
              <a:rPr lang="ru-RU" sz="2000" b="1" dirty="0" smtClean="0">
                <a:solidFill>
                  <a:schemeClr val="bg1"/>
                </a:solidFill>
              </a:rPr>
              <a:t> -</a:t>
            </a:r>
            <a:r>
              <a:rPr lang="ru-RU" sz="2000" dirty="0" smtClean="0">
                <a:solidFill>
                  <a:schemeClr val="bg1"/>
                </a:solidFill>
              </a:rPr>
              <a:t> бұл оқушыларға оқытудың өзгеріссіз ұзақтығы кезінде оқу сапасына деген талаптарды төмендетусіз  оқу ақпаратының үлкен көлемін беру.  </a:t>
            </a:r>
            <a:endParaRPr lang="ru-RU" sz="2000" dirty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Оқу процесінің сәтті дамуы үшін тұлғаның шығармашылық потенциалын жұмылдыратын танымдық процестерге басшылық ететін ғылыми мағыналы  әдістерді әзірлеу және енгізу керек. </a:t>
            </a:r>
          </a:p>
        </p:txBody>
      </p:sp>
    </p:spTree>
    <p:extLst>
      <p:ext uri="{BB962C8B-B14F-4D97-AF65-F5344CB8AC3E}">
        <p14:creationId xmlns:p14="http://schemas.microsoft.com/office/powerpoint/2010/main" val="153111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7707"/>
            <a:ext cx="4743674" cy="404887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err="1" smtClean="0">
                <a:solidFill>
                  <a:schemeClr val="bg1"/>
                </a:solidFill>
              </a:rPr>
              <a:t>Оқудың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интенсификациясының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жоғарылауы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келесі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жетілдірілу</a:t>
            </a:r>
            <a:r>
              <a:rPr lang="ru-RU" sz="2400" dirty="0" smtClean="0">
                <a:solidFill>
                  <a:schemeClr val="bg1"/>
                </a:solidFill>
              </a:rPr>
              <a:t> жолымен жүзеге асуы мүмкін:</a:t>
            </a:r>
            <a:endParaRPr lang="ru-RU" sz="24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• оқу материалының мазмұнымен;</a:t>
            </a:r>
            <a:endParaRPr lang="ru-RU" sz="2400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chemeClr val="bg1"/>
                </a:solidFill>
              </a:rPr>
              <a:t>• </a:t>
            </a:r>
            <a:r>
              <a:rPr lang="ru-RU" sz="2400" dirty="0" smtClean="0">
                <a:solidFill>
                  <a:schemeClr val="bg1"/>
                </a:solidFill>
              </a:rPr>
              <a:t>оқу әдістерімен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874" y="1031372"/>
            <a:ext cx="3500447" cy="432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21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7299" y="284813"/>
            <a:ext cx="7772400" cy="63408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Физиканың </a:t>
            </a:r>
            <a:r>
              <a:rPr lang="ru-RU" sz="2000" dirty="0" err="1" smtClean="0">
                <a:solidFill>
                  <a:schemeClr val="bg1"/>
                </a:solidFill>
              </a:rPr>
              <a:t>оқыту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процессі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интенсификациясының</a:t>
            </a:r>
            <a:r>
              <a:rPr lang="ru-RU" sz="2000" dirty="0" smtClean="0">
                <a:solidFill>
                  <a:schemeClr val="bg1"/>
                </a:solidFill>
              </a:rPr>
              <a:t> резервтері: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Физиканың оқыту мазмұнын және </a:t>
            </a:r>
            <a:r>
              <a:rPr lang="ru-RU" sz="2000" dirty="0" err="1" smtClean="0">
                <a:solidFill>
                  <a:schemeClr val="bg1"/>
                </a:solidFill>
              </a:rPr>
              <a:t>оқу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</a:rPr>
              <a:t>процессін</a:t>
            </a:r>
            <a:r>
              <a:rPr lang="ru-RU" sz="2000" dirty="0" smtClean="0">
                <a:solidFill>
                  <a:schemeClr val="bg1"/>
                </a:solidFill>
              </a:rPr>
              <a:t> (сабақ)  талдаудың мақсатқа бағытталған және мамандандарылған қайта ұйымдастырылуы;</a:t>
            </a:r>
            <a:endParaRPr lang="ru-RU" sz="2000" dirty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Жоғарғы оқу орынындағы (ЖОО) әрбір оқу этаптары, стандарттар мен программаларды әзірлеу үшін талаптардың нақтылануы;  </a:t>
            </a:r>
            <a:endParaRPr lang="ru-RU" sz="2000" dirty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Жаңа оқу және оқу-әдістемелік жәрдемақылардың құрылуы;  </a:t>
            </a:r>
            <a:endParaRPr lang="ru-RU" sz="2000" dirty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Физиканы оқытудың жеделдетілген, инновациялық және дәстүрлі тәсілдерінің тіркесуі;</a:t>
            </a:r>
            <a:endParaRPr lang="ru-RU" sz="2000" dirty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Жеке-бағдарланған оқытудың өткізілуі, оқушылардың психологиялық резевтерінің қолданылуы.    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63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2288" y="1497491"/>
            <a:ext cx="5478905" cy="47833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Физиканы </a:t>
            </a:r>
            <a:r>
              <a:rPr lang="ru-RU" dirty="0" err="1" smtClean="0">
                <a:solidFill>
                  <a:schemeClr val="bg1"/>
                </a:solidFill>
              </a:rPr>
              <a:t>оқыту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процессі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интенсификациясының</a:t>
            </a:r>
            <a:r>
              <a:rPr lang="ru-RU" dirty="0" smtClean="0">
                <a:solidFill>
                  <a:schemeClr val="bg1"/>
                </a:solidFill>
              </a:rPr>
              <a:t> резевтері:  </a:t>
            </a:r>
            <a:endParaRPr lang="en-US" dirty="0" smtClean="0">
              <a:solidFill>
                <a:schemeClr val="bg1"/>
              </a:solidFill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Оқуға деген себепті ынталандыру және оқушылардың әлеуметтік-жеке, оқу және мамандандырылған себептерінің есептеу, физика сабағында оңтайлы психологиялық климатты құру; 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Оқушылардың коммуникативті және танымдық қызметтерін тиімді ұйымдасытру; </a:t>
            </a:r>
            <a:endParaRPr lang="ru-RU" dirty="0">
              <a:solidFill>
                <a:schemeClr val="bg1"/>
              </a:solidFill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Жеке дара жұмыс жасауға тиімді бағыттау және </a:t>
            </a:r>
            <a:r>
              <a:rPr lang="ru-RU" dirty="0" err="1" smtClean="0">
                <a:solidFill>
                  <a:schemeClr val="bg1"/>
                </a:solidFill>
              </a:rPr>
              <a:t>оқу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процессін</a:t>
            </a:r>
            <a:r>
              <a:rPr lang="ru-RU" dirty="0" smtClean="0">
                <a:solidFill>
                  <a:schemeClr val="bg1"/>
                </a:solidFill>
              </a:rPr>
              <a:t>  </a:t>
            </a:r>
            <a:r>
              <a:rPr lang="ru-RU" dirty="0" err="1" smtClean="0">
                <a:solidFill>
                  <a:schemeClr val="bg1"/>
                </a:solidFill>
              </a:rPr>
              <a:t>индивидуализациялау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  <a:endParaRPr lang="ru-RU" dirty="0">
              <a:solidFill>
                <a:schemeClr val="bg1"/>
              </a:solidFill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оқу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процессін</a:t>
            </a:r>
            <a:r>
              <a:rPr lang="ru-RU" dirty="0" smtClean="0">
                <a:solidFill>
                  <a:schemeClr val="bg1"/>
                </a:solidFill>
              </a:rPr>
              <a:t> жоспарлауды жүзеге асыру және оқу жұмыс бағдарламасын, силлабустарды, пәннің оқу-әдістемелік  кешендерін жүзеге асырыру;</a:t>
            </a:r>
            <a:endParaRPr lang="ru-RU" dirty="0">
              <a:solidFill>
                <a:schemeClr val="bg1"/>
              </a:solidFill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Заманауи оқу құралдарының және компьютерлік оқудың шектемелі қолдданылуы.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475" y="2416674"/>
            <a:ext cx="2819399" cy="280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2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1"/>
          <p:cNvSpPr txBox="1">
            <a:spLocks noChangeArrowheads="1"/>
          </p:cNvSpPr>
          <p:nvPr/>
        </p:nvSpPr>
        <p:spPr bwMode="auto">
          <a:xfrm>
            <a:off x="511175" y="609600"/>
            <a:ext cx="7715250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 hangingPunct="1">
              <a:buSzPct val="100000"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Динамика  –механикалық қозғалыстың өзгеруінің пайда болу себептерін зерттейтін физиканың тарауы</a:t>
            </a:r>
          </a:p>
          <a:p>
            <a:pPr algn="just" eaLnBrk="1" hangingPunct="1">
              <a:buSzPct val="100000"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Негізгі заңдары: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AutoNum type="arabicPeriod"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Ньютонның бірінші заңы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AutoNum type="arabicPeriod"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Ньютонның екінші заңы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AutoNum type="arabicPeriod"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Ньютонның үшінші заңы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AutoNum type="arabicPeriod"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Дүниежүзілік тартылыс күші заңы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AutoNum type="arabicPeriod"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Гук заңы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200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buSzPct val="100000"/>
            </a:pPr>
            <a:endParaRPr lang="ru-RU" altLang="ru-RU" sz="20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Text Box 2"/>
          <p:cNvSpPr txBox="1">
            <a:spLocks noChangeArrowheads="1"/>
          </p:cNvSpPr>
          <p:nvPr/>
        </p:nvSpPr>
        <p:spPr bwMode="auto">
          <a:xfrm>
            <a:off x="4678363" y="5578475"/>
            <a:ext cx="4465637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 hangingPunct="1">
              <a:buSzPct val="100000"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Ньютон заңы инерциалды жүйені қолдануды қажет етеді.</a:t>
            </a:r>
          </a:p>
        </p:txBody>
      </p:sp>
      <p:sp>
        <p:nvSpPr>
          <p:cNvPr id="91140" name="Text Box 3"/>
          <p:cNvSpPr txBox="1">
            <a:spLocks noChangeArrowheads="1"/>
          </p:cNvSpPr>
          <p:nvPr/>
        </p:nvSpPr>
        <p:spPr bwMode="auto">
          <a:xfrm>
            <a:off x="330200" y="3732213"/>
            <a:ext cx="422275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 hangingPunct="1">
              <a:buSzPct val="100000"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Дүниежүзілік тартылыс күшін мына жағдайда қолданамыз: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Wingdings" panose="05000000000000000000" pitchFamily="2" charset="2"/>
              <a:buChar char=""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 дене материалдық нүкте болса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Wingdings" panose="05000000000000000000" pitchFamily="2" charset="2"/>
              <a:buChar char=""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Дене бірыңғай шарлар болып табылады немесе симметриялы елдің таратушының денеге тәуелді болуы.</a:t>
            </a:r>
          </a:p>
        </p:txBody>
      </p:sp>
      <p:sp>
        <p:nvSpPr>
          <p:cNvPr id="91141" name="Text Box 4"/>
          <p:cNvSpPr txBox="1">
            <a:spLocks noChangeArrowheads="1"/>
          </p:cNvSpPr>
          <p:nvPr/>
        </p:nvSpPr>
        <p:spPr bwMode="auto">
          <a:xfrm>
            <a:off x="4810125" y="4479925"/>
            <a:ext cx="4200525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 hangingPunct="1">
              <a:buSzPct val="100000"/>
            </a:pPr>
            <a:r>
              <a:rPr lang="ru-RU" alt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Гук заңы тек майысқақ деформациялану нәтижесінде іске асады.</a:t>
            </a:r>
          </a:p>
        </p:txBody>
      </p:sp>
      <p:pic>
        <p:nvPicPr>
          <p:cNvPr id="9114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325" y="1104900"/>
            <a:ext cx="3287713" cy="298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23412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695325" y="390525"/>
            <a:ext cx="7286625" cy="649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512763" indent="-512763" eaLnBrk="0" hangingPunct="0">
              <a:tabLst>
                <a:tab pos="512763" algn="l"/>
                <a:tab pos="1427163" algn="l"/>
                <a:tab pos="2341563" algn="l"/>
                <a:tab pos="3255963" algn="l"/>
                <a:tab pos="4170363" algn="l"/>
                <a:tab pos="5084763" algn="l"/>
                <a:tab pos="5999163" algn="l"/>
                <a:tab pos="6913563" algn="l"/>
                <a:tab pos="7827963" algn="l"/>
                <a:tab pos="8742363" algn="l"/>
                <a:tab pos="9656763" algn="l"/>
                <a:tab pos="105711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1pPr>
            <a:lvl2pPr eaLnBrk="0" hangingPunct="0">
              <a:tabLst>
                <a:tab pos="512763" algn="l"/>
                <a:tab pos="1427163" algn="l"/>
                <a:tab pos="2341563" algn="l"/>
                <a:tab pos="3255963" algn="l"/>
                <a:tab pos="4170363" algn="l"/>
                <a:tab pos="5084763" algn="l"/>
                <a:tab pos="5999163" algn="l"/>
                <a:tab pos="6913563" algn="l"/>
                <a:tab pos="7827963" algn="l"/>
                <a:tab pos="8742363" algn="l"/>
                <a:tab pos="9656763" algn="l"/>
                <a:tab pos="105711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2pPr>
            <a:lvl3pPr eaLnBrk="0" hangingPunct="0">
              <a:tabLst>
                <a:tab pos="512763" algn="l"/>
                <a:tab pos="1427163" algn="l"/>
                <a:tab pos="2341563" algn="l"/>
                <a:tab pos="3255963" algn="l"/>
                <a:tab pos="4170363" algn="l"/>
                <a:tab pos="5084763" algn="l"/>
                <a:tab pos="5999163" algn="l"/>
                <a:tab pos="6913563" algn="l"/>
                <a:tab pos="7827963" algn="l"/>
                <a:tab pos="8742363" algn="l"/>
                <a:tab pos="9656763" algn="l"/>
                <a:tab pos="105711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3pPr>
            <a:lvl4pPr eaLnBrk="0" hangingPunct="0">
              <a:tabLst>
                <a:tab pos="512763" algn="l"/>
                <a:tab pos="1427163" algn="l"/>
                <a:tab pos="2341563" algn="l"/>
                <a:tab pos="3255963" algn="l"/>
                <a:tab pos="4170363" algn="l"/>
                <a:tab pos="5084763" algn="l"/>
                <a:tab pos="5999163" algn="l"/>
                <a:tab pos="6913563" algn="l"/>
                <a:tab pos="7827963" algn="l"/>
                <a:tab pos="8742363" algn="l"/>
                <a:tab pos="9656763" algn="l"/>
                <a:tab pos="105711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4pPr>
            <a:lvl5pPr eaLnBrk="0" hangingPunct="0">
              <a:tabLst>
                <a:tab pos="512763" algn="l"/>
                <a:tab pos="1427163" algn="l"/>
                <a:tab pos="2341563" algn="l"/>
                <a:tab pos="3255963" algn="l"/>
                <a:tab pos="4170363" algn="l"/>
                <a:tab pos="5084763" algn="l"/>
                <a:tab pos="5999163" algn="l"/>
                <a:tab pos="6913563" algn="l"/>
                <a:tab pos="7827963" algn="l"/>
                <a:tab pos="8742363" algn="l"/>
                <a:tab pos="9656763" algn="l"/>
                <a:tab pos="105711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12763" algn="l"/>
                <a:tab pos="1427163" algn="l"/>
                <a:tab pos="2341563" algn="l"/>
                <a:tab pos="3255963" algn="l"/>
                <a:tab pos="4170363" algn="l"/>
                <a:tab pos="5084763" algn="l"/>
                <a:tab pos="5999163" algn="l"/>
                <a:tab pos="6913563" algn="l"/>
                <a:tab pos="7827963" algn="l"/>
                <a:tab pos="8742363" algn="l"/>
                <a:tab pos="9656763" algn="l"/>
                <a:tab pos="105711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12763" algn="l"/>
                <a:tab pos="1427163" algn="l"/>
                <a:tab pos="2341563" algn="l"/>
                <a:tab pos="3255963" algn="l"/>
                <a:tab pos="4170363" algn="l"/>
                <a:tab pos="5084763" algn="l"/>
                <a:tab pos="5999163" algn="l"/>
                <a:tab pos="6913563" algn="l"/>
                <a:tab pos="7827963" algn="l"/>
                <a:tab pos="8742363" algn="l"/>
                <a:tab pos="9656763" algn="l"/>
                <a:tab pos="105711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12763" algn="l"/>
                <a:tab pos="1427163" algn="l"/>
                <a:tab pos="2341563" algn="l"/>
                <a:tab pos="3255963" algn="l"/>
                <a:tab pos="4170363" algn="l"/>
                <a:tab pos="5084763" algn="l"/>
                <a:tab pos="5999163" algn="l"/>
                <a:tab pos="6913563" algn="l"/>
                <a:tab pos="7827963" algn="l"/>
                <a:tab pos="8742363" algn="l"/>
                <a:tab pos="9656763" algn="l"/>
                <a:tab pos="105711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512763" algn="l"/>
                <a:tab pos="1427163" algn="l"/>
                <a:tab pos="2341563" algn="l"/>
                <a:tab pos="3255963" algn="l"/>
                <a:tab pos="4170363" algn="l"/>
                <a:tab pos="5084763" algn="l"/>
                <a:tab pos="5999163" algn="l"/>
                <a:tab pos="6913563" algn="l"/>
                <a:tab pos="7827963" algn="l"/>
                <a:tab pos="8742363" algn="l"/>
                <a:tab pos="9656763" algn="l"/>
                <a:tab pos="10571163" algn="l"/>
              </a:tabLst>
              <a:defRPr>
                <a:solidFill>
                  <a:schemeClr val="bg1"/>
                </a:solidFill>
                <a:latin typeface="Arial" charset="0"/>
                <a:ea typeface="Microsoft YaHei" charset="-122"/>
              </a:defRPr>
            </a:lvl9pPr>
          </a:lstStyle>
          <a:p>
            <a:pPr algn="just" eaLnBrk="1" hangingPunct="1">
              <a:buClr>
                <a:srgbClr val="000000"/>
              </a:buClr>
              <a:buSzPct val="100000"/>
              <a:buFont typeface="Times New Roman" pitchFamily="16" charset="0"/>
              <a:buAutoNum type="romanUcPeriod"/>
              <a:defRPr/>
            </a:pPr>
            <a:r>
              <a:rPr lang="ru-RU" altLang="ru-RU" sz="2000" dirty="0" smtClean="0">
                <a:solidFill>
                  <a:srgbClr val="000000"/>
                </a:solidFill>
                <a:latin typeface="Times New Roman" pitchFamily="16" charset="0"/>
              </a:rPr>
              <a:t>Егер денеге басқа денелер әсер етпесе, немесе олардың әсерлері бір-бірін теңестірсе, онда дене тыныштық күйін, немесе бірқалыпты түзу сызықты қозғалыс күйін сақтайды.  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itchFamily="16" charset="0"/>
              <a:buAutoNum type="romanUcPeriod"/>
              <a:defRPr/>
            </a:pPr>
            <a:r>
              <a:rPr lang="ru-RU" altLang="ru-RU" sz="2000" dirty="0" smtClean="0">
                <a:solidFill>
                  <a:srgbClr val="000000"/>
                </a:solidFill>
                <a:latin typeface="Times New Roman" pitchFamily="16" charset="0"/>
              </a:rPr>
              <a:t>Күш дененің үдеуіне пропорционал. Сондықтан дененің үдеуі оған әрекет ететін  күшке тура пропорционал және дененің массасына кері пропорционал. Бұл тұжырымдама Ньютонның екінші заңы, немесе механиканың екінші заңы деп аталады.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 altLang="ru-RU" sz="2000" dirty="0" smtClean="0">
              <a:solidFill>
                <a:srgbClr val="000000"/>
              </a:solidFill>
              <a:latin typeface="Times New Roman" pitchFamily="16" charset="0"/>
            </a:endParaRP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 altLang="ru-RU" sz="2000" dirty="0" smtClean="0">
              <a:solidFill>
                <a:srgbClr val="000000"/>
              </a:solidFill>
              <a:latin typeface="Times New Roman" pitchFamily="16" charset="0"/>
            </a:endParaRPr>
          </a:p>
          <a:p>
            <a:pPr marL="0" indent="0" algn="just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 altLang="ru-RU" sz="2000" dirty="0" smtClean="0">
              <a:solidFill>
                <a:srgbClr val="000000"/>
              </a:solidFill>
              <a:latin typeface="Times New Roman" pitchFamily="16" charset="0"/>
            </a:endParaRPr>
          </a:p>
          <a:p>
            <a:pPr marL="0" indent="0" algn="just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en-US" altLang="ru-RU" sz="2000" dirty="0" smtClean="0">
                <a:solidFill>
                  <a:srgbClr val="000000"/>
                </a:solidFill>
                <a:latin typeface="Times New Roman" pitchFamily="16" charset="0"/>
              </a:rPr>
              <a:t>III      </a:t>
            </a:r>
            <a:r>
              <a:rPr lang="ru-RU" altLang="ru-RU" sz="2000" dirty="0" smtClean="0">
                <a:solidFill>
                  <a:srgbClr val="000000"/>
                </a:solidFill>
                <a:latin typeface="Times New Roman" pitchFamily="16" charset="0"/>
              </a:rPr>
              <a:t>Екі дененің бір-бірімен әсерлесу кезіндегі күштері: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itchFamily="16" charset="0"/>
              <a:buAutoNum type="arabicPeriod"/>
              <a:defRPr/>
            </a:pPr>
            <a:r>
              <a:rPr lang="ru-RU" altLang="ru-RU" sz="2000" dirty="0" smtClean="0">
                <a:solidFill>
                  <a:srgbClr val="000000"/>
                </a:solidFill>
                <a:latin typeface="Times New Roman" pitchFamily="16" charset="0"/>
              </a:rPr>
              <a:t> модулі жағынан бірдей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itchFamily="16" charset="0"/>
              <a:buAutoNum type="arabicPeriod"/>
              <a:defRPr/>
            </a:pPr>
            <a:r>
              <a:rPr lang="ru-RU" altLang="ru-RU" sz="2000" dirty="0" smtClean="0">
                <a:solidFill>
                  <a:srgbClr val="000000"/>
                </a:solidFill>
                <a:latin typeface="Times New Roman" pitchFamily="16" charset="0"/>
              </a:rPr>
              <a:t> бағыты қарама-қарсы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itchFamily="16" charset="0"/>
              <a:buAutoNum type="arabicPeriod"/>
              <a:defRPr/>
            </a:pPr>
            <a:r>
              <a:rPr lang="ru-RU" altLang="ru-RU" sz="2000" dirty="0" smtClean="0">
                <a:solidFill>
                  <a:srgbClr val="000000"/>
                </a:solidFill>
                <a:latin typeface="Times New Roman" pitchFamily="16" charset="0"/>
              </a:rPr>
              <a:t> бір түзу бойында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itchFamily="16" charset="0"/>
              <a:buAutoNum type="arabicPeriod"/>
              <a:defRPr/>
            </a:pPr>
            <a:r>
              <a:rPr lang="ru-RU" altLang="ru-RU" sz="2000" dirty="0" smtClean="0">
                <a:solidFill>
                  <a:srgbClr val="000000"/>
                </a:solidFill>
                <a:latin typeface="Times New Roman" pitchFamily="16" charset="0"/>
              </a:rPr>
              <a:t> табиғаты бірдей</a:t>
            </a: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 altLang="ru-RU" sz="2000" dirty="0" smtClean="0">
              <a:solidFill>
                <a:srgbClr val="000000"/>
              </a:solidFill>
              <a:latin typeface="Times New Roman" pitchFamily="16" charset="0"/>
            </a:endParaRP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 altLang="ru-RU" sz="2000" dirty="0" smtClean="0">
              <a:solidFill>
                <a:srgbClr val="000000"/>
              </a:solidFill>
              <a:latin typeface="Times New Roman" pitchFamily="16" charset="0"/>
            </a:endParaRPr>
          </a:p>
          <a:p>
            <a:pPr algn="just" eaLnBrk="1" hangingPunct="1">
              <a:buSzPct val="100000"/>
              <a:defRPr/>
            </a:pPr>
            <a:endParaRPr lang="ru-RU" altLang="ru-RU" sz="2000" dirty="0" smtClean="0">
              <a:solidFill>
                <a:srgbClr val="000000"/>
              </a:solidFill>
              <a:latin typeface="Times New Roman" pitchFamily="16" charset="0"/>
            </a:endParaRPr>
          </a:p>
          <a:p>
            <a:pPr algn="just" eaLnBrk="1" hangingPunct="1">
              <a:buSzPct val="100000"/>
              <a:defRPr/>
            </a:pPr>
            <a:endParaRPr lang="ru-RU" altLang="ru-RU" sz="2000" dirty="0" smtClean="0">
              <a:solidFill>
                <a:srgbClr val="000000"/>
              </a:solidFill>
              <a:latin typeface="Times New Roman" pitchFamily="16" charset="0"/>
            </a:endParaRPr>
          </a:p>
          <a:p>
            <a:pPr algn="just" eaLnBrk="1" hangingPunct="1">
              <a:buSzPct val="100000"/>
              <a:defRPr/>
            </a:pPr>
            <a:endParaRPr lang="ru-RU" altLang="ru-RU" sz="2000" dirty="0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pic>
        <p:nvPicPr>
          <p:cNvPr id="931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25" y="2952750"/>
            <a:ext cx="100965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21355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1"/>
          <p:cNvSpPr txBox="1">
            <a:spLocks noChangeArrowheads="1"/>
          </p:cNvSpPr>
          <p:nvPr/>
        </p:nvSpPr>
        <p:spPr bwMode="auto">
          <a:xfrm>
            <a:off x="1071563" y="428625"/>
            <a:ext cx="707231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r>
              <a:rPr lang="ru-RU" altLang="ru-RU" sz="3200">
                <a:solidFill>
                  <a:srgbClr val="000000"/>
                </a:solidFill>
              </a:rPr>
              <a:t>Бүкіл әлемдік тартылыс күші</a:t>
            </a:r>
          </a:p>
        </p:txBody>
      </p:sp>
      <p:sp>
        <p:nvSpPr>
          <p:cNvPr id="95235" name="Text Box 2"/>
          <p:cNvSpPr txBox="1">
            <a:spLocks noChangeArrowheads="1"/>
          </p:cNvSpPr>
          <p:nvPr/>
        </p:nvSpPr>
        <p:spPr bwMode="auto">
          <a:xfrm>
            <a:off x="857250" y="1076325"/>
            <a:ext cx="7500938" cy="190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 hangingPunct="1">
              <a:buSzPct val="100000"/>
            </a:pPr>
            <a:r>
              <a:rPr lang="ru-RU" altLang="ru-RU" sz="220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altLang="ru-RU" sz="2400">
                <a:solidFill>
                  <a:srgbClr val="000000"/>
                </a:solidFill>
                <a:latin typeface="Times New Roman" panose="02020603050405020304" pitchFamily="18" charset="0"/>
              </a:rPr>
              <a:t>Бір түзу бойында жататын екі дененің бір-біріне әсерлесу күші, денелердің массасына тура пропорционал және арақашықтарының квадратына кері пропорционал:</a:t>
            </a:r>
          </a:p>
        </p:txBody>
      </p:sp>
      <p:sp>
        <p:nvSpPr>
          <p:cNvPr id="95236" name="Text Box 3"/>
          <p:cNvSpPr txBox="1">
            <a:spLocks noChangeArrowheads="1"/>
          </p:cNvSpPr>
          <p:nvPr/>
        </p:nvSpPr>
        <p:spPr bwMode="auto">
          <a:xfrm>
            <a:off x="1143000" y="3500438"/>
            <a:ext cx="2500313" cy="9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buSzPct val="100000"/>
            </a:pPr>
            <a:endParaRPr lang="ru-RU" altLang="ru-RU" sz="2800">
              <a:solidFill>
                <a:srgbClr val="FFFFFF"/>
              </a:solidFill>
            </a:endParaRPr>
          </a:p>
          <a:p>
            <a:pPr eaLnBrk="1" hangingPunct="1">
              <a:buSzPct val="100000"/>
            </a:pPr>
            <a:endParaRPr lang="ru-RU" altLang="ru-RU" sz="2800">
              <a:solidFill>
                <a:srgbClr val="FFFFFF"/>
              </a:solidFill>
            </a:endParaRPr>
          </a:p>
        </p:txBody>
      </p:sp>
      <p:sp>
        <p:nvSpPr>
          <p:cNvPr id="95237" name="Text Box 4"/>
          <p:cNvSpPr txBox="1">
            <a:spLocks noChangeArrowheads="1"/>
          </p:cNvSpPr>
          <p:nvPr/>
        </p:nvSpPr>
        <p:spPr bwMode="auto">
          <a:xfrm>
            <a:off x="1000125" y="4572000"/>
            <a:ext cx="32861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endParaRPr lang="ru-RU" altLang="ru-RU" sz="2400">
              <a:solidFill>
                <a:srgbClr val="FFFFFF"/>
              </a:solidFill>
            </a:endParaRPr>
          </a:p>
          <a:p>
            <a:pPr algn="ctr" eaLnBrk="1" hangingPunct="1">
              <a:buSzPct val="100000"/>
            </a:pPr>
            <a:endParaRPr lang="ru-RU" altLang="ru-RU" sz="2400">
              <a:solidFill>
                <a:srgbClr val="FFFFFF"/>
              </a:solidFill>
            </a:endParaRPr>
          </a:p>
        </p:txBody>
      </p:sp>
      <p:sp>
        <p:nvSpPr>
          <p:cNvPr id="95238" name="Text Box 5"/>
          <p:cNvSpPr txBox="1">
            <a:spLocks noChangeArrowheads="1"/>
          </p:cNvSpPr>
          <p:nvPr/>
        </p:nvSpPr>
        <p:spPr bwMode="auto">
          <a:xfrm>
            <a:off x="4286250" y="3500438"/>
            <a:ext cx="4071938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 hangingPunct="1">
              <a:buSzPct val="100000"/>
            </a:pPr>
            <a:r>
              <a:rPr lang="ru-RU" altLang="ru-RU" sz="2200">
                <a:solidFill>
                  <a:srgbClr val="000000"/>
                </a:solidFill>
                <a:latin typeface="Times New Roman" panose="02020603050405020304" pitchFamily="18" charset="0"/>
              </a:rPr>
              <a:t>Физикалық мағына;</a:t>
            </a:r>
          </a:p>
          <a:p>
            <a:pPr algn="just" eaLnBrk="1" hangingPunct="1">
              <a:buSzPct val="100000"/>
            </a:pPr>
            <a:r>
              <a:rPr lang="ru-RU" altLang="ru-RU" sz="2200">
                <a:solidFill>
                  <a:srgbClr val="000000"/>
                </a:solidFill>
                <a:latin typeface="Times New Roman" panose="02020603050405020304" pitchFamily="18" charset="0"/>
              </a:rPr>
              <a:t>Гравитациялық тұрақты сан күшке тең,массасы 1 кг,арақашықтығы 1м екі материалдық нүктеге тартылады.</a:t>
            </a:r>
          </a:p>
        </p:txBody>
      </p:sp>
      <p:sp>
        <p:nvSpPr>
          <p:cNvPr id="95239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/>
          </a:p>
        </p:txBody>
      </p:sp>
      <p:pic>
        <p:nvPicPr>
          <p:cNvPr id="9524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3643313"/>
            <a:ext cx="210502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5241" name="Rectangle 8"/>
          <p:cNvSpPr>
            <a:spLocks noChangeArrowheads="1"/>
          </p:cNvSpPr>
          <p:nvPr/>
        </p:nvSpPr>
        <p:spPr bwMode="auto">
          <a:xfrm>
            <a:off x="0" y="1076325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/>
          </a:p>
        </p:txBody>
      </p:sp>
      <p:sp>
        <p:nvSpPr>
          <p:cNvPr id="95242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/>
          </a:p>
        </p:txBody>
      </p:sp>
      <p:pic>
        <p:nvPicPr>
          <p:cNvPr id="95243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633913"/>
            <a:ext cx="298132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5244" name="Rectangle 11"/>
          <p:cNvSpPr>
            <a:spLocks noChangeArrowheads="1"/>
          </p:cNvSpPr>
          <p:nvPr/>
        </p:nvSpPr>
        <p:spPr bwMode="auto">
          <a:xfrm>
            <a:off x="0" y="1181100"/>
            <a:ext cx="9144000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6736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 algn="ctr"/>
            <a:r>
              <a:rPr lang="ru-RU" dirty="0" smtClean="0">
                <a:solidFill>
                  <a:schemeClr val="bg1"/>
                </a:solidFill>
              </a:rPr>
              <a:t>Сұлбалар мен кестелерді жүйелейтін мәселелік жағдайлардың мысалдары және оларды талдау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01016"/>
            <a:ext cx="5044190" cy="41538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Полшалық педагог В. Оконь мәселелік оқытуды анықтады:</a:t>
            </a:r>
            <a:endParaRPr lang="ru-RU" dirty="0">
              <a:solidFill>
                <a:schemeClr val="bg1"/>
              </a:solidFill>
            </a:endParaRPr>
          </a:p>
          <a:p>
            <a:pPr algn="just"/>
            <a:r>
              <a:rPr lang="ru-RU" dirty="0">
                <a:solidFill>
                  <a:schemeClr val="bg1"/>
                </a:solidFill>
              </a:rPr>
              <a:t>«... </a:t>
            </a:r>
            <a:r>
              <a:rPr lang="ru-RU" dirty="0" smtClean="0">
                <a:solidFill>
                  <a:schemeClr val="bg1"/>
                </a:solidFill>
              </a:rPr>
              <a:t>мәселелік оқытумен біз мәселелік жағдайлардың ұйымдастырылуы, мәселелердің құрылуы, мәселені шешу кезінде оқушыларға қажетті көмек көрсету, осы шешімдерді тексеру,  жүйелеу процесіне басшылық ету және  алған білімді бекіту сияқты әрекеттердің жиынтығын, түсінеміз»</a:t>
            </a:r>
            <a:endParaRPr lang="ru-RU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Мәселелік оқытудың теориялық негізі болып шығармашылық танымдық процестің негізгі заңдылығы табылады.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978" y="2401016"/>
            <a:ext cx="2571837" cy="345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5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Другая 3">
      <a:dk1>
        <a:sysClr val="windowText" lastClr="000000"/>
      </a:dk1>
      <a:lt1>
        <a:sysClr val="window" lastClr="FFFFFF"/>
      </a:lt1>
      <a:dk2>
        <a:srgbClr val="6ADAFA"/>
      </a:dk2>
      <a:lt2>
        <a:srgbClr val="DBF5F9"/>
      </a:lt2>
      <a:accent1>
        <a:srgbClr val="85DFD0"/>
      </a:accent1>
      <a:accent2>
        <a:srgbClr val="85DFD0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/Times New Roman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Небесный</Template>
  <TotalTime>287</TotalTime>
  <Words>498</Words>
  <Application>Microsoft Office PowerPoint</Application>
  <PresentationFormat>Экран (4:3)</PresentationFormat>
  <Paragraphs>66</Paragraphs>
  <Slides>10</Slides>
  <Notes>6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Microsoft YaHei</vt:lpstr>
      <vt:lpstr>Arial</vt:lpstr>
      <vt:lpstr>Calibri</vt:lpstr>
      <vt:lpstr>Times New Roman</vt:lpstr>
      <vt:lpstr>Wingdings</vt:lpstr>
      <vt:lpstr>Небеса</vt:lpstr>
      <vt:lpstr>Инновациялық Еуразия университеті «Энергия үнемдеу технологиялары»  кафедрасы</vt:lpstr>
      <vt:lpstr>Мазмұны</vt:lpstr>
      <vt:lpstr>Физиканы оқытудың интенсификация әдістері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Сұлбалар мен кестелерді жүйелейтін мәселелік жағдайлардың мысалдары және оларды талдау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Техника  школьного эксперимента</dc:title>
  <dc:creator>Alfiya</dc:creator>
  <cp:lastModifiedBy>Alfiya</cp:lastModifiedBy>
  <cp:revision>33</cp:revision>
  <dcterms:created xsi:type="dcterms:W3CDTF">2013-08-18T14:46:05Z</dcterms:created>
  <dcterms:modified xsi:type="dcterms:W3CDTF">2014-03-03T14:38:55Z</dcterms:modified>
</cp:coreProperties>
</file>