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4" r:id="rId2"/>
    <p:sldId id="301" r:id="rId3"/>
    <p:sldId id="303" r:id="rId4"/>
    <p:sldId id="304" r:id="rId5"/>
    <p:sldId id="306" r:id="rId6"/>
    <p:sldId id="307" r:id="rId7"/>
    <p:sldId id="273" r:id="rId8"/>
    <p:sldId id="274" r:id="rId9"/>
    <p:sldId id="275" r:id="rId10"/>
    <p:sldId id="276" r:id="rId11"/>
    <p:sldId id="277" r:id="rId12"/>
    <p:sldId id="278" r:id="rId13"/>
    <p:sldId id="279" r:id="rId14"/>
    <p:sldId id="280" r:id="rId15"/>
    <p:sldId id="259" r:id="rId16"/>
    <p:sldId id="268" r:id="rId17"/>
    <p:sldId id="296" r:id="rId18"/>
    <p:sldId id="265" r:id="rId19"/>
    <p:sldId id="281" r:id="rId20"/>
    <p:sldId id="266" r:id="rId21"/>
    <p:sldId id="299" r:id="rId22"/>
    <p:sldId id="267" r:id="rId23"/>
    <p:sldId id="298" r:id="rId24"/>
    <p:sldId id="271" r:id="rId25"/>
    <p:sldId id="297" r:id="rId26"/>
    <p:sldId id="272" r:id="rId27"/>
    <p:sldId id="300" r:id="rId28"/>
    <p:sldId id="283" r:id="rId29"/>
    <p:sldId id="282" r:id="rId30"/>
    <p:sldId id="269" r:id="rId31"/>
    <p:sldId id="270" r:id="rId32"/>
    <p:sldId id="295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308" r:id="rId4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27EEE-3F7E-4CEC-A4F9-650A393147B0}" type="datetimeFigureOut">
              <a:rPr lang="ru-RU" smtClean="0"/>
              <a:t>22.01.2017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2A25E-1EDB-4C6F-BE8D-DAD45CFF16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71022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27EEE-3F7E-4CEC-A4F9-650A393147B0}" type="datetimeFigureOut">
              <a:rPr lang="ru-RU" smtClean="0"/>
              <a:t>22.01.2017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2A25E-1EDB-4C6F-BE8D-DAD45CFF16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04152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27EEE-3F7E-4CEC-A4F9-650A393147B0}" type="datetimeFigureOut">
              <a:rPr lang="ru-RU" smtClean="0"/>
              <a:t>22.01.2017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2A25E-1EDB-4C6F-BE8D-DAD45CFF16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24900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27EEE-3F7E-4CEC-A4F9-650A393147B0}" type="datetimeFigureOut">
              <a:rPr lang="ru-RU" smtClean="0"/>
              <a:t>22.01.2017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2A25E-1EDB-4C6F-BE8D-DAD45CFF16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38376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27EEE-3F7E-4CEC-A4F9-650A393147B0}" type="datetimeFigureOut">
              <a:rPr lang="ru-RU" smtClean="0"/>
              <a:t>22.01.2017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2A25E-1EDB-4C6F-BE8D-DAD45CFF16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32089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27EEE-3F7E-4CEC-A4F9-650A393147B0}" type="datetimeFigureOut">
              <a:rPr lang="ru-RU" smtClean="0"/>
              <a:t>22.01.2017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2A25E-1EDB-4C6F-BE8D-DAD45CFF16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96477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27EEE-3F7E-4CEC-A4F9-650A393147B0}" type="datetimeFigureOut">
              <a:rPr lang="ru-RU" smtClean="0"/>
              <a:t>22.01.2017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2A25E-1EDB-4C6F-BE8D-DAD45CFF16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55011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27EEE-3F7E-4CEC-A4F9-650A393147B0}" type="datetimeFigureOut">
              <a:rPr lang="ru-RU" smtClean="0"/>
              <a:t>22.01.2017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2A25E-1EDB-4C6F-BE8D-DAD45CFF16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22778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27EEE-3F7E-4CEC-A4F9-650A393147B0}" type="datetimeFigureOut">
              <a:rPr lang="ru-RU" smtClean="0"/>
              <a:t>22.01.2017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2A25E-1EDB-4C6F-BE8D-DAD45CFF16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10777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27EEE-3F7E-4CEC-A4F9-650A393147B0}" type="datetimeFigureOut">
              <a:rPr lang="ru-RU" smtClean="0"/>
              <a:t>22.01.2017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2A25E-1EDB-4C6F-BE8D-DAD45CFF16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76830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27EEE-3F7E-4CEC-A4F9-650A393147B0}" type="datetimeFigureOut">
              <a:rPr lang="ru-RU" smtClean="0"/>
              <a:t>22.01.2017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2A25E-1EDB-4C6F-BE8D-DAD45CFF16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17632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72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927EEE-3F7E-4CEC-A4F9-650A393147B0}" type="datetimeFigureOut">
              <a:rPr lang="ru-RU" smtClean="0"/>
              <a:t>22.01.2017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32A25E-1EDB-4C6F-BE8D-DAD45CFF16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317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1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jpeg"/><Relationship Id="rId5" Type="http://schemas.openxmlformats.org/officeDocument/2006/relationships/image" Target="../media/image19.gif"/><Relationship Id="rId4" Type="http://schemas.openxmlformats.org/officeDocument/2006/relationships/image" Target="../media/image1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11874" y="414204"/>
            <a:ext cx="6984776" cy="587853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2800" b="1" dirty="0" smtClean="0">
                <a:solidFill>
                  <a:prstClr val="black"/>
                </a:solidFill>
              </a:rPr>
              <a:t>«Их </a:t>
            </a:r>
            <a:r>
              <a:rPr lang="ru-RU" sz="2800" b="1" dirty="0">
                <a:solidFill>
                  <a:prstClr val="black"/>
                </a:solidFill>
              </a:rPr>
              <a:t>именами названы </a:t>
            </a:r>
            <a:r>
              <a:rPr lang="ru-RU" sz="2800" b="1" dirty="0" smtClean="0">
                <a:solidFill>
                  <a:prstClr val="black"/>
                </a:solidFill>
              </a:rPr>
              <a:t>улицы»</a:t>
            </a:r>
            <a:endParaRPr lang="ru-RU" sz="2800" b="1" dirty="0">
              <a:ea typeface="Calibri"/>
              <a:cs typeface="Times New Roman"/>
            </a:endParaRPr>
          </a:p>
        </p:txBody>
      </p:sp>
      <p:pic>
        <p:nvPicPr>
          <p:cNvPr id="1026" name="Picture 2" descr="Картинки по запросу фото города новокуйбышевск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0004" y="1484784"/>
            <a:ext cx="7056000" cy="4719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27225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024"/>
            <a:ext cx="9144000" cy="6841976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827584" y="980728"/>
            <a:ext cx="7488832" cy="464742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/>
            <a:endParaRPr lang="ru-RU" b="1" u="sng" dirty="0" smtClean="0">
              <a:solidFill>
                <a:prstClr val="black"/>
              </a:solidFill>
            </a:endParaRPr>
          </a:p>
          <a:p>
            <a:pPr lvl="0"/>
            <a:endParaRPr lang="ru-RU" dirty="0">
              <a:solidFill>
                <a:prstClr val="black"/>
              </a:solidFill>
            </a:endParaRPr>
          </a:p>
          <a:p>
            <a:pPr lvl="0"/>
            <a:r>
              <a:rPr lang="ru-RU" sz="2000" dirty="0" smtClean="0">
                <a:solidFill>
                  <a:prstClr val="black"/>
                </a:solidFill>
              </a:rPr>
              <a:t>   С </a:t>
            </a:r>
            <a:r>
              <a:rPr lang="ru-RU" sz="2000" dirty="0">
                <a:solidFill>
                  <a:prstClr val="black"/>
                </a:solidFill>
              </a:rPr>
              <a:t>самых ранних лет у ребенка нужно воспитывать любовь к тому месту, где он родился и живет; развивать умение видеть и понимать красоту природы, желание больше узнать об истории родного края; формировать стремление оказывать посильную помощь людям, живущим рядом.</a:t>
            </a:r>
          </a:p>
          <a:p>
            <a:pPr lvl="0"/>
            <a:r>
              <a:rPr lang="ru-RU" sz="2000" dirty="0" smtClean="0">
                <a:solidFill>
                  <a:prstClr val="black"/>
                </a:solidFill>
              </a:rPr>
              <a:t>   В </a:t>
            </a:r>
            <a:r>
              <a:rPr lang="ru-RU" sz="2000" dirty="0">
                <a:solidFill>
                  <a:prstClr val="black"/>
                </a:solidFill>
              </a:rPr>
              <a:t>настоящее время в отношении людей к семье, к Родине и её истории определились два полюса: на одном - глубокое патриотическое  чувство, ведущее к активной созидательной позиции, на другом - вандализм и циничный отказ от своего Отечества. По какому пути пойдёт новое поколение? </a:t>
            </a:r>
          </a:p>
          <a:p>
            <a:pPr lvl="0"/>
            <a:r>
              <a:rPr lang="ru-RU" sz="2000" dirty="0" smtClean="0">
                <a:solidFill>
                  <a:prstClr val="black"/>
                </a:solidFill>
              </a:rPr>
              <a:t>   Без </a:t>
            </a:r>
            <a:r>
              <a:rPr lang="ru-RU" sz="2000" dirty="0">
                <a:solidFill>
                  <a:prstClr val="black"/>
                </a:solidFill>
              </a:rPr>
              <a:t>любви к своей семье, дому, Родине - не воспитать гражданина, не вдохновить ни на что...</a:t>
            </a:r>
          </a:p>
          <a:p>
            <a:pPr lvl="0"/>
            <a:r>
              <a:rPr lang="ru-RU" sz="2000" dirty="0" smtClean="0">
                <a:solidFill>
                  <a:prstClr val="black"/>
                </a:solidFill>
              </a:rPr>
              <a:t>   </a:t>
            </a:r>
            <a:endParaRPr lang="ru-RU" sz="20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40808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11560" y="612844"/>
            <a:ext cx="7920880" cy="563231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/>
            <a:r>
              <a:rPr lang="ru-RU" sz="2000" dirty="0" smtClean="0">
                <a:solidFill>
                  <a:prstClr val="black"/>
                </a:solidFill>
              </a:rPr>
              <a:t> </a:t>
            </a:r>
            <a:r>
              <a:rPr lang="ru-RU" sz="2000" b="1" dirty="0" smtClean="0">
                <a:solidFill>
                  <a:prstClr val="black"/>
                </a:solidFill>
              </a:rPr>
              <a:t>Проблема</a:t>
            </a:r>
            <a:r>
              <a:rPr lang="ru-RU" sz="2000" dirty="0" smtClean="0">
                <a:solidFill>
                  <a:prstClr val="black"/>
                </a:solidFill>
              </a:rPr>
              <a:t>.</a:t>
            </a:r>
          </a:p>
          <a:p>
            <a:pPr lvl="0"/>
            <a:endParaRPr lang="ru-RU" sz="2000" dirty="0">
              <a:solidFill>
                <a:prstClr val="black"/>
              </a:solidFill>
            </a:endParaRPr>
          </a:p>
          <a:p>
            <a:pPr lvl="0"/>
            <a:r>
              <a:rPr lang="ru-RU" sz="2000" dirty="0">
                <a:solidFill>
                  <a:prstClr val="black"/>
                </a:solidFill>
              </a:rPr>
              <a:t> </a:t>
            </a:r>
            <a:r>
              <a:rPr lang="ru-RU" sz="2000" dirty="0" smtClean="0">
                <a:solidFill>
                  <a:prstClr val="black"/>
                </a:solidFill>
              </a:rPr>
              <a:t>Некоторые </a:t>
            </a:r>
            <a:r>
              <a:rPr lang="ru-RU" sz="2000" dirty="0">
                <a:solidFill>
                  <a:prstClr val="black"/>
                </a:solidFill>
              </a:rPr>
              <a:t>родители считают, что ребёнку дошкольного возраста совсем не обязательно рассказывать о своём городе, как он начинался, чьи имена носят улицы родного города. Да и сами родители, как выяснилось, не очень-то хорошо знают историю своего города. </a:t>
            </a:r>
            <a:r>
              <a:rPr lang="ru-RU" sz="2000" dirty="0" smtClean="0">
                <a:solidFill>
                  <a:prstClr val="black"/>
                </a:solidFill>
              </a:rPr>
              <a:t>Опрос </a:t>
            </a:r>
            <a:r>
              <a:rPr lang="ru-RU" sz="2000" dirty="0">
                <a:solidFill>
                  <a:prstClr val="black"/>
                </a:solidFill>
              </a:rPr>
              <a:t>детей показал, что они знают номер дома и квартиры, этаж, а вот название улицы, на которой живут,  знает очень малое количество детей. Ещё меньшее количество детей ответило на вопрос о названиях близлежащих к детскому саду улицах. Поэтому и появился проект «Их именами названы улицы», который способствует пониманию значения названий улиц, воспитанию в детях  любови и уважения к родному дому, городу, родной улице,  формировать чувство гордости за достижения страны, любовь и уважение к армии, своей стране, воспитанию чувства патриотизма, патриотов России. </a:t>
            </a:r>
            <a:r>
              <a:rPr lang="ru-RU" sz="2000" dirty="0" smtClean="0">
                <a:solidFill>
                  <a:prstClr val="black"/>
                </a:solidFill>
              </a:rPr>
              <a:t>   Знание </a:t>
            </a:r>
            <a:r>
              <a:rPr lang="ru-RU" sz="2000" dirty="0">
                <a:solidFill>
                  <a:prstClr val="black"/>
                </a:solidFill>
              </a:rPr>
              <a:t>название улиц своего города даст толчок познать историю своего народа и поможет в дальнейшем с уважением и интересом относиться к истории других народов.</a:t>
            </a:r>
          </a:p>
        </p:txBody>
      </p:sp>
    </p:spTree>
    <p:extLst>
      <p:ext uri="{BB962C8B-B14F-4D97-AF65-F5344CB8AC3E}">
        <p14:creationId xmlns:p14="http://schemas.microsoft.com/office/powerpoint/2010/main" val="527736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0878"/>
            <a:ext cx="9144000" cy="6868878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15516" y="1412776"/>
            <a:ext cx="8712968" cy="437042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000" b="1" i="1" dirty="0"/>
              <a:t>Для этого необходимо</a:t>
            </a:r>
            <a:r>
              <a:rPr lang="ru-RU" sz="2000" dirty="0" smtClean="0"/>
              <a:t>:</a:t>
            </a:r>
          </a:p>
          <a:p>
            <a:endParaRPr lang="ru-RU" sz="2000" dirty="0"/>
          </a:p>
          <a:p>
            <a:pPr marL="457200" lvl="0" indent="-457200" algn="just">
              <a:buAutoNum type="arabicPeriod"/>
            </a:pPr>
            <a:r>
              <a:rPr lang="ru-RU" sz="2000" b="1" dirty="0" smtClean="0"/>
              <a:t>Формировать</a:t>
            </a:r>
            <a:r>
              <a:rPr lang="ru-RU" sz="2000" dirty="0" smtClean="0"/>
              <a:t> </a:t>
            </a:r>
            <a:r>
              <a:rPr lang="ru-RU" sz="2000" dirty="0"/>
              <a:t>у детей интерес к социальным сведениям (знания о достопримечательностях родного города, улиц, страны, знания названия страны, ее столицы, государственной и городской символики), некоторые исторические сведения (о жизни народа в разные исторические периоды, о подвигах людей в годы Великой Отечественной войны, знание исторических памятников города, улиц</a:t>
            </a:r>
            <a:r>
              <a:rPr lang="ru-RU" sz="2000" dirty="0" smtClean="0"/>
              <a:t>).</a:t>
            </a:r>
          </a:p>
          <a:p>
            <a:pPr marL="457200" lvl="0" indent="-457200" algn="just">
              <a:buAutoNum type="arabicPeriod"/>
            </a:pPr>
            <a:endParaRPr lang="ru-RU" sz="2000" dirty="0"/>
          </a:p>
          <a:p>
            <a:pPr lvl="0" algn="just"/>
            <a:r>
              <a:rPr lang="ru-RU" sz="2000" dirty="0" smtClean="0"/>
              <a:t>2.     </a:t>
            </a:r>
            <a:r>
              <a:rPr lang="ru-RU" sz="2000" b="1" dirty="0" smtClean="0"/>
              <a:t>Воспитывать</a:t>
            </a:r>
            <a:r>
              <a:rPr lang="ru-RU" sz="2000" dirty="0" smtClean="0"/>
              <a:t> </a:t>
            </a:r>
            <a:r>
              <a:rPr lang="ru-RU" sz="2000" dirty="0"/>
              <a:t>у дошкольников интерес к окружающему миру, </a:t>
            </a:r>
            <a:endParaRPr lang="ru-RU" sz="2000" dirty="0" smtClean="0"/>
          </a:p>
          <a:p>
            <a:pPr lvl="0" algn="just"/>
            <a:r>
              <a:rPr lang="ru-RU" sz="2000" dirty="0" smtClean="0"/>
              <a:t>        эмоциональной </a:t>
            </a:r>
            <a:r>
              <a:rPr lang="ru-RU" sz="2000" dirty="0"/>
              <a:t>отзывчивости на события общественной жизни, </a:t>
            </a:r>
            <a:endParaRPr lang="ru-RU" sz="2000" dirty="0" smtClean="0"/>
          </a:p>
          <a:p>
            <a:pPr lvl="0" algn="just"/>
            <a:r>
              <a:rPr lang="ru-RU" sz="2000" dirty="0" smtClean="0"/>
              <a:t>         любовь </a:t>
            </a:r>
            <a:r>
              <a:rPr lang="ru-RU" sz="2000" dirty="0"/>
              <a:t>к </a:t>
            </a:r>
            <a:r>
              <a:rPr lang="ru-RU" sz="2000" dirty="0" smtClean="0"/>
              <a:t>родным </a:t>
            </a:r>
            <a:r>
              <a:rPr lang="ru-RU" sz="2000" dirty="0"/>
              <a:t>и близким людям, родному городу, уважение </a:t>
            </a:r>
            <a:r>
              <a:rPr lang="ru-RU" sz="2000" dirty="0" smtClean="0"/>
              <a:t>к</a:t>
            </a:r>
          </a:p>
          <a:p>
            <a:pPr lvl="0" algn="just"/>
            <a:r>
              <a:rPr lang="ru-RU" sz="2000" dirty="0"/>
              <a:t> </a:t>
            </a:r>
            <a:r>
              <a:rPr lang="ru-RU" sz="2000" dirty="0" smtClean="0"/>
              <a:t>        истории народа</a:t>
            </a:r>
            <a:r>
              <a:rPr lang="ru-RU" sz="2000" dirty="0"/>
              <a:t>, ненависти к врагам.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27736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39552" y="305068"/>
            <a:ext cx="8064896" cy="6247864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/>
            <a:r>
              <a:rPr lang="ru-RU" sz="2000" b="1" u="sng" dirty="0">
                <a:solidFill>
                  <a:prstClr val="black"/>
                </a:solidFill>
              </a:rPr>
              <a:t>Цель проекта</a:t>
            </a:r>
            <a:r>
              <a:rPr lang="ru-RU" sz="2000" dirty="0">
                <a:solidFill>
                  <a:prstClr val="black"/>
                </a:solidFill>
              </a:rPr>
              <a:t> </a:t>
            </a:r>
          </a:p>
          <a:p>
            <a:pPr lvl="0"/>
            <a:r>
              <a:rPr lang="ru-RU" sz="2000" dirty="0">
                <a:solidFill>
                  <a:prstClr val="black"/>
                </a:solidFill>
              </a:rPr>
              <a:t>Воспитание нравственно-патриотических качеств у старших дошкольников.</a:t>
            </a:r>
          </a:p>
          <a:p>
            <a:pPr lvl="0"/>
            <a:r>
              <a:rPr lang="ru-RU" sz="2000" dirty="0">
                <a:solidFill>
                  <a:prstClr val="black"/>
                </a:solidFill>
              </a:rPr>
              <a:t>Воспитание патриота малой Родины, уважающего и любящего свой город.</a:t>
            </a:r>
          </a:p>
          <a:p>
            <a:pPr lvl="0"/>
            <a:r>
              <a:rPr lang="ru-RU" sz="2000" dirty="0">
                <a:solidFill>
                  <a:prstClr val="black"/>
                </a:solidFill>
              </a:rPr>
              <a:t> </a:t>
            </a:r>
          </a:p>
          <a:p>
            <a:pPr lvl="0"/>
            <a:r>
              <a:rPr lang="ru-RU" sz="2000" b="1" u="sng" dirty="0">
                <a:solidFill>
                  <a:prstClr val="black"/>
                </a:solidFill>
              </a:rPr>
              <a:t>Задачи проекта</a:t>
            </a:r>
            <a:r>
              <a:rPr lang="ru-RU" sz="2000" dirty="0">
                <a:solidFill>
                  <a:prstClr val="black"/>
                </a:solidFill>
              </a:rPr>
              <a:t> </a:t>
            </a:r>
          </a:p>
          <a:p>
            <a:pPr lvl="0"/>
            <a:r>
              <a:rPr lang="ru-RU" sz="2000" dirty="0">
                <a:solidFill>
                  <a:prstClr val="black"/>
                </a:solidFill>
              </a:rPr>
              <a:t>- расширять представления детей о родном городе, его традициях, достопримечательностях;</a:t>
            </a:r>
          </a:p>
          <a:p>
            <a:pPr lvl="0"/>
            <a:r>
              <a:rPr lang="ru-RU" sz="2000" dirty="0">
                <a:solidFill>
                  <a:prstClr val="black"/>
                </a:solidFill>
              </a:rPr>
              <a:t>- расширять знания о родном городе, его улицах;</a:t>
            </a:r>
            <a:br>
              <a:rPr lang="ru-RU" sz="2000" dirty="0">
                <a:solidFill>
                  <a:prstClr val="black"/>
                </a:solidFill>
              </a:rPr>
            </a:br>
            <a:r>
              <a:rPr lang="ru-RU" sz="2000" dirty="0">
                <a:solidFill>
                  <a:prstClr val="black"/>
                </a:solidFill>
              </a:rPr>
              <a:t>- воспитывать активную жизненную позицию;</a:t>
            </a:r>
          </a:p>
          <a:p>
            <a:pPr lvl="0"/>
            <a:r>
              <a:rPr lang="ru-RU" sz="2000" dirty="0">
                <a:solidFill>
                  <a:prstClr val="black"/>
                </a:solidFill>
              </a:rPr>
              <a:t>- </a:t>
            </a:r>
            <a:r>
              <a:rPr lang="ru-RU" sz="2000" dirty="0" smtClean="0">
                <a:solidFill>
                  <a:prstClr val="black"/>
                </a:solidFill>
              </a:rPr>
              <a:t>пробудить </a:t>
            </a:r>
            <a:r>
              <a:rPr lang="ru-RU" sz="2000" dirty="0">
                <a:solidFill>
                  <a:prstClr val="black"/>
                </a:solidFill>
              </a:rPr>
              <a:t>у детей дошкольного возраста нравственное отношение и чувство сопричастности к семье и близким людям, к своей малой родине, к стране.</a:t>
            </a:r>
          </a:p>
          <a:p>
            <a:pPr lvl="0"/>
            <a:r>
              <a:rPr lang="ru-RU" sz="2000" dirty="0">
                <a:solidFill>
                  <a:prstClr val="black"/>
                </a:solidFill>
              </a:rPr>
              <a:t> </a:t>
            </a:r>
          </a:p>
          <a:p>
            <a:pPr lvl="0" fontAlgn="base"/>
            <a:r>
              <a:rPr lang="ru-RU" sz="2000" b="1" dirty="0">
                <a:solidFill>
                  <a:prstClr val="black"/>
                </a:solidFill>
              </a:rPr>
              <a:t>Тип проекта: </a:t>
            </a:r>
            <a:r>
              <a:rPr lang="ru-RU" sz="2000" dirty="0" smtClean="0">
                <a:solidFill>
                  <a:prstClr val="black"/>
                </a:solidFill>
              </a:rPr>
              <a:t>Практико </a:t>
            </a:r>
            <a:r>
              <a:rPr lang="ru-RU" sz="2000" dirty="0">
                <a:solidFill>
                  <a:prstClr val="black"/>
                </a:solidFill>
              </a:rPr>
              <a:t>- ориентированный.</a:t>
            </a:r>
          </a:p>
          <a:p>
            <a:pPr lvl="0" eaLnBrk="0" fontAlgn="base" hangingPunct="0"/>
            <a:r>
              <a:rPr lang="ru-RU" sz="2000" b="1" dirty="0">
                <a:solidFill>
                  <a:prstClr val="black"/>
                </a:solidFill>
              </a:rPr>
              <a:t>Вид проекта: </a:t>
            </a:r>
            <a:r>
              <a:rPr lang="ru-RU" sz="2000" dirty="0">
                <a:solidFill>
                  <a:prstClr val="black"/>
                </a:solidFill>
              </a:rPr>
              <a:t>Групповой</a:t>
            </a:r>
          </a:p>
          <a:p>
            <a:pPr lvl="0" eaLnBrk="0" fontAlgn="base" hangingPunct="0"/>
            <a:r>
              <a:rPr lang="ru-RU" sz="2000" b="1" dirty="0">
                <a:solidFill>
                  <a:prstClr val="black"/>
                </a:solidFill>
              </a:rPr>
              <a:t>Продолжительность:</a:t>
            </a:r>
            <a:r>
              <a:rPr lang="ru-RU" sz="2000" dirty="0">
                <a:solidFill>
                  <a:prstClr val="black"/>
                </a:solidFill>
              </a:rPr>
              <a:t> Краткосрочный</a:t>
            </a:r>
          </a:p>
          <a:p>
            <a:pPr lvl="0" eaLnBrk="0" fontAlgn="base" hangingPunct="0"/>
            <a:r>
              <a:rPr lang="ru-RU" sz="2000" b="1" dirty="0">
                <a:solidFill>
                  <a:prstClr val="black"/>
                </a:solidFill>
              </a:rPr>
              <a:t>Участники проекта:</a:t>
            </a:r>
            <a:r>
              <a:rPr lang="ru-RU" sz="2000" dirty="0">
                <a:solidFill>
                  <a:prstClr val="black"/>
                </a:solidFill>
              </a:rPr>
              <a:t>  Д</a:t>
            </a:r>
            <a:r>
              <a:rPr lang="ru-RU" sz="2000" dirty="0" smtClean="0">
                <a:solidFill>
                  <a:prstClr val="black"/>
                </a:solidFill>
              </a:rPr>
              <a:t>ети </a:t>
            </a:r>
            <a:r>
              <a:rPr lang="ru-RU" sz="2000" dirty="0">
                <a:solidFill>
                  <a:prstClr val="black"/>
                </a:solidFill>
              </a:rPr>
              <a:t>подготовительного дошкольного возраста, педагоги, родители. </a:t>
            </a:r>
          </a:p>
        </p:txBody>
      </p:sp>
    </p:spTree>
    <p:extLst>
      <p:ext uri="{BB962C8B-B14F-4D97-AF65-F5344CB8AC3E}">
        <p14:creationId xmlns:p14="http://schemas.microsoft.com/office/powerpoint/2010/main" val="1777554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595" y="0"/>
            <a:ext cx="9144000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63917" y="1340768"/>
            <a:ext cx="8784976" cy="440120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000" b="1" dirty="0"/>
              <a:t>Предполагаемый результат</a:t>
            </a:r>
            <a:endParaRPr lang="ru-RU" sz="2000" dirty="0"/>
          </a:p>
          <a:p>
            <a:r>
              <a:rPr lang="ru-RU" sz="2000" b="1" dirty="0"/>
              <a:t> </a:t>
            </a:r>
            <a:endParaRPr lang="ru-RU" sz="2000" dirty="0"/>
          </a:p>
          <a:p>
            <a:r>
              <a:rPr lang="ru-RU" sz="2000" b="1" dirty="0"/>
              <a:t>Для детей:</a:t>
            </a:r>
            <a:r>
              <a:rPr lang="ru-RU" sz="2000" dirty="0"/>
              <a:t> </a:t>
            </a:r>
          </a:p>
          <a:p>
            <a:pPr lvl="0"/>
            <a:r>
              <a:rPr lang="ru-RU" sz="2000" dirty="0"/>
              <a:t>Дети знают героев, в честь которых названы улицы нашего города.</a:t>
            </a:r>
          </a:p>
          <a:p>
            <a:pPr lvl="0"/>
            <a:r>
              <a:rPr lang="ru-RU" sz="2000" dirty="0"/>
              <a:t>Дети испытывают гордость за свою страну.</a:t>
            </a:r>
          </a:p>
          <a:p>
            <a:pPr lvl="0"/>
            <a:r>
              <a:rPr lang="ru-RU" sz="2000" dirty="0"/>
              <a:t>У детей появляются более глубокие знания о Новокуйбышевске.</a:t>
            </a:r>
          </a:p>
          <a:p>
            <a:r>
              <a:rPr lang="ru-RU" sz="2000" dirty="0"/>
              <a:t> </a:t>
            </a:r>
          </a:p>
          <a:p>
            <a:r>
              <a:rPr lang="ru-RU" sz="2000" b="1" dirty="0"/>
              <a:t>Для родителей:</a:t>
            </a: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/>
              <a:t>- Родители стали понимать важность воспитания патриотических качеств в дошкольном возрасте.</a:t>
            </a:r>
          </a:p>
          <a:p>
            <a:r>
              <a:rPr lang="ru-RU" sz="2000" dirty="0"/>
              <a:t> </a:t>
            </a:r>
          </a:p>
          <a:p>
            <a:r>
              <a:rPr lang="ru-RU" sz="2000" b="1" dirty="0"/>
              <a:t>Для педагогов:</a:t>
            </a:r>
            <a:r>
              <a:rPr lang="ru-RU" sz="2000" dirty="0"/>
              <a:t> </a:t>
            </a:r>
            <a:br>
              <a:rPr lang="ru-RU" sz="2000" dirty="0"/>
            </a:br>
            <a:r>
              <a:rPr lang="ru-RU" sz="2000" dirty="0"/>
              <a:t>- Повышение уровня педагогического мастерства</a:t>
            </a:r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764309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User\Desktop\Новая папка\134656573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88640"/>
            <a:ext cx="7159056" cy="403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259632" y="4615656"/>
            <a:ext cx="6192688" cy="1323439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dirty="0" smtClean="0"/>
              <a:t>Рабочий </a:t>
            </a:r>
            <a:r>
              <a:rPr lang="ru-RU" sz="2000" dirty="0"/>
              <a:t>поселок городского </a:t>
            </a:r>
            <a:r>
              <a:rPr lang="ru-RU" sz="2000" dirty="0" smtClean="0"/>
              <a:t>типа Ново-Куйбышевский основан в </a:t>
            </a:r>
            <a:r>
              <a:rPr lang="ru-RU" sz="2000" b="1" dirty="0" smtClean="0"/>
              <a:t>1946</a:t>
            </a:r>
            <a:r>
              <a:rPr lang="ru-RU" sz="2000" dirty="0" smtClean="0"/>
              <a:t> году.</a:t>
            </a:r>
          </a:p>
          <a:p>
            <a:pPr algn="ctr"/>
            <a:endParaRPr lang="ru-RU" sz="2000" dirty="0" smtClean="0"/>
          </a:p>
          <a:p>
            <a:pPr algn="ctr"/>
            <a:r>
              <a:rPr lang="ru-RU" sz="2000" dirty="0" smtClean="0"/>
              <a:t>Переименован в город Новокуйбышевск в </a:t>
            </a:r>
            <a:r>
              <a:rPr lang="ru-RU" sz="2000" b="1" dirty="0" smtClean="0"/>
              <a:t>1952</a:t>
            </a:r>
            <a:r>
              <a:rPr lang="ru-RU" sz="2000" dirty="0" smtClean="0"/>
              <a:t> году.</a:t>
            </a:r>
            <a:endParaRPr lang="ru-RU" sz="2000" dirty="0"/>
          </a:p>
        </p:txBody>
      </p:sp>
      <p:pic>
        <p:nvPicPr>
          <p:cNvPr id="10" name="Picture 3" descr="C:\Users\User\Desktop\Новая папка\g1231_novokuybishevsk_city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06" y="5373216"/>
            <a:ext cx="1473830" cy="1331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9266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06747" y="4906328"/>
            <a:ext cx="7992888" cy="1477328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b="1" dirty="0"/>
              <a:t>Новокуйбышевск</a:t>
            </a:r>
            <a:r>
              <a:rPr lang="ru-RU" dirty="0"/>
              <a:t> — город областного подчинения в Самарской области России, в 20 км к юго-западу от Самары. Центр одноимённого городского округа.</a:t>
            </a:r>
          </a:p>
          <a:p>
            <a:pPr algn="ctr"/>
            <a:r>
              <a:rPr lang="ru-RU" dirty="0"/>
              <a:t>Население — 103 908</a:t>
            </a:r>
            <a:r>
              <a:rPr lang="ru-RU" baseline="30000" dirty="0"/>
              <a:t> </a:t>
            </a:r>
            <a:r>
              <a:rPr lang="ru-RU" dirty="0"/>
              <a:t>чел. (2016).</a:t>
            </a:r>
          </a:p>
          <a:p>
            <a:endParaRPr lang="ru-RU" dirty="0"/>
          </a:p>
        </p:txBody>
      </p:sp>
      <p:pic>
        <p:nvPicPr>
          <p:cNvPr id="2050" name="Picture 2" descr="D:\Проект Улицы моего города\2016 Фото Новокуйбышевск\новокуйбышевск фото 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8742" y="188640"/>
            <a:ext cx="6468899" cy="4400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User\Desktop\Новая папка\g1231_novokuybishevsk_city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06" y="5373216"/>
            <a:ext cx="1473830" cy="1331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4537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3568" y="3789040"/>
            <a:ext cx="7488832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i="1" dirty="0"/>
              <a:t>В российской  глубинке, вдали от столиц, </a:t>
            </a:r>
            <a:endParaRPr lang="ru-RU" sz="2000" dirty="0"/>
          </a:p>
          <a:p>
            <a:pPr algn="ctr"/>
            <a:r>
              <a:rPr lang="ru-RU" sz="2000" i="1" dirty="0"/>
              <a:t>Раскинулись улицы крыльями птиц. </a:t>
            </a:r>
            <a:endParaRPr lang="ru-RU" sz="2000" dirty="0"/>
          </a:p>
          <a:p>
            <a:pPr algn="ctr"/>
            <a:r>
              <a:rPr lang="ru-RU" sz="2000" i="1" dirty="0"/>
              <a:t>Рабочий посёлок обрёл новый вид -</a:t>
            </a:r>
            <a:endParaRPr lang="ru-RU" sz="2000" dirty="0"/>
          </a:p>
          <a:p>
            <a:pPr algn="ctr"/>
            <a:r>
              <a:rPr lang="ru-RU" sz="2000" i="1" dirty="0"/>
              <a:t>И вот новый город на Волге стоит.</a:t>
            </a:r>
            <a:endParaRPr lang="ru-RU" sz="2000" dirty="0"/>
          </a:p>
          <a:p>
            <a:pPr algn="ctr"/>
            <a:r>
              <a:rPr lang="ru-RU" sz="2000" i="1" dirty="0"/>
              <a:t>Мой город любимый! Цвети и расти!</a:t>
            </a:r>
            <a:endParaRPr lang="ru-RU" sz="2000" dirty="0"/>
          </a:p>
          <a:p>
            <a:pPr algn="ctr"/>
            <a:r>
              <a:rPr lang="ru-RU" sz="2000" i="1" dirty="0"/>
              <a:t>Роднее тебя мне нигде не найти!</a:t>
            </a:r>
            <a:endParaRPr lang="ru-RU" sz="2000" dirty="0"/>
          </a:p>
          <a:p>
            <a:pPr algn="ctr"/>
            <a:r>
              <a:rPr lang="ru-RU" sz="2000" i="1" dirty="0"/>
              <a:t>Я славлю тебя, Новокуйбышевск мой!</a:t>
            </a:r>
            <a:endParaRPr lang="ru-RU" sz="2000" dirty="0"/>
          </a:p>
          <a:p>
            <a:pPr algn="ctr"/>
            <a:r>
              <a:rPr lang="ru-RU" sz="2000" i="1" dirty="0"/>
              <a:t>И где бы я ни был - ты рядом со мной!</a:t>
            </a:r>
            <a:endParaRPr lang="ru-RU" sz="2000" dirty="0"/>
          </a:p>
          <a:p>
            <a:pPr algn="ctr"/>
            <a:r>
              <a:rPr lang="ru-RU" sz="2000" dirty="0"/>
              <a:t>                                            Ольга </a:t>
            </a:r>
            <a:r>
              <a:rPr lang="ru-RU" sz="2000" dirty="0" err="1"/>
              <a:t>Катышкова</a:t>
            </a:r>
            <a:endParaRPr lang="ru-RU" sz="2000" dirty="0"/>
          </a:p>
          <a:p>
            <a:pPr algn="ctr"/>
            <a:endParaRPr lang="ru-RU" sz="2000" dirty="0"/>
          </a:p>
        </p:txBody>
      </p:sp>
      <p:pic>
        <p:nvPicPr>
          <p:cNvPr id="3074" name="Picture 2" descr="C:\Users\User\Desktop\Новая папка\g1231_novokuybishevsk_city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548680"/>
            <a:ext cx="2808312" cy="3018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28697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48432" y="2995869"/>
            <a:ext cx="424847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/>
              <a:t>История</a:t>
            </a:r>
          </a:p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79512" y="3617884"/>
            <a:ext cx="8712968" cy="3046988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600" dirty="0"/>
              <a:t>Предыстория города восходит к XVIII веку, когда Екатерина Великая пожаловала графам Орловым в благодарность за помощь в восшествии на престол обширные поволжские угодья. Одно из графских поместий расположилось на месте современного города в районе будущей Приволжской </a:t>
            </a:r>
            <a:r>
              <a:rPr lang="ru-RU" sz="1600" dirty="0" err="1"/>
              <a:t>биофабрики</a:t>
            </a:r>
            <a:r>
              <a:rPr lang="ru-RU" sz="1600" dirty="0"/>
              <a:t>. Тогда же были основаны сёла Русские, Мордовские и Чувашские Липяги, позднее ставшие частью Новокуйбышевска.</a:t>
            </a:r>
          </a:p>
          <a:p>
            <a:r>
              <a:rPr lang="ru-RU" sz="1600" dirty="0"/>
              <a:t>После постройки </a:t>
            </a:r>
            <a:r>
              <a:rPr lang="ru-RU" sz="1600" dirty="0" err="1"/>
              <a:t>Самаро</a:t>
            </a:r>
            <a:r>
              <a:rPr lang="ru-RU" sz="1600" dirty="0"/>
              <a:t>-Златоустовской железной дороги появляется станция Липяги. В 1904 году в районе станции действовало несколько мельниц, был основан кирпичный завод. В период гражданской войны в начале XX века в районе Липягов прошли кровопролитные бои с </a:t>
            </a:r>
            <a:r>
              <a:rPr lang="ru-RU" sz="1600" dirty="0" err="1" smtClean="0"/>
              <a:t>белочехами</a:t>
            </a:r>
            <a:r>
              <a:rPr lang="ru-RU" sz="1600" dirty="0" smtClean="0"/>
              <a:t>. </a:t>
            </a:r>
            <a:r>
              <a:rPr lang="ru-RU" sz="1600" dirty="0"/>
              <a:t>В 1932 году недалеко от станции начала работать Приволжская </a:t>
            </a:r>
            <a:r>
              <a:rPr lang="ru-RU" sz="1600" dirty="0" err="1"/>
              <a:t>биофабрика</a:t>
            </a:r>
            <a:r>
              <a:rPr lang="ru-RU" sz="1600" dirty="0"/>
              <a:t> № 6, много лет производившая биопрепараты для лечения и профилактики заболеваний сельскохозяйственного скота.</a:t>
            </a:r>
          </a:p>
          <a:p>
            <a:endParaRPr lang="ru-RU" sz="1600" dirty="0"/>
          </a:p>
        </p:txBody>
      </p:sp>
      <p:pic>
        <p:nvPicPr>
          <p:cNvPr id="4098" name="Picture 2" descr="C:\Users\User\Desktop\Новая папка\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9678" y="188640"/>
            <a:ext cx="5222802" cy="338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6326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45852" y="3995678"/>
            <a:ext cx="8964488" cy="286232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/>
              <a:t>В 1946 году, вскоре после окончания Великой Отечественной войны, близ станции Липяги развернулось строительство крупнейшего на тот момент в стране нефтеперерабатывающего завода. Первоначально предполагалось, что рядом с ним будет расположен посёлок </a:t>
            </a:r>
            <a:r>
              <a:rPr lang="ru-RU" dirty="0" err="1"/>
              <a:t>нефтепереработчиков</a:t>
            </a:r>
            <a:r>
              <a:rPr lang="ru-RU" dirty="0"/>
              <a:t> с населением примерно 14 тыс. человек. Однако местоположение оказалось столь выгодным, что было принято решение о развитии посёлка и создании крупного промышленного центра. В сентябре 1951 года вошли в строй первые установки НПЗ, а 22 февраля 1952 года решением Президиума Верховного Совета РСФСР рабочий посёлок Ново-Куйбышевский был преобразован в город Новокуйбышевск.</a:t>
            </a:r>
          </a:p>
          <a:p>
            <a:endParaRPr lang="ru-RU" dirty="0"/>
          </a:p>
        </p:txBody>
      </p:sp>
      <p:pic>
        <p:nvPicPr>
          <p:cNvPr id="5123" name="Picture 3" descr="C:\Users\User\Desktop\Новая папка\13574931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60648"/>
            <a:ext cx="5040560" cy="3559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93308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Проект Улицы моего города\2016 Фото Новокуйбышевск\Новокуйбышевск 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7" y="332656"/>
            <a:ext cx="5999341" cy="417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30909" y="4725144"/>
            <a:ext cx="806489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000" dirty="0"/>
              <a:t>Улица без названия-</a:t>
            </a:r>
          </a:p>
          <a:p>
            <a:pPr algn="r"/>
            <a:r>
              <a:rPr lang="ru-RU" sz="2000" dirty="0"/>
              <a:t>Как человек без имени,</a:t>
            </a:r>
          </a:p>
          <a:p>
            <a:pPr algn="r"/>
            <a:r>
              <a:rPr lang="ru-RU" sz="2000" dirty="0"/>
              <a:t>Как любовь без страдания,</a:t>
            </a:r>
          </a:p>
          <a:p>
            <a:pPr algn="r"/>
            <a:r>
              <a:rPr lang="ru-RU" sz="2000" dirty="0"/>
              <a:t>Как слеза без причины…</a:t>
            </a:r>
          </a:p>
          <a:p>
            <a:pPr algn="r"/>
            <a:endParaRPr lang="ru-RU" sz="2000" dirty="0"/>
          </a:p>
        </p:txBody>
      </p:sp>
      <p:pic>
        <p:nvPicPr>
          <p:cNvPr id="6147" name="Picture 3" descr="C:\Users\User\Desktop\Новая папка\g1231_novokuybishevsk_city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06" y="5373216"/>
            <a:ext cx="1473830" cy="1331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93308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I:\новокуйбышевск 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8568952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 descr="C:\Users\User\Desktop\Новая папка\origina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580" y="2832100"/>
            <a:ext cx="8568952" cy="40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93308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948" y="1457781"/>
            <a:ext cx="9144000" cy="954107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dirty="0"/>
              <a:t>Мой город – история и современность</a:t>
            </a:r>
          </a:p>
          <a:p>
            <a:pPr algn="ctr"/>
            <a:endParaRPr lang="ru-RU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611560" y="3356992"/>
            <a:ext cx="8064896" cy="2009781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2800" dirty="0">
                <a:ea typeface="Calibri"/>
                <a:cs typeface="Times New Roman"/>
              </a:rPr>
              <a:t>Улицы, названные в честь участников революционных событий 1917 года и героев гражданской </a:t>
            </a:r>
            <a:r>
              <a:rPr lang="ru-RU" sz="2800" dirty="0" smtClean="0">
                <a:ea typeface="Calibri"/>
                <a:cs typeface="Times New Roman"/>
              </a:rPr>
              <a:t>войны</a:t>
            </a:r>
            <a:endParaRPr lang="ru-RU" sz="2000" dirty="0">
              <a:ea typeface="Calibri"/>
              <a:cs typeface="Times New Roman"/>
            </a:endParaRPr>
          </a:p>
          <a:p>
            <a:pPr algn="ctr"/>
            <a:endParaRPr lang="ru-RU" sz="2800" dirty="0"/>
          </a:p>
        </p:txBody>
      </p:sp>
      <p:pic>
        <p:nvPicPr>
          <p:cNvPr id="5" name="Picture 3" descr="C:\Users\User\Desktop\Новая папка\g1231_novokuybishevsk_city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06" y="5373216"/>
            <a:ext cx="1473830" cy="1331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93308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6" name="Picture 8" descr="C:\Users\User\Desktop\Новая папка\800px-George_medal,_1_class,_avers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880" y="5982507"/>
            <a:ext cx="519600" cy="612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User\Desktop\Новая папка\Order_of_the_Red_Banne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7315" y="2220980"/>
            <a:ext cx="369571" cy="761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10" descr="C:\Users\User\Desktop\Новая папка\Order_of_the_Red_Banne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8002" y="2220980"/>
            <a:ext cx="369571" cy="761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10" descr="C:\Users\User\Desktop\Новая папка\Order_of_the_Red_Banne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0274" y="2220980"/>
            <a:ext cx="369571" cy="761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10" descr="C:\Users\User\Desktop\Новая папка\Order_of_the_Red_Banne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8048" y="2220980"/>
            <a:ext cx="369571" cy="761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10" descr="C:\Users\User\Desktop\Новая папка\Order_of_the_Red_Banne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8735" y="2220980"/>
            <a:ext cx="369571" cy="761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10" descr="C:\Users\User\Desktop\Новая папка\Order_of_the_Red_Banne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1007" y="2220980"/>
            <a:ext cx="369571" cy="761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8" descr="C:\Users\User\Desktop\Новая папка\800px-George_medal,_1_class,_avers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9391" y="5982507"/>
            <a:ext cx="519600" cy="612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8" descr="C:\Users\User\Desktop\Новая папка\800px-George_medal,_1_class,_avers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5840" y="5989302"/>
            <a:ext cx="519600" cy="612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D:\Проект Улицы моего города\георгиевский кавалер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110" y="4830379"/>
            <a:ext cx="1896162" cy="9670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4" descr="C:\Users\User\Desktop\Новая папка\order-geroi-ussr.gi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4687" y="2130006"/>
            <a:ext cx="568001" cy="1040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4" descr="C:\Users\User\Desktop\Новая папка\order-geroi-ussr.gi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3404" y="2130006"/>
            <a:ext cx="568001" cy="1040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4" descr="C:\Users\User\Desktop\Новая папка\order-geroi-ussr.gi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0194" y="2130006"/>
            <a:ext cx="568001" cy="1040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356215" y="3284984"/>
            <a:ext cx="5400600" cy="353943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algn="ctr"/>
            <a:endParaRPr lang="ru-RU" sz="1400" dirty="0"/>
          </a:p>
          <a:p>
            <a:pPr lvl="0" algn="ctr"/>
            <a:r>
              <a:rPr lang="ru-RU" sz="1400" dirty="0"/>
              <a:t>Семён Михайлович Будённый родился весной 1883 года  в бедной </a:t>
            </a:r>
          </a:p>
          <a:p>
            <a:pPr lvl="0" algn="ctr"/>
            <a:r>
              <a:rPr lang="ru-RU" sz="1400" dirty="0"/>
              <a:t>крестьянской семье </a:t>
            </a:r>
          </a:p>
          <a:p>
            <a:pPr lvl="0" algn="ctr"/>
            <a:r>
              <a:rPr lang="ru-RU" sz="1400" dirty="0"/>
              <a:t>Участвовал в Первой мировой войне старшим унтер-офицером, за храбрость награждён «полным георгиевским бантом» — Георгиевскими крестами (солдатскими «Егориями») четырёх степеней и Георгиевскими медалями четырёх </a:t>
            </a:r>
            <a:r>
              <a:rPr lang="ru-RU" sz="1400" dirty="0" smtClean="0"/>
              <a:t>степеней</a:t>
            </a:r>
            <a:endParaRPr lang="ru-RU" sz="1400" dirty="0"/>
          </a:p>
          <a:p>
            <a:pPr lvl="0" algn="ctr"/>
            <a:r>
              <a:rPr lang="ru-RU" sz="1400" dirty="0"/>
              <a:t>В</a:t>
            </a:r>
            <a:r>
              <a:rPr lang="ru-RU" sz="1400" b="1" dirty="0"/>
              <a:t> </a:t>
            </a:r>
            <a:r>
              <a:rPr lang="ru-RU" sz="1400" dirty="0"/>
              <a:t>1919 году была создана Первая Конная армия. Командующим этой армией был назначен Будённый.</a:t>
            </a:r>
          </a:p>
          <a:p>
            <a:pPr lvl="0" algn="ctr"/>
            <a:r>
              <a:rPr lang="ru-RU" sz="1400" dirty="0"/>
              <a:t>советский военачальник, один из первых Маршалов Советского Союза, трижды Герой Советского Союза, кавалер Георгиевского креста всех степеней. Командующий Первой конной армией РККА в годы Гражданской войны</a:t>
            </a:r>
          </a:p>
          <a:p>
            <a:pPr lvl="0" algn="ctr"/>
            <a:r>
              <a:rPr lang="ru-RU" sz="1400" dirty="0"/>
              <a:t>Буденный - один из первых Маршалов Советского Союза в истории революции в России.</a:t>
            </a:r>
          </a:p>
          <a:p>
            <a:pPr algn="ctr"/>
            <a:endParaRPr lang="ru-RU" sz="1400" dirty="0"/>
          </a:p>
        </p:txBody>
      </p:sp>
      <p:pic>
        <p:nvPicPr>
          <p:cNvPr id="12290" name="Picture 2" descr="C:\Users\User\Desktop\Новая папка\Буденный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220" y="1056521"/>
            <a:ext cx="2725673" cy="3588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2" descr="C:\Users\User\Desktop\Новая папка\award-Lenina.gi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432" y="1091785"/>
            <a:ext cx="468322" cy="923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Picture 2" descr="C:\Users\User\Desktop\Новая папка\award-Lenina.gi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0514" y="1091785"/>
            <a:ext cx="468322" cy="923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2" descr="C:\Users\User\Desktop\Новая папка\award-Lenina.gi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5435" y="1091784"/>
            <a:ext cx="468322" cy="923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" name="Picture 2" descr="C:\Users\User\Desktop\Новая папка\award-Lenina.gi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3757" y="1107066"/>
            <a:ext cx="468322" cy="923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2" descr="C:\Users\User\Desktop\Новая папка\award-Lenina.gi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1839" y="1107066"/>
            <a:ext cx="468322" cy="923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2" descr="C:\Users\User\Desktop\Новая папка\award-Lenina.gi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6760" y="1107065"/>
            <a:ext cx="468322" cy="923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" name="Picture 2" descr="C:\Users\User\Desktop\Новая папка\award-Lenina.gi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5082" y="1107066"/>
            <a:ext cx="468322" cy="923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" name="Picture 2" descr="C:\Users\User\Desktop\Новая папка\award-Lenina.gi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0003" y="1107065"/>
            <a:ext cx="468322" cy="923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60480" y="116989"/>
            <a:ext cx="3330720" cy="58477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 sz="3200" b="1" dirty="0" smtClean="0"/>
              <a:t>Семен Буденный 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131274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10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1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540259" y="2894865"/>
            <a:ext cx="5184576" cy="2308324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600" b="1" dirty="0"/>
              <a:t>Климент Ефремович Ворошилов</a:t>
            </a:r>
            <a:r>
              <a:rPr lang="ru-RU" sz="1600" dirty="0"/>
              <a:t>  родился 23 января 1881 года в селе Верхнее, Екатеринославская губерния (ныне город Лисичанск Луганской области). Умер 2 декабря 1969 года в  Москве. Климент Ефремович был революционером, советским военачальником, государственным и партийным деятелем, участником Гражданской войны, один из первых Маршалов Советского Союза.</a:t>
            </a:r>
          </a:p>
          <a:p>
            <a:pPr algn="ctr"/>
            <a:endParaRPr lang="ru-RU" sz="1600" dirty="0"/>
          </a:p>
        </p:txBody>
      </p:sp>
      <p:pic>
        <p:nvPicPr>
          <p:cNvPr id="5122" name="Picture 2" descr="D:\Проект Улицы моего города\фото\Klim_voroshilov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43628" y="1484784"/>
            <a:ext cx="2808312" cy="4428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C:\Users\User\Desktop\Новая папка\order-geroi-ussr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3861" y="1484784"/>
            <a:ext cx="568001" cy="1040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C:\Users\User\Desktop\Новая папка\order-geroi-ussr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930" y="1484784"/>
            <a:ext cx="568001" cy="1040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196328" y="260648"/>
            <a:ext cx="3947602" cy="58477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3200" b="1" dirty="0"/>
              <a:t>Климент </a:t>
            </a:r>
            <a:r>
              <a:rPr lang="ru-RU" sz="3200" b="1" dirty="0" smtClean="0"/>
              <a:t>Ворошилов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64008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Описание: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702092"/>
            <a:ext cx="3816424" cy="58590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79512" y="692696"/>
            <a:ext cx="4680520" cy="1200329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Улица имени Климента Ворошилова</a:t>
            </a:r>
            <a:endParaRPr lang="ru-RU" sz="2400" b="1" dirty="0"/>
          </a:p>
          <a:p>
            <a:pPr algn="ctr"/>
            <a:endParaRPr lang="ru-RU" sz="2400" b="1" dirty="0"/>
          </a:p>
        </p:txBody>
      </p:sp>
      <p:pic>
        <p:nvPicPr>
          <p:cNvPr id="7" name="Picture 3" descr="C:\Users\User\Desktop\Новая папка\g1231_novokuybishevsk_city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5229200"/>
            <a:ext cx="1473830" cy="1331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3272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1520" y="1268760"/>
            <a:ext cx="5544616" cy="3600400"/>
          </a:xfrm>
          <a:prstGeom prst="rect">
            <a:avLst/>
          </a:prstGeom>
          <a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2000" r="-2000"/>
            </a:stretch>
          </a:blipFill>
          <a:scene3d>
            <a:camera prst="orthographicFront"/>
            <a:lightRig rig="chilly" dir="t"/>
          </a:scene3d>
          <a:sp3d z="-25700" extrusionH="63500" contourW="12700" prstMaterial="matte">
            <a:contourClr>
              <a:schemeClr val="lt1"/>
            </a:contourClr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3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" name="TextBox 1"/>
          <p:cNvSpPr txBox="1"/>
          <p:nvPr/>
        </p:nvSpPr>
        <p:spPr>
          <a:xfrm>
            <a:off x="1187624" y="5445224"/>
            <a:ext cx="6399966" cy="830997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600" b="1" dirty="0"/>
              <a:t>Яков Свердлов </a:t>
            </a:r>
            <a:r>
              <a:rPr lang="ru-RU" sz="1600" dirty="0"/>
              <a:t>родился и</a:t>
            </a:r>
            <a:r>
              <a:rPr lang="ru-RU" sz="1600" b="1" dirty="0"/>
              <a:t> </a:t>
            </a:r>
            <a:r>
              <a:rPr lang="ru-RU" sz="1600" dirty="0"/>
              <a:t>вырос в Нижнем Новгороде 22 мая 1885 года. Российский политический и государственный деятель. Умер 16 марта 1919 в Москве.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64603" y="395953"/>
            <a:ext cx="3203848" cy="58477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3200" b="1" dirty="0"/>
              <a:t>Яков Свердлов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131274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3864" y="4509120"/>
            <a:ext cx="8784976" cy="1514261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2800" dirty="0">
                <a:ea typeface="Calibri"/>
                <a:cs typeface="Times New Roman"/>
              </a:rPr>
              <a:t>Названия улиц в истории советского </a:t>
            </a:r>
            <a:r>
              <a:rPr lang="ru-RU" sz="2800" dirty="0" smtClean="0">
                <a:ea typeface="Calibri"/>
                <a:cs typeface="Times New Roman"/>
              </a:rPr>
              <a:t>народа </a:t>
            </a:r>
            <a:r>
              <a:rPr lang="ru-RU" sz="2800" dirty="0">
                <a:ea typeface="Calibri"/>
                <a:cs typeface="Times New Roman"/>
              </a:rPr>
              <a:t>в годы Великой Отечественной войны</a:t>
            </a:r>
            <a:endParaRPr lang="ru-RU" sz="2000" dirty="0">
              <a:ea typeface="Calibri"/>
              <a:cs typeface="Times New Roman"/>
            </a:endParaRPr>
          </a:p>
          <a:p>
            <a:pPr algn="ctr"/>
            <a:endParaRPr lang="ru-RU" sz="2800" dirty="0"/>
          </a:p>
        </p:txBody>
      </p:sp>
      <p:pic>
        <p:nvPicPr>
          <p:cNvPr id="10242" name="Picture 2" descr="C:\Users\User\Desktop\Новая папка\9maya_vetk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620688"/>
            <a:ext cx="5688632" cy="3565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2217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Проект Улицы моего города\фото\Dmitry_Mikhaylovich_Karbyshev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412776"/>
            <a:ext cx="2952328" cy="4631698"/>
          </a:xfrm>
          <a:prstGeom prst="rect">
            <a:avLst/>
          </a:prstGeom>
          <a:noFill/>
          <a:ln>
            <a:noFill/>
          </a:ln>
          <a:effectLst>
            <a:reflection endPos="0" dir="5400000" sy="-100000" algn="bl" rotWithShape="0"/>
          </a:effectLst>
          <a:scene3d>
            <a:camera prst="orthographicFront">
              <a:rot lat="0" lon="21599971" rev="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707904" y="1628800"/>
            <a:ext cx="5184576" cy="4770537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600" dirty="0"/>
              <a:t>«Дмитрию </a:t>
            </a:r>
            <a:r>
              <a:rPr lang="ru-RU" sz="1600" dirty="0" err="1"/>
              <a:t>Карбышеву</a:t>
            </a:r>
            <a:r>
              <a:rPr lang="ru-RU" sz="1600" dirty="0"/>
              <a:t>. Ученому. Воину. Коммунисту. Жизнь и смерть была подвигом во имя жизни». Такие слова вытеснены на пьедестале памятника Д.М. </a:t>
            </a:r>
            <a:r>
              <a:rPr lang="ru-RU" sz="1600" dirty="0" err="1"/>
              <a:t>Карбышеву</a:t>
            </a:r>
            <a:r>
              <a:rPr lang="ru-RU" sz="1600" dirty="0"/>
              <a:t> на русском и немецком языках перед железными воротами бывшего концлагеря Маутхаузен, где до смерти был замучен генерал-лейтенант инженерных войск.</a:t>
            </a:r>
          </a:p>
          <a:p>
            <a:pPr algn="ctr"/>
            <a:r>
              <a:rPr lang="ru-RU" sz="1600" dirty="0"/>
              <a:t>В ночь с 17 на 18 февраля 1945 г. после зверских пыток немецкие фашисты вывели генерала </a:t>
            </a:r>
            <a:r>
              <a:rPr lang="ru-RU" sz="1600" dirty="0" err="1"/>
              <a:t>Карбышева</a:t>
            </a:r>
            <a:r>
              <a:rPr lang="ru-RU" sz="1600" dirty="0"/>
              <a:t> на мороз. Сняв с него всю одежду, обливали холодной водой до тех пор, пока тело генерала не превратилось в ледяной столб. Тело погибшего генерала фашисты сожгли в печах Маутхаузена. Пытки и издевательства не сломили волю пламенного борца за освобождение народов мира от фашистского ига. Генерал </a:t>
            </a:r>
            <a:r>
              <a:rPr lang="ru-RU" sz="1600" dirty="0" err="1"/>
              <a:t>Карбышев</a:t>
            </a:r>
            <a:r>
              <a:rPr lang="ru-RU" sz="1600" dirty="0"/>
              <a:t> погиб смертью героя.</a:t>
            </a:r>
          </a:p>
          <a:p>
            <a:pPr algn="ctr"/>
            <a:r>
              <a:rPr lang="ru-RU" sz="1600" dirty="0"/>
              <a:t>…Генерал </a:t>
            </a:r>
            <a:r>
              <a:rPr lang="ru-RU" sz="1600" dirty="0" err="1"/>
              <a:t>Карбышев</a:t>
            </a:r>
            <a:r>
              <a:rPr lang="ru-RU" sz="1600" dirty="0"/>
              <a:t> вовсе не позабытый герой — сотни названных в его честь улиц, десятки памятников.</a:t>
            </a:r>
          </a:p>
          <a:p>
            <a:pPr algn="ctr"/>
            <a:endParaRPr lang="ru-RU" sz="16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36319" y="332656"/>
            <a:ext cx="3685624" cy="58477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 sz="3200" dirty="0" smtClean="0"/>
              <a:t>Дмитрий </a:t>
            </a:r>
            <a:r>
              <a:rPr lang="ru-RU" sz="3200" dirty="0" err="1" smtClean="0"/>
              <a:t>Карбышев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7460105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071669" y="274551"/>
            <a:ext cx="4937570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 sz="2400" b="1" dirty="0"/>
              <a:t>Улица имени </a:t>
            </a:r>
            <a:r>
              <a:rPr lang="ru-RU" sz="2400" b="1" dirty="0" smtClean="0"/>
              <a:t>Дмитрия </a:t>
            </a:r>
            <a:r>
              <a:rPr lang="ru-RU" sz="2400" b="1" dirty="0" err="1" smtClean="0"/>
              <a:t>Карбышева</a:t>
            </a:r>
            <a:r>
              <a:rPr lang="ru-RU" sz="2400" b="1" dirty="0" smtClean="0"/>
              <a:t>.</a:t>
            </a:r>
            <a:endParaRPr lang="ru-RU" sz="2400" b="1" dirty="0"/>
          </a:p>
        </p:txBody>
      </p:sp>
      <p:pic>
        <p:nvPicPr>
          <p:cNvPr id="28674" name="Picture 3" descr="Описание: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75" t="2994"/>
          <a:stretch>
            <a:fillRect/>
          </a:stretch>
        </p:blipFill>
        <p:spPr bwMode="auto">
          <a:xfrm>
            <a:off x="2483768" y="913341"/>
            <a:ext cx="3744416" cy="563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3" descr="C:\Users\User\Desktop\Новая папка\g1231_novokuybishevsk_city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06" y="5373216"/>
            <a:ext cx="1473830" cy="1331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59853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Проект Улицы моего города\фото\egorov_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29567" y="1340768"/>
            <a:ext cx="2869242" cy="4536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3563888" y="1700808"/>
            <a:ext cx="5184576" cy="4770537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600" b="1" dirty="0"/>
              <a:t>Илья Егорович Егоров</a:t>
            </a:r>
            <a:r>
              <a:rPr lang="ru-RU" sz="1600" dirty="0"/>
              <a:t> (1924—1945) — младший лейтенант Рабоче-крестьянской Красной Армии, участник Великой Отечественной войны, Герой Советского Союза (1943).</a:t>
            </a:r>
          </a:p>
          <a:p>
            <a:pPr algn="ctr"/>
            <a:r>
              <a:rPr lang="ru-RU" sz="1600" dirty="0"/>
              <a:t>Илья Егоров родился в 1924 году в селе Филипповка в семье служащего. В 1937 году семья переехала в село Мордовские Липяги (ныне — Волжский район Самарской области). В 1942 году Егоров был направлен на фронт Великой Отечественной войны, командовал взводом </a:t>
            </a:r>
            <a:r>
              <a:rPr lang="ru-RU" sz="1600" dirty="0" smtClean="0"/>
              <a:t>13-й</a:t>
            </a:r>
            <a:r>
              <a:rPr lang="ru-RU" sz="1600" u="sng" dirty="0"/>
              <a:t> </a:t>
            </a:r>
            <a:r>
              <a:rPr lang="ru-RU" sz="1600" dirty="0" smtClean="0"/>
              <a:t>армии</a:t>
            </a:r>
            <a:r>
              <a:rPr lang="ru-RU" sz="1600" dirty="0"/>
              <a:t> Центрального фронта. Отличился во время битвы за Днепр. В1943 году удостоен высокого звания Героя Советского Союза с вручением ордена Ленина и медали «Золотая Звезда». В одном из боёв получил ранения, от которых скончался 3</a:t>
            </a:r>
            <a:r>
              <a:rPr lang="ru-RU" sz="1600" u="sng" dirty="0"/>
              <a:t> </a:t>
            </a:r>
            <a:r>
              <a:rPr lang="ru-RU" sz="1600" dirty="0"/>
              <a:t>марта </a:t>
            </a:r>
            <a:r>
              <a:rPr lang="ru-RU" sz="1600" dirty="0" smtClean="0"/>
              <a:t>1945 года</a:t>
            </a:r>
            <a:r>
              <a:rPr lang="ru-RU" sz="1600" dirty="0"/>
              <a:t>. Похоронен на Кутузовском мемориале в городе </a:t>
            </a:r>
            <a:r>
              <a:rPr lang="ru-RU" sz="1600" dirty="0" err="1" smtClean="0"/>
              <a:t>Болеславце</a:t>
            </a:r>
            <a:r>
              <a:rPr lang="ru-RU" sz="1600" dirty="0" smtClean="0"/>
              <a:t>. </a:t>
            </a:r>
            <a:r>
              <a:rPr lang="ru-RU" sz="1600" dirty="0"/>
              <a:t>Был также награждён орденом</a:t>
            </a:r>
            <a:r>
              <a:rPr lang="ru-RU" sz="1600" u="sng" dirty="0"/>
              <a:t> </a:t>
            </a:r>
            <a:r>
              <a:rPr lang="ru-RU" sz="1600" dirty="0" smtClean="0"/>
              <a:t>Отечественной войны</a:t>
            </a:r>
            <a:r>
              <a:rPr lang="ru-RU" sz="1600" dirty="0"/>
              <a:t> 1-й степени. В честь Егорова названа улица в его родном селе, а также в городе Новокуйбышевск Самарской области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229567" y="404664"/>
            <a:ext cx="2321661" cy="58477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 sz="3200" dirty="0" smtClean="0"/>
              <a:t>Илья Егоров</a:t>
            </a:r>
            <a:endParaRPr lang="ru-RU" sz="3200" dirty="0"/>
          </a:p>
        </p:txBody>
      </p:sp>
      <p:pic>
        <p:nvPicPr>
          <p:cNvPr id="11" name="Picture 4" descr="C:\Users\User\Desktop\Новая папка\order-geroi-ussr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7261" y="1340768"/>
            <a:ext cx="568001" cy="1040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C:\Users\User\Desktop\Новая папка\award-Lenina.gi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9553" y="1340768"/>
            <a:ext cx="468322" cy="923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60105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1520" y="188640"/>
            <a:ext cx="8640960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b="1" dirty="0"/>
              <a:t>Улица имени Героя Советского </a:t>
            </a:r>
            <a:r>
              <a:rPr lang="ru-RU" sz="2400" b="1" dirty="0" smtClean="0"/>
              <a:t>Союза И.Е</a:t>
            </a:r>
            <a:r>
              <a:rPr lang="ru-RU" sz="2400" b="1" dirty="0"/>
              <a:t>. Егорова</a:t>
            </a:r>
            <a:endParaRPr lang="ru-RU" sz="2400" dirty="0"/>
          </a:p>
        </p:txBody>
      </p:sp>
      <p:pic>
        <p:nvPicPr>
          <p:cNvPr id="27650" name="Picture 5" descr="Описание: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08" t="1212"/>
          <a:stretch>
            <a:fillRect/>
          </a:stretch>
        </p:blipFill>
        <p:spPr bwMode="auto">
          <a:xfrm>
            <a:off x="2672419" y="908720"/>
            <a:ext cx="3799161" cy="57117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3" descr="C:\Users\User\Desktop\Новая папка\g1231_novokuybishevsk_city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06" y="5373216"/>
            <a:ext cx="1473830" cy="1331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9035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632483" y="3429000"/>
            <a:ext cx="5184576" cy="255454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600" b="1" dirty="0"/>
              <a:t>Максим </a:t>
            </a:r>
            <a:r>
              <a:rPr lang="ru-RU" alt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Петрович </a:t>
            </a:r>
            <a:r>
              <a:rPr lang="ru-RU" sz="1600" b="1" dirty="0" err="1" smtClean="0"/>
              <a:t>Бочариков</a:t>
            </a:r>
            <a:r>
              <a:rPr lang="ru-RU" sz="1600" b="1" dirty="0" smtClean="0"/>
              <a:t> </a:t>
            </a:r>
            <a:r>
              <a:rPr lang="ru-RU" sz="1600" b="1" dirty="0"/>
              <a:t>( 1908-1986 годы)</a:t>
            </a:r>
            <a:r>
              <a:rPr lang="ru-RU" sz="1600" dirty="0"/>
              <a:t> </a:t>
            </a:r>
            <a:endParaRPr lang="ru-RU" sz="1600" dirty="0" smtClean="0"/>
          </a:p>
          <a:p>
            <a:pPr algn="ctr"/>
            <a:r>
              <a:rPr lang="ru-RU" sz="1600" dirty="0" smtClean="0"/>
              <a:t>долгое </a:t>
            </a:r>
            <a:r>
              <a:rPr lang="ru-RU" sz="1600" dirty="0"/>
              <a:t>время был жителем Новокуйбышевска, хотя родился в Кировской области. Служил в Красной армии, прошел Великую отечественную войну, воевал в Карпатах. Ему было присвоено звание Героя Советского Союза. После войны он переехал в Новокуйбышевск и работал  в газоспасательной службе нефтеперерабатывающего завода. Похоронен на городском кладбище города Новокуйбышевска.</a:t>
            </a:r>
          </a:p>
          <a:p>
            <a:pPr algn="ctr"/>
            <a:endParaRPr lang="ru-RU" sz="1600" dirty="0"/>
          </a:p>
        </p:txBody>
      </p:sp>
      <p:pic>
        <p:nvPicPr>
          <p:cNvPr id="8194" name="Picture 2" descr="D:\Проект Улицы моего города\фото\bocharikov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669377"/>
            <a:ext cx="3068414" cy="42983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C:\Users\User\Desktop\Новая папка\order-geroi-ussr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1669377"/>
            <a:ext cx="851645" cy="1559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120067" y="407336"/>
            <a:ext cx="3547125" cy="58477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 sz="3200" dirty="0" smtClean="0"/>
              <a:t>Максим </a:t>
            </a:r>
            <a:r>
              <a:rPr lang="ru-RU" sz="3200" dirty="0" err="1" smtClean="0"/>
              <a:t>Бочариков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237163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3568" y="188639"/>
            <a:ext cx="7848872" cy="830997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400" b="1" dirty="0"/>
              <a:t>Улица имени Героя Советского Союза М.П. </a:t>
            </a:r>
            <a:r>
              <a:rPr lang="ru-RU" sz="2400" b="1" dirty="0" err="1"/>
              <a:t>Бочарикова</a:t>
            </a:r>
            <a:endParaRPr lang="ru-RU" sz="2400" b="1" dirty="0"/>
          </a:p>
          <a:p>
            <a:endParaRPr lang="ru-RU" sz="2400" b="1" dirty="0"/>
          </a:p>
        </p:txBody>
      </p:sp>
      <p:pic>
        <p:nvPicPr>
          <p:cNvPr id="26626" name="Picture 3" descr="Описание: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27" t="3564"/>
          <a:stretch>
            <a:fillRect/>
          </a:stretch>
        </p:blipFill>
        <p:spPr bwMode="auto">
          <a:xfrm>
            <a:off x="2555776" y="1340768"/>
            <a:ext cx="3719329" cy="51285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3" descr="C:\Users\User\Desktop\Новая папка\g1231_novokuybishevsk_city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06" y="5373216"/>
            <a:ext cx="1473830" cy="1331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37048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707904" y="3696458"/>
            <a:ext cx="5184576" cy="255454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Зоя Космодемьянская</a:t>
            </a:r>
            <a:endParaRPr lang="ru-RU" sz="1600" dirty="0"/>
          </a:p>
          <a:p>
            <a:pPr algn="ctr"/>
            <a:r>
              <a:rPr lang="ru-RU" sz="1600" dirty="0"/>
              <a:t>(13 сентября 1923, село Осино-Гай, Тамбовская губерния — 29 ноября 1941, Петрищево) </a:t>
            </a:r>
          </a:p>
          <a:p>
            <a:pPr algn="ctr"/>
            <a:r>
              <a:rPr lang="ru-RU" sz="1600" dirty="0"/>
              <a:t>Боевое задание группы Зои Космодемьянской состояло в сожжении домов деревни Петрищево. Смысл сожжения домов состоял в том, чтобы замедлить скорость продвижения немецких войск на Москву.</a:t>
            </a:r>
          </a:p>
          <a:p>
            <a:pPr algn="ctr"/>
            <a:r>
              <a:rPr lang="ru-RU" sz="1600" dirty="0" smtClean="0"/>
              <a:t>Зоя </a:t>
            </a:r>
            <a:r>
              <a:rPr lang="ru-RU" sz="1600" dirty="0"/>
              <a:t>Космодемьянская — первая женщина, удостоенная звания Герой Советского Союза (посмертно) во время Великой Отечественной войны.</a:t>
            </a:r>
          </a:p>
        </p:txBody>
      </p:sp>
      <p:pic>
        <p:nvPicPr>
          <p:cNvPr id="9218" name="Picture 2" descr="D:\Проект Улицы моего города\фото\Космодемьянская_Зоя_Анатольевна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628800"/>
            <a:ext cx="3130481" cy="3756577"/>
          </a:xfrm>
          <a:prstGeom prst="rect">
            <a:avLst/>
          </a:prstGeom>
          <a:noFill/>
          <a:effectLst>
            <a:outerShdw dist="50800" sx="1000" sy="1000" algn="ctr" rotWithShape="0">
              <a:srgbClr val="000000"/>
            </a:outerShdw>
            <a:reflection endPos="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C:\Users\User\Desktop\Новая папка\order-geroi-ussr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1628800"/>
            <a:ext cx="851645" cy="1559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251520" y="461902"/>
            <a:ext cx="4166140" cy="58477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/>
            <a:r>
              <a:rPr lang="ru-RU" sz="3200" b="1" dirty="0"/>
              <a:t>Зоя Космодемьянская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674109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970192" y="260038"/>
            <a:ext cx="5039649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 sz="2400" b="1" dirty="0"/>
              <a:t>Улица </a:t>
            </a:r>
            <a:r>
              <a:rPr lang="ru-RU" sz="2400" b="1" dirty="0" smtClean="0"/>
              <a:t>имени Зои Космодемьянской</a:t>
            </a:r>
            <a:endParaRPr lang="ru-RU" sz="2400" b="1" dirty="0"/>
          </a:p>
        </p:txBody>
      </p:sp>
      <p:pic>
        <p:nvPicPr>
          <p:cNvPr id="29698" name="Picture 5" descr="Описание: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54" t="3493" r="-2000" b="6168"/>
          <a:stretch>
            <a:fillRect/>
          </a:stretch>
        </p:blipFill>
        <p:spPr bwMode="auto">
          <a:xfrm>
            <a:off x="2437789" y="980728"/>
            <a:ext cx="4104456" cy="56941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3" descr="C:\Users\User\Desktop\Новая папка\g1231_novokuybishevsk_city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06" y="5373216"/>
            <a:ext cx="1473830" cy="1331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2893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I:\раскова 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760" y="1141316"/>
            <a:ext cx="3200458" cy="4248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067944" y="2060848"/>
            <a:ext cx="4824536" cy="4616648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400" b="1" dirty="0"/>
              <a:t>Марина Михайловна Раскова</a:t>
            </a:r>
            <a:r>
              <a:rPr lang="ru-RU" sz="1400" dirty="0"/>
              <a:t> - советская лётчица-штурман, майор Военно-Воздушных Сил РККА, одна из первых женщин, удостоенная звания Герой Советского Союза (1938). </a:t>
            </a:r>
            <a:br>
              <a:rPr lang="ru-RU" sz="1400" dirty="0"/>
            </a:br>
            <a:r>
              <a:rPr lang="ru-RU" sz="1400" dirty="0"/>
              <a:t>В 1937 году участвовала в установлении мирового авиационного рекорда дальности на самолете; в 1938 году в установлении 2 мировых авиационных рекордов дальности на гидросамолете</a:t>
            </a:r>
            <a:r>
              <a:rPr lang="ru-RU" sz="1400" dirty="0" smtClean="0"/>
              <a:t>.</a:t>
            </a:r>
            <a:endParaRPr lang="ru-RU" sz="1400" dirty="0"/>
          </a:p>
          <a:p>
            <a:r>
              <a:rPr lang="ru-RU" sz="1400" dirty="0"/>
              <a:t>Осенью 1938 года на самолете совершила беспосадочный перелет Москва Дальний Восток, протяженностью 6450 км. За выполнение этого перелёта и проявленные при этом мужество </a:t>
            </a:r>
            <a:r>
              <a:rPr lang="ru-RU" sz="1400" dirty="0" smtClean="0"/>
              <a:t>Расковой </a:t>
            </a:r>
            <a:r>
              <a:rPr lang="ru-RU" sz="1400" dirty="0"/>
              <a:t>Марине Михайловне присвоено звание Героя Советского Союза</a:t>
            </a:r>
            <a:r>
              <a:rPr lang="ru-RU" sz="1400" dirty="0" smtClean="0"/>
              <a:t>.</a:t>
            </a: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>В армии с 1938 года организовала женские авиационные полки и стала командиром 587-го женского бомбардировочного авиаполка.</a:t>
            </a:r>
            <a:br>
              <a:rPr lang="ru-RU" sz="1400" dirty="0"/>
            </a:br>
            <a:r>
              <a:rPr lang="ru-RU" sz="1400" dirty="0"/>
              <a:t>Майор Раскова М.М. погибла в авиакатастрофе зимой 1943 года при перелёте в сложных метеоусловиях на фронт во главе третьей эскадрильи полка. </a:t>
            </a:r>
            <a:br>
              <a:rPr lang="ru-RU" sz="1400" dirty="0"/>
            </a:br>
            <a:r>
              <a:rPr lang="ru-RU" sz="1400" dirty="0"/>
              <a:t>Награждена двумя орденами Ленина, орденом Отечественной войны 1-й степени.</a:t>
            </a:r>
            <a:br>
              <a:rPr lang="ru-RU" sz="1400" dirty="0"/>
            </a:br>
            <a:endParaRPr lang="ru-RU" sz="1400" dirty="0"/>
          </a:p>
        </p:txBody>
      </p:sp>
      <p:pic>
        <p:nvPicPr>
          <p:cNvPr id="11268" name="Picture 4" descr="C:\Users\User\Desktop\Новая папка\order-geroi-ussr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4129" y="1141316"/>
            <a:ext cx="851645" cy="1559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235536" y="260648"/>
            <a:ext cx="2907591" cy="58477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/>
            <a:r>
              <a:rPr lang="ru-RU" sz="3200" b="1" dirty="0" smtClean="0"/>
              <a:t>Мария Раскова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4705775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0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71488" y="5157192"/>
            <a:ext cx="8280920" cy="1054263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2800" dirty="0">
                <a:ea typeface="Calibri"/>
                <a:cs typeface="Times New Roman"/>
              </a:rPr>
              <a:t>Названия улиц в истории советского </a:t>
            </a:r>
            <a:r>
              <a:rPr lang="ru-RU" sz="2800" dirty="0" smtClean="0">
                <a:ea typeface="Calibri"/>
                <a:cs typeface="Times New Roman"/>
              </a:rPr>
              <a:t>народа </a:t>
            </a:r>
            <a:r>
              <a:rPr lang="ru-RU" sz="2800" dirty="0">
                <a:ea typeface="Calibri"/>
                <a:cs typeface="Times New Roman"/>
              </a:rPr>
              <a:t>в послевоенные годы </a:t>
            </a:r>
            <a:endParaRPr lang="ru-RU" sz="2000" dirty="0">
              <a:ea typeface="Calibri"/>
              <a:cs typeface="Times New Roman"/>
            </a:endParaRPr>
          </a:p>
        </p:txBody>
      </p:sp>
      <p:pic>
        <p:nvPicPr>
          <p:cNvPr id="9218" name="Picture 2" descr="I:\новокуйбышевск 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7037" y="404664"/>
            <a:ext cx="6333901" cy="4528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0380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491880" y="3191575"/>
            <a:ext cx="5184576" cy="286232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600" dirty="0"/>
              <a:t>Уроженец</a:t>
            </a:r>
            <a:r>
              <a:rPr lang="ru-RU" sz="1600" b="1" dirty="0"/>
              <a:t> </a:t>
            </a:r>
            <a:r>
              <a:rPr lang="ru-RU" sz="1600" dirty="0"/>
              <a:t>Саратовской</a:t>
            </a:r>
            <a:r>
              <a:rPr lang="ru-RU" sz="1600" b="1" dirty="0"/>
              <a:t> </a:t>
            </a:r>
            <a:r>
              <a:rPr lang="ru-RU" sz="1600" dirty="0"/>
              <a:t>области</a:t>
            </a:r>
            <a:r>
              <a:rPr lang="ru-RU" sz="1600" b="1" dirty="0"/>
              <a:t> Иван Миронов</a:t>
            </a:r>
            <a:r>
              <a:rPr lang="ru-RU" sz="1600" dirty="0"/>
              <a:t> (1907-1954) был начальником Куйбышевского строительного управления Министерства нефтяной промышленности. После случайного </a:t>
            </a:r>
            <a:r>
              <a:rPr lang="ru-RU" sz="1600" dirty="0" smtClean="0"/>
              <a:t>взрыва </a:t>
            </a:r>
            <a:r>
              <a:rPr lang="ru-RU" sz="1600" dirty="0"/>
              <a:t>на одной из установок </a:t>
            </a:r>
            <a:r>
              <a:rPr lang="ru-RU" sz="1600" dirty="0" smtClean="0"/>
              <a:t>НПЗ он </a:t>
            </a:r>
            <a:r>
              <a:rPr lang="ru-RU" sz="1600" dirty="0"/>
              <a:t>умер от тяжелейших ожогов.</a:t>
            </a:r>
          </a:p>
          <a:p>
            <a:pPr algn="ctr"/>
            <a:r>
              <a:rPr lang="ru-RU" sz="1600" dirty="0"/>
              <a:t>Миронова</a:t>
            </a:r>
            <a:r>
              <a:rPr lang="ru-RU" sz="1600" b="1" dirty="0"/>
              <a:t> </a:t>
            </a:r>
            <a:r>
              <a:rPr lang="ru-RU" sz="1600" dirty="0"/>
              <a:t>по</a:t>
            </a:r>
            <a:r>
              <a:rPr lang="ru-RU" sz="1600" b="1" dirty="0"/>
              <a:t> </a:t>
            </a:r>
            <a:r>
              <a:rPr lang="ru-RU" sz="1600" dirty="0"/>
              <a:t>праву</a:t>
            </a:r>
            <a:r>
              <a:rPr lang="ru-RU" sz="1600" b="1" dirty="0"/>
              <a:t> </a:t>
            </a:r>
            <a:r>
              <a:rPr lang="ru-RU" sz="1600" dirty="0"/>
              <a:t>считают</a:t>
            </a:r>
            <a:r>
              <a:rPr lang="ru-RU" sz="1600" b="1" dirty="0"/>
              <a:t> </a:t>
            </a:r>
            <a:r>
              <a:rPr lang="ru-RU" sz="1600" dirty="0"/>
              <a:t>одним из основателей Новокуйбышевска. С 1947 по 1954 год он руководил строительным управлением</a:t>
            </a:r>
            <a:r>
              <a:rPr lang="ru-RU" sz="1600" dirty="0" smtClean="0"/>
              <a:t>. Кроме </a:t>
            </a:r>
            <a:r>
              <a:rPr lang="ru-RU" sz="1600" dirty="0"/>
              <a:t>улицы в его честь, в городе есть его бюст, который открыли в 2012 году. Он находится в сквере рядом с домом Миронова, 6.</a:t>
            </a:r>
          </a:p>
          <a:p>
            <a:pPr algn="ctr"/>
            <a:endParaRPr lang="ru-RU" sz="1600" dirty="0"/>
          </a:p>
        </p:txBody>
      </p:sp>
      <p:pic>
        <p:nvPicPr>
          <p:cNvPr id="6146" name="Picture 2" descr="D:\Проект Улицы моего города\фото\mironov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769" y="1340768"/>
            <a:ext cx="2818900" cy="4586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4" name="Picture 2" descr="C:\Users\User\Desktop\Новая папка\award-Lenina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2321" y="1340768"/>
            <a:ext cx="620724" cy="1224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User\Desktop\Новая папка\award-Lenina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1340768"/>
            <a:ext cx="620724" cy="1224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199935" y="260648"/>
            <a:ext cx="2853666" cy="58477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/>
            <a:r>
              <a:rPr lang="ru-RU" sz="3200" b="1" dirty="0" smtClean="0"/>
              <a:t>Иван Миронов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137836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707904" y="4075143"/>
            <a:ext cx="5184576" cy="156966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600" b="1" dirty="0"/>
              <a:t>Леон </a:t>
            </a:r>
            <a:r>
              <a:rPr lang="ru-RU" sz="1600" b="1" dirty="0" err="1"/>
              <a:t>Сафразьян</a:t>
            </a:r>
            <a:r>
              <a:rPr lang="ru-RU" sz="1600" b="1" dirty="0"/>
              <a:t> (1893-1954 годы) </a:t>
            </a:r>
            <a:r>
              <a:rPr lang="ru-RU" sz="1600" dirty="0"/>
              <a:t>был заместителем министра нефтяной промышленности СССР и наведывался с рабочими визитами на строящиеся нефтяные заводы в Новокуйбышевске. Погиб в августе 1954 года в результате взрыв газа в подвале цеха № 29.</a:t>
            </a:r>
          </a:p>
          <a:p>
            <a:pPr algn="ctr"/>
            <a:endParaRPr lang="ru-RU" sz="1600" dirty="0"/>
          </a:p>
        </p:txBody>
      </p:sp>
      <p:pic>
        <p:nvPicPr>
          <p:cNvPr id="7170" name="Picture 2" descr="D:\Проект Улицы моего города\фото\safrazyan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268760"/>
            <a:ext cx="2836061" cy="43760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251520" y="332656"/>
            <a:ext cx="3114955" cy="58477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/>
            <a:r>
              <a:rPr lang="ru-RU" sz="3200" b="1" dirty="0"/>
              <a:t>Леон </a:t>
            </a:r>
            <a:r>
              <a:rPr lang="ru-RU" sz="3200" b="1" dirty="0" err="1"/>
              <a:t>Сафразьян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237163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Рисунок 1" descr="Описание: карт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32656"/>
            <a:ext cx="8748973" cy="58326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75500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3568" y="5129456"/>
            <a:ext cx="7919864" cy="52322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dirty="0" smtClean="0"/>
              <a:t>Дети на улицах города</a:t>
            </a:r>
            <a:endParaRPr lang="ru-RU" sz="2800" dirty="0"/>
          </a:p>
        </p:txBody>
      </p:sp>
      <p:pic>
        <p:nvPicPr>
          <p:cNvPr id="14340" name="Picture 4" descr="D:\Проект Улицы моего города\2016 Гномик улицы города\IMG_427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88640"/>
            <a:ext cx="6984776" cy="4656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C:\Users\User\Desktop\Новая папка\g1231_novokuybishevsk_city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06" y="5373216"/>
            <a:ext cx="1473830" cy="1331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6914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Проект Улицы моего города\2016 Гномик улицы города\IMG_418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280" y="476672"/>
            <a:ext cx="3550656" cy="5325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283968" y="3045660"/>
            <a:ext cx="4536504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Церковь на улице </a:t>
            </a:r>
            <a:r>
              <a:rPr lang="ru-RU" sz="2400" dirty="0" err="1" smtClean="0"/>
              <a:t>Карбышева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0161876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D:\Проект Улицы моего города\2016 Гномик улицы города\IMG_418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476672"/>
            <a:ext cx="6465120" cy="431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675768" y="5517231"/>
            <a:ext cx="7632848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Проспект Победы. Спортивный комплекс «Водолей»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79857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D:\Проект Улицы моего города\2016 Гномик улицы города\IMG_419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404664"/>
            <a:ext cx="6881020" cy="4587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75768" y="5517231"/>
            <a:ext cx="7632848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Улица Буденного. Детская игровая площадка.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936283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D:\Проект Улицы моего города\2016 Гномик улицы города\IMG_427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332656"/>
            <a:ext cx="6979704" cy="4653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17036" y="5517231"/>
            <a:ext cx="7632848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Улица Ворошилова. У школы № 9.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936283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D:\Проект Улицы моего города\2016 Гномик улицы города\IMG_428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344984"/>
            <a:ext cx="6786264" cy="452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899592" y="5517230"/>
            <a:ext cx="7632848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Улица Свердлова. Детская игровая площадка.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936283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D:\Проект Улицы моего города\2016 Гномик улицы города\IMG_429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332656"/>
            <a:ext cx="6696744" cy="4464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899592" y="5317227"/>
            <a:ext cx="7632848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Улица Свердлова</a:t>
            </a:r>
            <a:r>
              <a:rPr lang="ru-RU" sz="2400" dirty="0"/>
              <a:t>. Реабилитационный </a:t>
            </a:r>
            <a:r>
              <a:rPr lang="ru-RU" sz="2400" dirty="0" smtClean="0"/>
              <a:t>центр «Светлячок»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936283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D:\Проект Улицы моего города\2016 Гномик улицы города\IMG_435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362" y="260648"/>
            <a:ext cx="3528392" cy="5292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05362" y="5863667"/>
            <a:ext cx="7632848" cy="830997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Проспект Победы. </a:t>
            </a:r>
          </a:p>
          <a:p>
            <a:pPr algn="ctr"/>
            <a:r>
              <a:rPr lang="ru-RU" sz="2400" dirty="0" smtClean="0"/>
              <a:t>Памятник героям Великой Отечественной войны.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6519413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D:\Проект Улицы моего города\2016 Гномик улицы города\IMG_436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0072" y="172839"/>
            <a:ext cx="7296169" cy="4864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68588" y="5517232"/>
            <a:ext cx="7632848" cy="830997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Проспект Победы. </a:t>
            </a:r>
          </a:p>
          <a:p>
            <a:pPr algn="ctr"/>
            <a:r>
              <a:rPr lang="ru-RU" sz="2400" dirty="0" smtClean="0"/>
              <a:t>Экскурсия по городу.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6519413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D:\Проект Улицы моего города\2016 Гномик улицы города\IMG_437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60648"/>
            <a:ext cx="7992889" cy="5328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91580" y="5805264"/>
            <a:ext cx="7632848" cy="830997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Улица Буденного. </a:t>
            </a:r>
          </a:p>
          <a:p>
            <a:pPr algn="ctr"/>
            <a:r>
              <a:rPr lang="ru-RU" sz="2400" dirty="0" smtClean="0"/>
              <a:t>Наш детский сад.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6519413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966358" y="616332"/>
            <a:ext cx="7272808" cy="58477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Спасибо за внимание!</a:t>
            </a:r>
            <a:endParaRPr lang="ru-RU" sz="3200" b="1" dirty="0"/>
          </a:p>
        </p:txBody>
      </p:sp>
      <p:pic>
        <p:nvPicPr>
          <p:cNvPr id="1026" name="Picture 2" descr="C:\Users\Надежда\Downloads\Ladushk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2762" y="1493495"/>
            <a:ext cx="6660000" cy="4993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4309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367</TotalTime>
  <Words>807</Words>
  <Application>Microsoft Office PowerPoint</Application>
  <PresentationFormat>Экран (4:3)</PresentationFormat>
  <Paragraphs>121</Paragraphs>
  <Slides>43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43</vt:i4>
      </vt:variant>
    </vt:vector>
  </HeadingPairs>
  <TitlesOfParts>
    <vt:vector size="44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*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Надежда</cp:lastModifiedBy>
  <cp:revision>38</cp:revision>
  <dcterms:created xsi:type="dcterms:W3CDTF">2016-12-12T16:50:09Z</dcterms:created>
  <dcterms:modified xsi:type="dcterms:W3CDTF">2017-01-22T16:31:28Z</dcterms:modified>
</cp:coreProperties>
</file>