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94" r:id="rId3"/>
    <p:sldId id="297" r:id="rId4"/>
    <p:sldId id="298" r:id="rId5"/>
    <p:sldId id="300" r:id="rId6"/>
    <p:sldId id="267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91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63FD9B-86AF-4318-BDBA-BC8E15F4C53B}" type="doc">
      <dgm:prSet loTypeId="urn:microsoft.com/office/officeart/2005/8/layout/arrow2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696D566-6E1A-4C45-A571-03EA8DD29175}">
      <dgm:prSet phldrT="[Текст]" custT="1"/>
      <dgm:spPr/>
      <dgm:t>
        <a:bodyPr/>
        <a:lstStyle/>
        <a:p>
          <a:pPr algn="l">
            <a:lnSpc>
              <a:spcPct val="100000"/>
            </a:lnSpc>
          </a:pPr>
          <a:r>
            <a:rPr lang="kk-KZ" sz="1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Әңгіме-дебат </a:t>
          </a:r>
        </a:p>
        <a:p>
          <a:pPr algn="l">
            <a:lnSpc>
              <a:spcPct val="100000"/>
            </a:lnSpc>
          </a:pPr>
          <a:r>
            <a:rPr lang="kk-KZ" sz="16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Ой-пікірлерде үлкен алшақтық болады және әрқайсысы өз шешімдерінде қалады.</a:t>
          </a:r>
          <a:endParaRPr lang="ru-RU" sz="1600" b="1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CB3FD73D-16DE-4524-89E8-89D233A4B85D}" type="parTrans" cxnId="{7F3A2D08-F8E6-478A-A18A-6D9862CC8448}">
      <dgm:prSet/>
      <dgm:spPr/>
      <dgm:t>
        <a:bodyPr/>
        <a:lstStyle/>
        <a:p>
          <a:endParaRPr lang="ru-RU"/>
        </a:p>
      </dgm:t>
    </dgm:pt>
    <dgm:pt modelId="{A69D30C1-51BF-46D4-90DA-14A0E969B7FC}" type="sibTrans" cxnId="{7F3A2D08-F8E6-478A-A18A-6D9862CC8448}">
      <dgm:prSet/>
      <dgm:spPr/>
      <dgm:t>
        <a:bodyPr/>
        <a:lstStyle/>
        <a:p>
          <a:endParaRPr lang="ru-RU"/>
        </a:p>
      </dgm:t>
    </dgm:pt>
    <dgm:pt modelId="{8BFE57A3-E036-423C-A340-D7064C0B902F}">
      <dgm:prSet phldrT="[Текст]" custT="1"/>
      <dgm:spPr/>
      <dgm:t>
        <a:bodyPr/>
        <a:lstStyle/>
        <a:p>
          <a:pPr algn="l"/>
          <a:r>
            <a:rPr lang="kk-KZ" sz="24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kk-KZ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Зерттеушілік әңгіме</a:t>
          </a:r>
        </a:p>
        <a:p>
          <a:pPr algn="l"/>
          <a:r>
            <a:rPr lang="kk-KZ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Әркімнің идеясы пайдалы деп </a:t>
          </a:r>
          <a:r>
            <a:rPr lang="kk-KZ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саналғанымен, мұқият бағалау жүргізіледі. </a:t>
          </a:r>
          <a:endParaRPr lang="ru-RU" sz="2000" b="1" dirty="0">
            <a:solidFill>
              <a:schemeClr val="tx2">
                <a:lumMod val="75000"/>
              </a:schemeClr>
            </a:solidFill>
          </a:endParaRPr>
        </a:p>
      </dgm:t>
    </dgm:pt>
    <dgm:pt modelId="{4A90E70B-A054-4A02-9659-9C89529C836F}" type="parTrans" cxnId="{C36C3468-E6FB-4783-9052-AEC4BF6E10C4}">
      <dgm:prSet/>
      <dgm:spPr/>
      <dgm:t>
        <a:bodyPr/>
        <a:lstStyle/>
        <a:p>
          <a:endParaRPr lang="ru-RU"/>
        </a:p>
      </dgm:t>
    </dgm:pt>
    <dgm:pt modelId="{8F8FF55B-939D-4577-86B9-D3BBB1CBF1E8}" type="sibTrans" cxnId="{C36C3468-E6FB-4783-9052-AEC4BF6E10C4}">
      <dgm:prSet/>
      <dgm:spPr/>
      <dgm:t>
        <a:bodyPr/>
        <a:lstStyle/>
        <a:p>
          <a:endParaRPr lang="ru-RU"/>
        </a:p>
      </dgm:t>
    </dgm:pt>
    <dgm:pt modelId="{D411D95C-C638-4A81-8B1F-EA1C63E43DFE}">
      <dgm:prSet phldrT="[Текст]" custT="1"/>
      <dgm:spPr/>
      <dgm:t>
        <a:bodyPr/>
        <a:lstStyle/>
        <a:p>
          <a:pPr algn="l"/>
          <a:r>
            <a:rPr lang="kk-KZ" sz="1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Кумулятивтік әңгіме </a:t>
          </a:r>
        </a:p>
        <a:p>
          <a:pPr algn="l"/>
          <a:r>
            <a:rPr lang="kk-KZ" sz="18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Айтылған пікірлерімен тыңдаушылардың әрқайсысы механикалық түрде келісе береді.</a:t>
          </a:r>
          <a:endParaRPr lang="ru-RU" sz="1800" b="1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3FF3C16D-3FF1-48F4-9BBC-6C7EEF0E8D90}" type="parTrans" cxnId="{E161D934-96F8-43EC-96BD-17002F3B65F8}">
      <dgm:prSet/>
      <dgm:spPr/>
      <dgm:t>
        <a:bodyPr/>
        <a:lstStyle/>
        <a:p>
          <a:endParaRPr lang="ru-RU"/>
        </a:p>
      </dgm:t>
    </dgm:pt>
    <dgm:pt modelId="{194D7FCB-373D-4E44-A74C-53A8E53C3E2B}" type="sibTrans" cxnId="{E161D934-96F8-43EC-96BD-17002F3B65F8}">
      <dgm:prSet/>
      <dgm:spPr/>
      <dgm:t>
        <a:bodyPr/>
        <a:lstStyle/>
        <a:p>
          <a:endParaRPr lang="ru-RU"/>
        </a:p>
      </dgm:t>
    </dgm:pt>
    <dgm:pt modelId="{DF992E32-9C50-433B-B770-B44973B2AEA0}">
      <dgm:prSet phldrT="[Текст]" custT="1"/>
      <dgm:spPr/>
      <dgm:t>
        <a:bodyPr/>
        <a:lstStyle/>
        <a:p>
          <a:pPr algn="ctr"/>
          <a:r>
            <a:rPr lang="kk-KZ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Мерсердің</a:t>
          </a:r>
          <a:r>
            <a:rPr lang="kk-KZ" sz="2400" b="1" baseline="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зерттеуіне сәйкес, әңгіменің үш түрін ажыратып, сипаттама берген</a:t>
          </a:r>
          <a:endParaRPr lang="kk-KZ" sz="2400" b="1" dirty="0" smtClean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EA00B7F-1CA1-485C-B00D-BB1AC040BEC6}" type="parTrans" cxnId="{383C6F8B-25C7-4956-94D4-1604408E5DA4}">
      <dgm:prSet/>
      <dgm:spPr/>
      <dgm:t>
        <a:bodyPr/>
        <a:lstStyle/>
        <a:p>
          <a:endParaRPr lang="ru-RU"/>
        </a:p>
      </dgm:t>
    </dgm:pt>
    <dgm:pt modelId="{B03747E8-FD3C-4B71-BF44-9215A7B485B8}" type="sibTrans" cxnId="{383C6F8B-25C7-4956-94D4-1604408E5DA4}">
      <dgm:prSet/>
      <dgm:spPr/>
      <dgm:t>
        <a:bodyPr/>
        <a:lstStyle/>
        <a:p>
          <a:endParaRPr lang="ru-RU"/>
        </a:p>
      </dgm:t>
    </dgm:pt>
    <dgm:pt modelId="{305638A3-AC42-48D5-84F6-CF3E1F4E6E96}" type="pres">
      <dgm:prSet presAssocID="{CA63FD9B-86AF-4318-BDBA-BC8E15F4C53B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8DC2DC9-00C0-4EA4-9AC2-760A8DE47737}" type="pres">
      <dgm:prSet presAssocID="{CA63FD9B-86AF-4318-BDBA-BC8E15F4C53B}" presName="arrow" presStyleLbl="bgShp" presStyleIdx="0" presStyleCnt="1" custScaleX="93496" custScaleY="80351" custLinFactNeighborX="14656" custLinFactNeighborY="497"/>
      <dgm:spPr/>
    </dgm:pt>
    <dgm:pt modelId="{20D2E5CF-A7B9-4690-AAD8-9D62C4025113}" type="pres">
      <dgm:prSet presAssocID="{CA63FD9B-86AF-4318-BDBA-BC8E15F4C53B}" presName="arrowDiagram4" presStyleCnt="0"/>
      <dgm:spPr/>
    </dgm:pt>
    <dgm:pt modelId="{5C53DD6C-4787-4333-B114-887B49B49F71}" type="pres">
      <dgm:prSet presAssocID="{D696D566-6E1A-4C45-A571-03EA8DD29175}" presName="bullet4a" presStyleLbl="node1" presStyleIdx="0" presStyleCnt="4"/>
      <dgm:spPr/>
    </dgm:pt>
    <dgm:pt modelId="{AB8F4DB2-BD56-4015-A0A3-7954A8D7F067}" type="pres">
      <dgm:prSet presAssocID="{D696D566-6E1A-4C45-A571-03EA8DD29175}" presName="textBox4a" presStyleLbl="revTx" presStyleIdx="0" presStyleCnt="4" custLinFactNeighborX="83527" custLinFactNeighborY="-569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7DD8B5-F5D5-4B0E-A287-E47B27EC72A5}" type="pres">
      <dgm:prSet presAssocID="{D411D95C-C638-4A81-8B1F-EA1C63E43DFE}" presName="bullet4b" presStyleLbl="node1" presStyleIdx="1" presStyleCnt="4"/>
      <dgm:spPr/>
    </dgm:pt>
    <dgm:pt modelId="{D3E5BD82-6924-4904-8FE7-1B3285B64ED3}" type="pres">
      <dgm:prSet presAssocID="{D411D95C-C638-4A81-8B1F-EA1C63E43DFE}" presName="textBox4b" presStyleLbl="revTx" presStyleIdx="1" presStyleCnt="4" custScaleX="126336" custLinFactNeighborX="91950" custLinFactNeighborY="-130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721798-84E0-4B12-A59D-01AB9E6851FC}" type="pres">
      <dgm:prSet presAssocID="{8BFE57A3-E036-423C-A340-D7064C0B902F}" presName="bullet4c" presStyleLbl="node1" presStyleIdx="2" presStyleCnt="4"/>
      <dgm:spPr/>
    </dgm:pt>
    <dgm:pt modelId="{5C7071FF-2F5C-48AC-9D64-0593D8D00841}" type="pres">
      <dgm:prSet presAssocID="{8BFE57A3-E036-423C-A340-D7064C0B902F}" presName="textBox4c" presStyleLbl="revTx" presStyleIdx="2" presStyleCnt="4" custScaleX="122140" custLinFactX="17019" custLinFactNeighborX="100000" custLinFactNeighborY="-26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72A032-7FE7-4413-A177-1F6D3152C9CF}" type="pres">
      <dgm:prSet presAssocID="{DF992E32-9C50-433B-B770-B44973B2AEA0}" presName="bullet4d" presStyleLbl="node1" presStyleIdx="3" presStyleCnt="4"/>
      <dgm:spPr/>
    </dgm:pt>
    <dgm:pt modelId="{A96A8D29-2EB0-43D2-A512-472F9F4B458D}" type="pres">
      <dgm:prSet presAssocID="{DF992E32-9C50-433B-B770-B44973B2AEA0}" presName="textBox4d" presStyleLbl="revTx" presStyleIdx="3" presStyleCnt="4" custAng="20956729" custScaleX="365286" custLinFactX="-153342" custLinFactNeighborX="-200000" custLinFactNeighborY="-193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F3A2D08-F8E6-478A-A18A-6D9862CC8448}" srcId="{CA63FD9B-86AF-4318-BDBA-BC8E15F4C53B}" destId="{D696D566-6E1A-4C45-A571-03EA8DD29175}" srcOrd="0" destOrd="0" parTransId="{CB3FD73D-16DE-4524-89E8-89D233A4B85D}" sibTransId="{A69D30C1-51BF-46D4-90DA-14A0E969B7FC}"/>
    <dgm:cxn modelId="{8DBE6FDF-DF4B-472E-B574-D8B082ED6468}" type="presOf" srcId="{D411D95C-C638-4A81-8B1F-EA1C63E43DFE}" destId="{D3E5BD82-6924-4904-8FE7-1B3285B64ED3}" srcOrd="0" destOrd="0" presId="urn:microsoft.com/office/officeart/2005/8/layout/arrow2"/>
    <dgm:cxn modelId="{D5A8B0AE-246A-4D02-9994-26027F674946}" type="presOf" srcId="{8BFE57A3-E036-423C-A340-D7064C0B902F}" destId="{5C7071FF-2F5C-48AC-9D64-0593D8D00841}" srcOrd="0" destOrd="0" presId="urn:microsoft.com/office/officeart/2005/8/layout/arrow2"/>
    <dgm:cxn modelId="{C36C3468-E6FB-4783-9052-AEC4BF6E10C4}" srcId="{CA63FD9B-86AF-4318-BDBA-BC8E15F4C53B}" destId="{8BFE57A3-E036-423C-A340-D7064C0B902F}" srcOrd="2" destOrd="0" parTransId="{4A90E70B-A054-4A02-9659-9C89529C836F}" sibTransId="{8F8FF55B-939D-4577-86B9-D3BBB1CBF1E8}"/>
    <dgm:cxn modelId="{E161D934-96F8-43EC-96BD-17002F3B65F8}" srcId="{CA63FD9B-86AF-4318-BDBA-BC8E15F4C53B}" destId="{D411D95C-C638-4A81-8B1F-EA1C63E43DFE}" srcOrd="1" destOrd="0" parTransId="{3FF3C16D-3FF1-48F4-9BBC-6C7EEF0E8D90}" sibTransId="{194D7FCB-373D-4E44-A74C-53A8E53C3E2B}"/>
    <dgm:cxn modelId="{24377103-6014-4D1F-B5B8-B61519DEBB45}" type="presOf" srcId="{D696D566-6E1A-4C45-A571-03EA8DD29175}" destId="{AB8F4DB2-BD56-4015-A0A3-7954A8D7F067}" srcOrd="0" destOrd="0" presId="urn:microsoft.com/office/officeart/2005/8/layout/arrow2"/>
    <dgm:cxn modelId="{EA041A2F-37D5-438C-9825-A68AFA049A4A}" type="presOf" srcId="{DF992E32-9C50-433B-B770-B44973B2AEA0}" destId="{A96A8D29-2EB0-43D2-A512-472F9F4B458D}" srcOrd="0" destOrd="0" presId="urn:microsoft.com/office/officeart/2005/8/layout/arrow2"/>
    <dgm:cxn modelId="{F7CAF3A1-8209-4D73-AC5E-651FA303BE05}" type="presOf" srcId="{CA63FD9B-86AF-4318-BDBA-BC8E15F4C53B}" destId="{305638A3-AC42-48D5-84F6-CF3E1F4E6E96}" srcOrd="0" destOrd="0" presId="urn:microsoft.com/office/officeart/2005/8/layout/arrow2"/>
    <dgm:cxn modelId="{383C6F8B-25C7-4956-94D4-1604408E5DA4}" srcId="{CA63FD9B-86AF-4318-BDBA-BC8E15F4C53B}" destId="{DF992E32-9C50-433B-B770-B44973B2AEA0}" srcOrd="3" destOrd="0" parTransId="{FEA00B7F-1CA1-485C-B00D-BB1AC040BEC6}" sibTransId="{B03747E8-FD3C-4B71-BF44-9215A7B485B8}"/>
    <dgm:cxn modelId="{96EC487B-4839-4F8C-A8CD-D15110D5D94A}" type="presParOf" srcId="{305638A3-AC42-48D5-84F6-CF3E1F4E6E96}" destId="{48DC2DC9-00C0-4EA4-9AC2-760A8DE47737}" srcOrd="0" destOrd="0" presId="urn:microsoft.com/office/officeart/2005/8/layout/arrow2"/>
    <dgm:cxn modelId="{E3EAA21D-4C1F-4446-A634-CE14FEED0146}" type="presParOf" srcId="{305638A3-AC42-48D5-84F6-CF3E1F4E6E96}" destId="{20D2E5CF-A7B9-4690-AAD8-9D62C4025113}" srcOrd="1" destOrd="0" presId="urn:microsoft.com/office/officeart/2005/8/layout/arrow2"/>
    <dgm:cxn modelId="{41F9E8F3-3640-4CC7-B48D-373CA5EF7E1D}" type="presParOf" srcId="{20D2E5CF-A7B9-4690-AAD8-9D62C4025113}" destId="{5C53DD6C-4787-4333-B114-887B49B49F71}" srcOrd="0" destOrd="0" presId="urn:microsoft.com/office/officeart/2005/8/layout/arrow2"/>
    <dgm:cxn modelId="{3640F6BC-521B-42D0-B661-291CB7F38756}" type="presParOf" srcId="{20D2E5CF-A7B9-4690-AAD8-9D62C4025113}" destId="{AB8F4DB2-BD56-4015-A0A3-7954A8D7F067}" srcOrd="1" destOrd="0" presId="urn:microsoft.com/office/officeart/2005/8/layout/arrow2"/>
    <dgm:cxn modelId="{5D762D4A-50E9-4D32-8541-4AB176AE7D2A}" type="presParOf" srcId="{20D2E5CF-A7B9-4690-AAD8-9D62C4025113}" destId="{C77DD8B5-F5D5-4B0E-A287-E47B27EC72A5}" srcOrd="2" destOrd="0" presId="urn:microsoft.com/office/officeart/2005/8/layout/arrow2"/>
    <dgm:cxn modelId="{290C167A-FDEC-49DA-B665-E4D223C3D39C}" type="presParOf" srcId="{20D2E5CF-A7B9-4690-AAD8-9D62C4025113}" destId="{D3E5BD82-6924-4904-8FE7-1B3285B64ED3}" srcOrd="3" destOrd="0" presId="urn:microsoft.com/office/officeart/2005/8/layout/arrow2"/>
    <dgm:cxn modelId="{6D27F7A9-6987-4172-8F6E-8919EFC289E5}" type="presParOf" srcId="{20D2E5CF-A7B9-4690-AAD8-9D62C4025113}" destId="{B7721798-84E0-4B12-A59D-01AB9E6851FC}" srcOrd="4" destOrd="0" presId="urn:microsoft.com/office/officeart/2005/8/layout/arrow2"/>
    <dgm:cxn modelId="{6E748847-2627-46D8-90D5-C2B711CD56F8}" type="presParOf" srcId="{20D2E5CF-A7B9-4690-AAD8-9D62C4025113}" destId="{5C7071FF-2F5C-48AC-9D64-0593D8D00841}" srcOrd="5" destOrd="0" presId="urn:microsoft.com/office/officeart/2005/8/layout/arrow2"/>
    <dgm:cxn modelId="{24BEDF31-D90E-40F3-A872-D6A112E5916E}" type="presParOf" srcId="{20D2E5CF-A7B9-4690-AAD8-9D62C4025113}" destId="{6072A032-7FE7-4413-A177-1F6D3152C9CF}" srcOrd="6" destOrd="0" presId="urn:microsoft.com/office/officeart/2005/8/layout/arrow2"/>
    <dgm:cxn modelId="{9CF2D2E8-9B4E-45E8-85F5-B71473DF50BD}" type="presParOf" srcId="{20D2E5CF-A7B9-4690-AAD8-9D62C4025113}" destId="{A96A8D29-2EB0-43D2-A512-472F9F4B458D}" srcOrd="7" destOrd="0" presId="urn:microsoft.com/office/officeart/2005/8/layout/arrow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8DC2DC9-00C0-4EA4-9AC2-760A8DE47737}">
      <dsp:nvSpPr>
        <dsp:cNvPr id="0" name=""/>
        <dsp:cNvSpPr/>
      </dsp:nvSpPr>
      <dsp:spPr>
        <a:xfrm>
          <a:off x="470491" y="337248"/>
          <a:ext cx="8215375" cy="4412713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53DD6C-4787-4333-B114-887B49B49F71}">
      <dsp:nvSpPr>
        <dsp:cNvPr id="0" name=""/>
        <dsp:cNvSpPr/>
      </dsp:nvSpPr>
      <dsp:spPr>
        <a:xfrm>
          <a:off x="-237554" y="3854112"/>
          <a:ext cx="202098" cy="2020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B8F4DB2-BD56-4015-A0A3-7954A8D7F067}">
      <dsp:nvSpPr>
        <dsp:cNvPr id="0" name=""/>
        <dsp:cNvSpPr/>
      </dsp:nvSpPr>
      <dsp:spPr>
        <a:xfrm>
          <a:off x="1118534" y="3210170"/>
          <a:ext cx="1502555" cy="1307047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088" tIns="0" rIns="0" bIns="0" numCol="1" spcCol="1270" anchor="t" anchorCtr="0">
          <a:noAutofit/>
        </a:bodyPr>
        <a:lstStyle/>
        <a:p>
          <a:pPr lvl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Әңгіме-дебат </a:t>
          </a:r>
        </a:p>
        <a:p>
          <a:pPr lvl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Ой-пікірлерде үлкен алшақтық болады және әрқайсысы өз шешімдерінде қалады.</a:t>
          </a:r>
          <a:endParaRPr lang="ru-RU" sz="1600" b="1" kern="1200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118534" y="3210170"/>
        <a:ext cx="1502555" cy="1307047"/>
      </dsp:txXfrm>
    </dsp:sp>
    <dsp:sp modelId="{C77DD8B5-F5D5-4B0E-A287-E47B27EC72A5}">
      <dsp:nvSpPr>
        <dsp:cNvPr id="0" name=""/>
        <dsp:cNvSpPr/>
      </dsp:nvSpPr>
      <dsp:spPr>
        <a:xfrm>
          <a:off x="1190312" y="2576720"/>
          <a:ext cx="351474" cy="3514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3E5BD82-6924-4904-8FE7-1B3285B64ED3}">
      <dsp:nvSpPr>
        <dsp:cNvPr id="0" name=""/>
        <dsp:cNvSpPr/>
      </dsp:nvSpPr>
      <dsp:spPr>
        <a:xfrm>
          <a:off x="2819769" y="2425463"/>
          <a:ext cx="2331206" cy="250975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239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Кумулятивтік әңгіме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Айтылған пікірлерімен тыңдаушылардың әрқайсысы механикалық түрде келісе береді.</a:t>
          </a:r>
          <a:endParaRPr lang="ru-RU" sz="1800" b="1" kern="1200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819769" y="2425463"/>
        <a:ext cx="2331206" cy="2509750"/>
      </dsp:txXfrm>
    </dsp:sp>
    <dsp:sp modelId="{B7721798-84E0-4B12-A59D-01AB9E6851FC}">
      <dsp:nvSpPr>
        <dsp:cNvPr id="0" name=""/>
        <dsp:cNvSpPr/>
      </dsp:nvSpPr>
      <dsp:spPr>
        <a:xfrm>
          <a:off x="3013588" y="1635427"/>
          <a:ext cx="465704" cy="4657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C7071FF-2F5C-48AC-9D64-0593D8D00841}">
      <dsp:nvSpPr>
        <dsp:cNvPr id="0" name=""/>
        <dsp:cNvSpPr/>
      </dsp:nvSpPr>
      <dsp:spPr>
        <a:xfrm>
          <a:off x="5201458" y="1777389"/>
          <a:ext cx="2253780" cy="339393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6767" tIns="0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kk-KZ" sz="2000" b="1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Зерттеушілік әңгіме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Әркімнің идеясы пайдалы деп </a:t>
          </a:r>
          <a:r>
            <a:rPr lang="kk-KZ" sz="20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саналғанымен, мұқият бағалау жүргізіледі. </a:t>
          </a:r>
          <a:endParaRPr lang="ru-RU" sz="20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5201458" y="1777389"/>
        <a:ext cx="2253780" cy="3393930"/>
      </dsp:txXfrm>
    </dsp:sp>
    <dsp:sp modelId="{6072A032-7FE7-4413-A177-1F6D3152C9CF}">
      <dsp:nvSpPr>
        <dsp:cNvPr id="0" name=""/>
        <dsp:cNvSpPr/>
      </dsp:nvSpPr>
      <dsp:spPr>
        <a:xfrm>
          <a:off x="4999422" y="1012657"/>
          <a:ext cx="623868" cy="6238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96A8D29-2EB0-43D2-A512-472F9F4B458D}">
      <dsp:nvSpPr>
        <dsp:cNvPr id="0" name=""/>
        <dsp:cNvSpPr/>
      </dsp:nvSpPr>
      <dsp:spPr>
        <a:xfrm rot="20956729">
          <a:off x="307427" y="561520"/>
          <a:ext cx="6740416" cy="3937617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575" tIns="0" rIns="0" bIns="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Мерсердің</a:t>
          </a:r>
          <a:r>
            <a:rPr lang="kk-KZ" sz="2400" b="1" kern="1200" baseline="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зерттеуіне сәйкес, әңгіменің үш түрін ажыратып, сипаттама берген</a:t>
          </a:r>
          <a:endParaRPr lang="kk-KZ" sz="2400" b="1" kern="1200" dirty="0" smtClean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sp:txBody>
      <dsp:txXfrm rot="20956729">
        <a:off x="307427" y="561520"/>
        <a:ext cx="6740416" cy="39376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D4330-5BBE-4CE9-BB9E-63F5D9206A53}" type="datetimeFigureOut">
              <a:rPr lang="ru-RU" smtClean="0"/>
              <a:pPr/>
              <a:t>27.10.2015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3C82-E06C-4C38-9309-FE1B5C28B4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23189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D4330-5BBE-4CE9-BB9E-63F5D9206A53}" type="datetimeFigureOut">
              <a:rPr lang="ru-RU" smtClean="0"/>
              <a:pPr/>
              <a:t>27.10.2015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3C82-E06C-4C38-9309-FE1B5C28B4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02036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D4330-5BBE-4CE9-BB9E-63F5D9206A53}" type="datetimeFigureOut">
              <a:rPr lang="ru-RU" smtClean="0"/>
              <a:pPr/>
              <a:t>27.10.2015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3C82-E06C-4C38-9309-FE1B5C28B4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33681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D4330-5BBE-4CE9-BB9E-63F5D9206A53}" type="datetimeFigureOut">
              <a:rPr lang="ru-RU" smtClean="0"/>
              <a:pPr/>
              <a:t>27.10.2015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3C82-E06C-4C38-9309-FE1B5C28B4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33702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D4330-5BBE-4CE9-BB9E-63F5D9206A53}" type="datetimeFigureOut">
              <a:rPr lang="ru-RU" smtClean="0"/>
              <a:pPr/>
              <a:t>27.10.2015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3C82-E06C-4C38-9309-FE1B5C28B4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42476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D4330-5BBE-4CE9-BB9E-63F5D9206A53}" type="datetimeFigureOut">
              <a:rPr lang="ru-RU" smtClean="0"/>
              <a:pPr/>
              <a:t>27.10.2015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3C82-E06C-4C38-9309-FE1B5C28B4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77580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D4330-5BBE-4CE9-BB9E-63F5D9206A53}" type="datetimeFigureOut">
              <a:rPr lang="ru-RU" smtClean="0"/>
              <a:pPr/>
              <a:t>27.10.2015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3C82-E06C-4C38-9309-FE1B5C28B4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29575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D4330-5BBE-4CE9-BB9E-63F5D9206A53}" type="datetimeFigureOut">
              <a:rPr lang="ru-RU" smtClean="0"/>
              <a:pPr/>
              <a:t>27.10.2015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3C82-E06C-4C38-9309-FE1B5C28B4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06319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D4330-5BBE-4CE9-BB9E-63F5D9206A53}" type="datetimeFigureOut">
              <a:rPr lang="ru-RU" smtClean="0"/>
              <a:pPr/>
              <a:t>27.10.2015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3C82-E06C-4C38-9309-FE1B5C28B4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83820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D4330-5BBE-4CE9-BB9E-63F5D9206A53}" type="datetimeFigureOut">
              <a:rPr lang="ru-RU" smtClean="0"/>
              <a:pPr/>
              <a:t>27.10.2015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3C82-E06C-4C38-9309-FE1B5C28B4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5507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D4330-5BBE-4CE9-BB9E-63F5D9206A53}" type="datetimeFigureOut">
              <a:rPr lang="ru-RU" smtClean="0"/>
              <a:pPr/>
              <a:t>27.10.2015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93C82-E06C-4C38-9309-FE1B5C28B4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59679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D4330-5BBE-4CE9-BB9E-63F5D9206A53}" type="datetimeFigureOut">
              <a:rPr lang="ru-RU" smtClean="0"/>
              <a:pPr/>
              <a:t>27.10.2015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293C82-E06C-4C38-9309-FE1B5C28B4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81460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VID-20150105-WA0024.mp4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microsoft.com/office/2007/relationships/diagramDrawing" Target="../diagrams/drawing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:\Рамки\shool_autumn2_m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72758" y="-1222227"/>
            <a:ext cx="6939903" cy="92395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вал 2">
            <a:hlinkClick r:id="rId3" action="ppaction://hlinkfile"/>
          </p:cNvPr>
          <p:cNvSpPr/>
          <p:nvPr/>
        </p:nvSpPr>
        <p:spPr>
          <a:xfrm>
            <a:off x="6588224" y="4437112"/>
            <a:ext cx="79208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 rot="21146102">
            <a:off x="2671477" y="2551837"/>
            <a:ext cx="380104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Диалогтік</a:t>
            </a:r>
            <a:r>
              <a:rPr lang="kk-KZ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</a:p>
          <a:p>
            <a:pPr algn="ctr"/>
            <a:r>
              <a:rPr lang="kk-KZ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оқыту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46660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3" descr="C:\Users\User\Documents\Рамка для школ\imagesCAQUSW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406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14282" y="1357298"/>
            <a:ext cx="85725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І топ. </a:t>
            </a:r>
            <a:r>
              <a:rPr lang="ru-RU" sz="6000" b="1" dirty="0" err="1" smtClean="0">
                <a:latin typeface="Times New Roman" pitchFamily="18" charset="0"/>
                <a:cs typeface="Times New Roman" pitchFamily="18" charset="0"/>
              </a:rPr>
              <a:t>Ереже</a:t>
            </a:r>
            <a:endParaRPr lang="ru-RU" sz="6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ІІ топ. Функция</a:t>
            </a:r>
          </a:p>
          <a:p>
            <a:pPr algn="ctr"/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ІІІ топ. </a:t>
            </a:r>
            <a:r>
              <a:rPr lang="ru-RU" sz="6000" b="1" dirty="0" err="1" smtClean="0">
                <a:latin typeface="Times New Roman" pitchFamily="18" charset="0"/>
                <a:cs typeface="Times New Roman" pitchFamily="18" charset="0"/>
              </a:rPr>
              <a:t>Белгілер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:\Рамки\рамка5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4911"/>
            <a:ext cx="9144000" cy="693291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Диалогтік оқыту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k-KZ" dirty="0" smtClean="0"/>
              <a:t>  Диалогтік оқыту  механикалық әңгіме, жауап алу, түсіндіру және талқылау сияқты әңгімелесуге үйретудің барынша дәстүрлі түрлерімен тығыз байланысқан. Оны нақты стратегия деп айту қиын, дұрысын айтқанда, ол – сабақ барысында танымдылық/ бәсекелестік өзара қарым-қатынас қалыптастыратын стратегиялар жиынтығы.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8225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:\Рамки\рамка5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4911"/>
            <a:ext cx="9144000" cy="693291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Блок-схема: подготовка 4"/>
          <p:cNvSpPr/>
          <p:nvPr/>
        </p:nvSpPr>
        <p:spPr>
          <a:xfrm>
            <a:off x="611560" y="1580487"/>
            <a:ext cx="3312368" cy="1512168"/>
          </a:xfrm>
          <a:prstGeom prst="flowChartPreparation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 </a:t>
            </a:r>
            <a:r>
              <a:rPr lang="kk-KZ" sz="1600" dirty="0" smtClean="0">
                <a:solidFill>
                  <a:srgbClr val="FF0000"/>
                </a:solidFill>
              </a:rPr>
              <a:t>Ұжымдық: </a:t>
            </a:r>
            <a:r>
              <a:rPr lang="kk-KZ" sz="1600" dirty="0" smtClean="0">
                <a:solidFill>
                  <a:srgbClr val="002060"/>
                </a:solidFill>
              </a:rPr>
              <a:t>мұғалім мен оқушылар тапсырманы топпен немесе бүкіл сыныппен зерделейді.</a:t>
            </a:r>
            <a:endParaRPr lang="ru-RU" sz="1600" dirty="0"/>
          </a:p>
        </p:txBody>
      </p:sp>
      <p:sp>
        <p:nvSpPr>
          <p:cNvPr id="6" name="Блок-схема: подготовка 5"/>
          <p:cNvSpPr/>
          <p:nvPr/>
        </p:nvSpPr>
        <p:spPr>
          <a:xfrm>
            <a:off x="3059832" y="4653136"/>
            <a:ext cx="3456384" cy="1728192"/>
          </a:xfrm>
          <a:prstGeom prst="flowChartPreparation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 </a:t>
            </a:r>
            <a:r>
              <a:rPr lang="kk-KZ" sz="1600" dirty="0" smtClean="0">
                <a:solidFill>
                  <a:srgbClr val="C00000"/>
                </a:solidFill>
              </a:rPr>
              <a:t>Жиынтық: </a:t>
            </a:r>
            <a:r>
              <a:rPr lang="kk-KZ" sz="1600" dirty="0" smtClean="0">
                <a:solidFill>
                  <a:srgbClr val="002060"/>
                </a:solidFill>
              </a:rPr>
              <a:t>жеке өздерінің идеяларына және бір бірінің идеяларына негізделіп, бір тізбекке біріктіреді</a:t>
            </a:r>
            <a:r>
              <a:rPr lang="kk-KZ" dirty="0" smtClean="0">
                <a:solidFill>
                  <a:srgbClr val="002060"/>
                </a:solidFill>
              </a:rPr>
              <a:t>.</a:t>
            </a:r>
            <a:endParaRPr lang="ru-RU" dirty="0"/>
          </a:p>
        </p:txBody>
      </p:sp>
      <p:sp>
        <p:nvSpPr>
          <p:cNvPr id="7" name="Блок-схема: подготовка 6"/>
          <p:cNvSpPr/>
          <p:nvPr/>
        </p:nvSpPr>
        <p:spPr>
          <a:xfrm>
            <a:off x="611560" y="3391544"/>
            <a:ext cx="3096344" cy="1656184"/>
          </a:xfrm>
          <a:prstGeom prst="flowChartPreparation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C00000"/>
                </a:solidFill>
              </a:rPr>
              <a:t>Өзара: </a:t>
            </a:r>
            <a:r>
              <a:rPr lang="kk-KZ" dirty="0" smtClean="0">
                <a:solidFill>
                  <a:srgbClr val="002060"/>
                </a:solidFill>
              </a:rPr>
              <a:t>мұғалім мен оқушылар бір-бірін тыңдайды, идеялармен бөліседі</a:t>
            </a:r>
            <a:r>
              <a:rPr lang="kk-KZ" dirty="0" smtClean="0"/>
              <a:t>  </a:t>
            </a:r>
            <a:endParaRPr lang="ru-RU" dirty="0"/>
          </a:p>
        </p:txBody>
      </p:sp>
      <p:sp>
        <p:nvSpPr>
          <p:cNvPr id="8" name="Блок-схема: подготовка 7"/>
          <p:cNvSpPr/>
          <p:nvPr/>
        </p:nvSpPr>
        <p:spPr>
          <a:xfrm>
            <a:off x="5652120" y="3371689"/>
            <a:ext cx="3096344" cy="1575876"/>
          </a:xfrm>
          <a:prstGeom prst="flowChartPreparation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 </a:t>
            </a:r>
            <a:r>
              <a:rPr lang="kk-KZ" dirty="0" smtClean="0">
                <a:solidFill>
                  <a:srgbClr val="C00000"/>
                </a:solidFill>
              </a:rPr>
              <a:t>Қолдаушы:</a:t>
            </a:r>
            <a:r>
              <a:rPr lang="kk-KZ" dirty="0" smtClean="0">
                <a:solidFill>
                  <a:srgbClr val="002060"/>
                </a:solidFill>
              </a:rPr>
              <a:t> өз идеяларын анық жеткізеді, өз ойларын еркін айтады.</a:t>
            </a:r>
            <a:endParaRPr lang="ru-RU" dirty="0"/>
          </a:p>
        </p:txBody>
      </p:sp>
      <p:sp>
        <p:nvSpPr>
          <p:cNvPr id="9" name="Блок-схема: подготовка 8"/>
          <p:cNvSpPr/>
          <p:nvPr/>
        </p:nvSpPr>
        <p:spPr>
          <a:xfrm>
            <a:off x="5579221" y="1556792"/>
            <a:ext cx="3096344" cy="1584176"/>
          </a:xfrm>
          <a:prstGeom prst="flowChartPreparation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 </a:t>
            </a:r>
            <a:r>
              <a:rPr lang="kk-KZ" dirty="0" smtClean="0">
                <a:solidFill>
                  <a:srgbClr val="C00000"/>
                </a:solidFill>
              </a:rPr>
              <a:t>Мақсатты: </a:t>
            </a:r>
            <a:r>
              <a:rPr lang="kk-KZ" dirty="0" smtClean="0">
                <a:solidFill>
                  <a:srgbClr val="002060"/>
                </a:solidFill>
              </a:rPr>
              <a:t> мұғалімдер белгілі бір білім беру мақсаты бар әңгімені жоспарлайды.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57276" y="404664"/>
            <a:ext cx="7789488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Александ</a:t>
            </a:r>
            <a:r>
              <a:rPr lang="kk-KZ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Е</a:t>
            </a:r>
            <a:r>
              <a:rPr lang="ru-RU" sz="28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рдың пайымдауынша</a:t>
            </a:r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8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диалогтік</a:t>
            </a:r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8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оқытудың негізгі</a:t>
            </a:r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бес </a:t>
            </a:r>
            <a:r>
              <a:rPr lang="ru-RU" sz="28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қағидаттары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4179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="" xmlns:p14="http://schemas.microsoft.com/office/powerpoint/2010/main" val="144677643"/>
              </p:ext>
            </p:extLst>
          </p:nvPr>
        </p:nvGraphicFramePr>
        <p:xfrm>
          <a:off x="357126" y="571480"/>
          <a:ext cx="8786874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099" name="Picture 2" descr="D:\ФОТО  С ДЕТЬМИ\РИСУНКИ\open-book-with-inkwell-and-pen-dictionary-pixmac-photo-4427818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8928"/>
          <a:stretch>
            <a:fillRect/>
          </a:stretch>
        </p:blipFill>
        <p:spPr bwMode="auto">
          <a:xfrm>
            <a:off x="6357938" y="5065713"/>
            <a:ext cx="2500312" cy="179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2831497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:\Рамки\3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662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19672" y="2276872"/>
            <a:ext cx="579517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Назар </a:t>
            </a:r>
            <a:r>
              <a:rPr lang="ru-RU" sz="4400" b="1" i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аударып</a:t>
            </a:r>
            <a:endParaRPr lang="ru-RU" sz="4400" b="1" i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i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тыңдағандарыңызға</a:t>
            </a:r>
            <a:r>
              <a:rPr lang="ru-RU" sz="4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4400" b="1" i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рахмет</a:t>
            </a:r>
            <a:r>
              <a:rPr lang="ru-RU" sz="44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</p:spTree>
    <p:extLst>
      <p:ext uri="{BB962C8B-B14F-4D97-AF65-F5344CB8AC3E}">
        <p14:creationId xmlns="" xmlns:p14="http://schemas.microsoft.com/office/powerpoint/2010/main" val="109879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714</TotalTime>
  <Words>186</Words>
  <Application>Microsoft Office PowerPoint</Application>
  <PresentationFormat>Экран (4:3)</PresentationFormat>
  <Paragraphs>23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Диалогтік оқыту</vt:lpstr>
      <vt:lpstr>Слайд 4</vt:lpstr>
      <vt:lpstr>Слайд 5</vt:lpstr>
      <vt:lpstr>Слайд 6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Алик</cp:lastModifiedBy>
  <cp:revision>64</cp:revision>
  <dcterms:created xsi:type="dcterms:W3CDTF">2013-04-15T08:26:41Z</dcterms:created>
  <dcterms:modified xsi:type="dcterms:W3CDTF">2015-10-27T10:43:10Z</dcterms:modified>
</cp:coreProperties>
</file>