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2" r:id="rId2"/>
    <p:sldId id="271" r:id="rId3"/>
    <p:sldId id="260" r:id="rId4"/>
    <p:sldId id="273" r:id="rId5"/>
    <p:sldId id="268" r:id="rId6"/>
    <p:sldId id="256" r:id="rId7"/>
    <p:sldId id="265" r:id="rId8"/>
    <p:sldId id="267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90" y="-2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5B4CE-6129-49F9-A882-6231175CED87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F3C4CA-2E60-4584-835D-F7A915E345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slide" Target="slide8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slide" Target="slide4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4348" y="1357298"/>
            <a:ext cx="7871322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Безударные падежные</a:t>
            </a:r>
          </a:p>
          <a:p>
            <a:pPr algn="ctr"/>
            <a:r>
              <a:rPr lang="ru-RU" sz="5400" b="1" cap="all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окончания имён</a:t>
            </a:r>
          </a:p>
          <a:p>
            <a:pPr algn="ctr"/>
            <a:r>
              <a:rPr lang="ru-RU" sz="5400" b="1" cap="all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существительных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857488" y="1928802"/>
            <a:ext cx="857256" cy="428628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7572396" y="4572008"/>
            <a:ext cx="785818" cy="500066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857488" y="1428736"/>
            <a:ext cx="857256" cy="501651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0" y="214291"/>
            <a:ext cx="898207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Вставьте пропущенные падежные  окончания </a:t>
            </a:r>
          </a:p>
          <a:p>
            <a:pPr algn="ctr">
              <a:spcBef>
                <a:spcPct val="50000"/>
              </a:spcBef>
            </a:pPr>
            <a:r>
              <a:rPr lang="ru-RU" sz="2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имён </a:t>
            </a:r>
            <a:r>
              <a:rPr lang="ru-RU" sz="2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существительных</a:t>
            </a:r>
            <a:endParaRPr lang="ru-RU" sz="20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357158" y="1428736"/>
            <a:ext cx="2520982" cy="928694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>
                <a:solidFill>
                  <a:srgbClr val="000000"/>
                </a:solidFill>
              </a:rPr>
              <a:t>  </a:t>
            </a:r>
            <a:r>
              <a:rPr lang="ru-RU" sz="3200" dirty="0" smtClean="0">
                <a:solidFill>
                  <a:srgbClr val="000000"/>
                </a:solidFill>
              </a:rPr>
              <a:t>к </a:t>
            </a:r>
            <a:r>
              <a:rPr lang="ru-RU" sz="3200" dirty="0" err="1" smtClean="0">
                <a:solidFill>
                  <a:srgbClr val="000000"/>
                </a:solidFill>
              </a:rPr>
              <a:t>дочк</a:t>
            </a:r>
            <a:r>
              <a:rPr lang="ru-RU" sz="3200" dirty="0" smtClean="0">
                <a:solidFill>
                  <a:srgbClr val="000000"/>
                </a:solidFill>
              </a:rPr>
              <a:t>…    </a:t>
            </a:r>
            <a:endParaRPr lang="ru-RU" sz="3200" dirty="0">
              <a:solidFill>
                <a:srgbClr val="000000"/>
              </a:solidFill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357158" y="2857496"/>
            <a:ext cx="2786082" cy="857256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</a:rPr>
              <a:t>для  </a:t>
            </a:r>
            <a:r>
              <a:rPr lang="ru-RU" sz="3200" dirty="0" err="1" smtClean="0">
                <a:solidFill>
                  <a:srgbClr val="000000"/>
                </a:solidFill>
              </a:rPr>
              <a:t>местност</a:t>
            </a:r>
            <a:r>
              <a:rPr lang="ru-RU" sz="3200" dirty="0" smtClean="0">
                <a:solidFill>
                  <a:srgbClr val="000000"/>
                </a:solidFill>
              </a:rPr>
              <a:t>…</a:t>
            </a:r>
            <a:endParaRPr lang="ru-RU" sz="3200" dirty="0">
              <a:solidFill>
                <a:srgbClr val="000000"/>
              </a:solidFill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357158" y="4214818"/>
            <a:ext cx="2520982" cy="928694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</a:rPr>
              <a:t>в </a:t>
            </a:r>
            <a:r>
              <a:rPr lang="ru-RU" sz="3200" dirty="0" err="1" smtClean="0">
                <a:solidFill>
                  <a:srgbClr val="000000"/>
                </a:solidFill>
              </a:rPr>
              <a:t>Рязан</a:t>
            </a:r>
            <a:r>
              <a:rPr lang="ru-RU" sz="3200" dirty="0" smtClean="0">
                <a:solidFill>
                  <a:srgbClr val="000000"/>
                </a:solidFill>
              </a:rPr>
              <a:t>…</a:t>
            </a:r>
            <a:endParaRPr lang="ru-RU" sz="3200" dirty="0">
              <a:solidFill>
                <a:srgbClr val="000000"/>
              </a:solidFill>
            </a:endParaRP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357158" y="5500702"/>
            <a:ext cx="2592420" cy="928694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</a:rPr>
              <a:t>на </a:t>
            </a:r>
            <a:r>
              <a:rPr lang="ru-RU" sz="3200" dirty="0" err="1" smtClean="0">
                <a:solidFill>
                  <a:srgbClr val="000000"/>
                </a:solidFill>
              </a:rPr>
              <a:t>зарядк</a:t>
            </a:r>
            <a:r>
              <a:rPr lang="ru-RU" sz="3200" dirty="0" smtClean="0">
                <a:solidFill>
                  <a:srgbClr val="000000"/>
                </a:solidFill>
              </a:rPr>
              <a:t>…</a:t>
            </a:r>
            <a:endParaRPr lang="ru-RU" sz="3200" dirty="0">
              <a:solidFill>
                <a:srgbClr val="000000"/>
              </a:solidFill>
            </a:endParaRP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4714876" y="1428736"/>
            <a:ext cx="2806734" cy="928694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3200" dirty="0" smtClean="0">
                <a:solidFill>
                  <a:srgbClr val="000000"/>
                </a:solidFill>
              </a:rPr>
              <a:t>на кузнечик...</a:t>
            </a:r>
            <a:endParaRPr lang="ru-RU" sz="3200" dirty="0">
              <a:solidFill>
                <a:srgbClr val="000000"/>
              </a:solidFill>
            </a:endParaRP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5572132" y="2786058"/>
            <a:ext cx="1949478" cy="928694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 smtClean="0">
                <a:solidFill>
                  <a:srgbClr val="000000"/>
                </a:solidFill>
              </a:rPr>
              <a:t>о </a:t>
            </a:r>
            <a:r>
              <a:rPr lang="ru-RU" sz="3200" dirty="0" err="1" smtClean="0">
                <a:solidFill>
                  <a:srgbClr val="000000"/>
                </a:solidFill>
              </a:rPr>
              <a:t>жизн</a:t>
            </a:r>
            <a:r>
              <a:rPr lang="ru-RU" sz="3200" dirty="0" smtClean="0">
                <a:solidFill>
                  <a:srgbClr val="000000"/>
                </a:solidFill>
              </a:rPr>
              <a:t>…</a:t>
            </a:r>
            <a:endParaRPr lang="ru-RU" sz="3200" dirty="0">
              <a:solidFill>
                <a:srgbClr val="000000"/>
              </a:solidFill>
            </a:endParaRP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5286380" y="4071942"/>
            <a:ext cx="2255833" cy="1000132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3200" dirty="0" smtClean="0">
                <a:solidFill>
                  <a:srgbClr val="000000"/>
                </a:solidFill>
              </a:rPr>
              <a:t>в </a:t>
            </a:r>
            <a:r>
              <a:rPr lang="ru-RU" sz="3200" dirty="0" err="1" smtClean="0">
                <a:solidFill>
                  <a:srgbClr val="000000"/>
                </a:solidFill>
              </a:rPr>
              <a:t>окошк</a:t>
            </a:r>
            <a:r>
              <a:rPr lang="ru-RU" sz="3200" dirty="0" smtClean="0">
                <a:solidFill>
                  <a:srgbClr val="000000"/>
                </a:solidFill>
              </a:rPr>
              <a:t>…</a:t>
            </a:r>
            <a:endParaRPr lang="ru-RU" sz="3200" dirty="0">
              <a:solidFill>
                <a:srgbClr val="000000"/>
              </a:solidFill>
            </a:endParaRP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3143240" y="3286124"/>
            <a:ext cx="809625" cy="428628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2714612" y="2928934"/>
            <a:ext cx="43473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6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</a:p>
        </p:txBody>
      </p:sp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2143108" y="4357694"/>
            <a:ext cx="4058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32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2357422" y="5643578"/>
            <a:ext cx="28575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ru-RU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32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6786578" y="1571612"/>
            <a:ext cx="3882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32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7000892" y="2928934"/>
            <a:ext cx="40588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</a:p>
        </p:txBody>
      </p:sp>
      <p:sp>
        <p:nvSpPr>
          <p:cNvPr id="17431" name="Rectangle 23"/>
          <p:cNvSpPr>
            <a:spLocks noChangeArrowheads="1"/>
          </p:cNvSpPr>
          <p:nvPr/>
        </p:nvSpPr>
        <p:spPr bwMode="auto">
          <a:xfrm>
            <a:off x="6715140" y="4214818"/>
            <a:ext cx="2698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32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7" name="Rectangle 29"/>
          <p:cNvSpPr>
            <a:spLocks noChangeArrowheads="1"/>
          </p:cNvSpPr>
          <p:nvPr/>
        </p:nvSpPr>
        <p:spPr bwMode="auto">
          <a:xfrm>
            <a:off x="2857488" y="4214818"/>
            <a:ext cx="809625" cy="430213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36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8" name="Rectangle 30"/>
          <p:cNvSpPr>
            <a:spLocks noChangeArrowheads="1"/>
          </p:cNvSpPr>
          <p:nvPr/>
        </p:nvSpPr>
        <p:spPr bwMode="auto">
          <a:xfrm>
            <a:off x="2857488" y="4643446"/>
            <a:ext cx="811212" cy="500066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9" name="Rectangle 31"/>
          <p:cNvSpPr>
            <a:spLocks noChangeArrowheads="1"/>
          </p:cNvSpPr>
          <p:nvPr/>
        </p:nvSpPr>
        <p:spPr bwMode="auto">
          <a:xfrm>
            <a:off x="7572396" y="5929330"/>
            <a:ext cx="811212" cy="500066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0" name="Rectangle 32"/>
          <p:cNvSpPr>
            <a:spLocks noChangeArrowheads="1"/>
          </p:cNvSpPr>
          <p:nvPr/>
        </p:nvSpPr>
        <p:spPr bwMode="auto">
          <a:xfrm>
            <a:off x="7572396" y="5500702"/>
            <a:ext cx="809625" cy="428628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1" name="Rectangle 33"/>
          <p:cNvSpPr>
            <a:spLocks noChangeArrowheads="1"/>
          </p:cNvSpPr>
          <p:nvPr/>
        </p:nvSpPr>
        <p:spPr bwMode="auto">
          <a:xfrm>
            <a:off x="7500958" y="2786058"/>
            <a:ext cx="811212" cy="430213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2" name="Rectangle 34"/>
          <p:cNvSpPr>
            <a:spLocks noChangeArrowheads="1"/>
          </p:cNvSpPr>
          <p:nvPr/>
        </p:nvSpPr>
        <p:spPr bwMode="auto">
          <a:xfrm>
            <a:off x="7500958" y="3214686"/>
            <a:ext cx="809625" cy="500066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</a:p>
        </p:txBody>
      </p:sp>
      <p:sp>
        <p:nvSpPr>
          <p:cNvPr id="17443" name="Rectangle 35"/>
          <p:cNvSpPr>
            <a:spLocks noChangeArrowheads="1"/>
          </p:cNvSpPr>
          <p:nvPr/>
        </p:nvSpPr>
        <p:spPr bwMode="auto">
          <a:xfrm>
            <a:off x="7500958" y="1428736"/>
            <a:ext cx="811212" cy="501651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4" name="Rectangle 36"/>
          <p:cNvSpPr>
            <a:spLocks noChangeArrowheads="1"/>
          </p:cNvSpPr>
          <p:nvPr/>
        </p:nvSpPr>
        <p:spPr bwMode="auto">
          <a:xfrm>
            <a:off x="7500958" y="1928802"/>
            <a:ext cx="809625" cy="428628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5286380" y="5500702"/>
            <a:ext cx="2255833" cy="928694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3200" dirty="0" smtClean="0">
                <a:solidFill>
                  <a:srgbClr val="000000"/>
                </a:solidFill>
              </a:rPr>
              <a:t>по улиц…</a:t>
            </a:r>
            <a:endParaRPr lang="ru-RU" sz="3200" dirty="0">
              <a:solidFill>
                <a:srgbClr val="000000"/>
              </a:solidFill>
            </a:endParaRPr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6715140" y="5643578"/>
            <a:ext cx="3882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32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3143240" y="2857496"/>
            <a:ext cx="811212" cy="430213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</a:p>
        </p:txBody>
      </p:sp>
      <p:sp>
        <p:nvSpPr>
          <p:cNvPr id="17450" name="Rectangle 42"/>
          <p:cNvSpPr>
            <a:spLocks noChangeArrowheads="1"/>
          </p:cNvSpPr>
          <p:nvPr/>
        </p:nvSpPr>
        <p:spPr bwMode="auto">
          <a:xfrm>
            <a:off x="2928926" y="5500702"/>
            <a:ext cx="811212" cy="500066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51" name="Rectangle 43"/>
          <p:cNvSpPr>
            <a:spLocks noChangeArrowheads="1"/>
          </p:cNvSpPr>
          <p:nvPr/>
        </p:nvSpPr>
        <p:spPr bwMode="auto">
          <a:xfrm>
            <a:off x="2928926" y="6000768"/>
            <a:ext cx="809625" cy="428628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54" name="Rectangle 46"/>
          <p:cNvSpPr>
            <a:spLocks noChangeArrowheads="1"/>
          </p:cNvSpPr>
          <p:nvPr/>
        </p:nvSpPr>
        <p:spPr bwMode="auto">
          <a:xfrm>
            <a:off x="7572396" y="4071942"/>
            <a:ext cx="811212" cy="500066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68" name="AutoShape 60">
            <a:hlinkClick r:id="rId4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13763" y="6407150"/>
            <a:ext cx="630237" cy="450850"/>
          </a:xfrm>
          <a:prstGeom prst="actionButtonReturn">
            <a:avLst/>
          </a:prstGeom>
          <a:solidFill>
            <a:srgbClr val="E6E5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2000232" y="1571612"/>
            <a:ext cx="38824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32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</a:p>
        </p:txBody>
      </p:sp>
      <p:pic>
        <p:nvPicPr>
          <p:cNvPr id="4098" name="Picture 2" descr="http://www.reiki-life.ru/images/stories/vopros2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1934" y="2357430"/>
            <a:ext cx="1357322" cy="1675151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74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74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174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0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74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4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74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4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4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1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7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74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8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74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5" dur="5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1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74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174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0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174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9" dur="5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4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74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174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3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17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3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1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174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 tmFilter="0, 0; .2, .5; .8, .5; 1, 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9" dur="250" autoRev="1" fill="hold"/>
                                        <p:tgtEl>
                                          <p:spTgt spid="174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7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7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7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2"/>
                  </p:tgtEl>
                </p:cond>
              </p:nextCondLst>
            </p:seq>
            <p:seq concurrent="1" nextAc="seek">
              <p:cTn id="153" restart="whenNotActive" fill="hold" evtFilter="cancelBubble" nodeType="interactiveSeq">
                <p:stCondLst>
                  <p:cond evt="onClick" delay="0">
                    <p:tgtEl>
                      <p:spTgt spid="174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4" fill="hold">
                      <p:stCondLst>
                        <p:cond delay="0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 tmFilter="0, 0; .2, .5; .8, .5; 1, 0"/>
                                        <p:tgtEl>
                                          <p:spTgt spid="174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8" dur="250" autoRev="1" fill="hold"/>
                                        <p:tgtEl>
                                          <p:spTgt spid="174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4"/>
                  </p:tgtEl>
                </p:cond>
              </p:nextCondLst>
            </p:seq>
            <p:seq concurrent="1" nextAc="seek">
              <p:cTn id="172" restart="whenNotActive" fill="hold" evtFilter="cancelBubble" nodeType="interactiveSeq">
                <p:stCondLst>
                  <p:cond evt="onClick" delay="0">
                    <p:tgtEl>
                      <p:spTgt spid="174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3" fill="hold">
                      <p:stCondLst>
                        <p:cond delay="0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6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1"/>
                  </p:tgtEl>
                </p:cond>
              </p:nextCondLst>
            </p:seq>
            <p:seq concurrent="1" nextAc="seek">
              <p:cTn id="177" restart="whenNotActive" fill="hold" evtFilter="cancelBubble" nodeType="interactiveSeq">
                <p:stCondLst>
                  <p:cond evt="onClick" delay="0">
                    <p:tgtEl>
                      <p:spTgt spid="174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8" fill="hold">
                      <p:stCondLst>
                        <p:cond delay="0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1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9"/>
                  </p:tgtEl>
                </p:cond>
              </p:nextCondLst>
            </p:seq>
            <p:seq concurrent="1" nextAc="seek">
              <p:cTn id="182" restart="whenNotActive" fill="hold" evtFilter="cancelBubble" nodeType="interactiveSeq">
                <p:stCondLst>
                  <p:cond evt="onClick" delay="0">
                    <p:tgtEl>
                      <p:spTgt spid="174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3" fill="hold">
                      <p:stCondLst>
                        <p:cond delay="0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 tmFilter="0, 0; .2, .5; .8, .5; 1, 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7" dur="250" autoRev="1" fill="hold"/>
                                        <p:tgtEl>
                                          <p:spTgt spid="174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0"/>
                  </p:tgtEl>
                </p:cond>
              </p:nextCondLst>
            </p:seq>
          </p:childTnLst>
        </p:cTn>
      </p:par>
    </p:tnLst>
    <p:bldLst>
      <p:bldP spid="17410" grpId="0" animBg="1"/>
      <p:bldP spid="17410" grpId="1" animBg="1"/>
      <p:bldP spid="17411" grpId="0" animBg="1"/>
      <p:bldP spid="17411" grpId="1" animBg="1"/>
      <p:bldP spid="17412" grpId="0" animBg="1"/>
      <p:bldP spid="17412" grpId="1" animBg="1"/>
      <p:bldP spid="17424" grpId="0" animBg="1"/>
      <p:bldP spid="17424" grpId="1" animBg="1"/>
      <p:bldP spid="17425" grpId="0"/>
      <p:bldP spid="17427" grpId="0"/>
      <p:bldP spid="17428" grpId="0"/>
      <p:bldP spid="17429" grpId="0"/>
      <p:bldP spid="17430" grpId="0"/>
      <p:bldP spid="17431" grpId="0"/>
      <p:bldP spid="17437" grpId="0" animBg="1"/>
      <p:bldP spid="17437" grpId="1" animBg="1"/>
      <p:bldP spid="17438" grpId="0" animBg="1"/>
      <p:bldP spid="17438" grpId="1" animBg="1"/>
      <p:bldP spid="17439" grpId="0" animBg="1"/>
      <p:bldP spid="17439" grpId="1" animBg="1"/>
      <p:bldP spid="17440" grpId="0" animBg="1"/>
      <p:bldP spid="17440" grpId="1" animBg="1"/>
      <p:bldP spid="17441" grpId="0" animBg="1"/>
      <p:bldP spid="17441" grpId="1" animBg="1"/>
      <p:bldP spid="17442" grpId="0" animBg="1"/>
      <p:bldP spid="17442" grpId="1" animBg="1"/>
      <p:bldP spid="17443" grpId="0" animBg="1"/>
      <p:bldP spid="17443" grpId="1" animBg="1"/>
      <p:bldP spid="17444" grpId="0" animBg="1"/>
      <p:bldP spid="17444" grpId="1" animBg="1"/>
      <p:bldP spid="17446" grpId="0"/>
      <p:bldP spid="17448" grpId="0" animBg="1"/>
      <p:bldP spid="17448" grpId="1" animBg="1"/>
      <p:bldP spid="17450" grpId="0" animBg="1"/>
      <p:bldP spid="17450" grpId="1" animBg="1"/>
      <p:bldP spid="17451" grpId="0" animBg="1"/>
      <p:bldP spid="17451" grpId="1" animBg="1"/>
      <p:bldP spid="17454" grpId="0" animBg="1"/>
      <p:bldP spid="17454" grpId="1" animBg="1"/>
      <p:bldP spid="174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592388" y="1538288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7542213" y="1538288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592388" y="1177925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928662" y="1358900"/>
            <a:ext cx="1663726" cy="503238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>
                <a:solidFill>
                  <a:srgbClr val="000000"/>
                </a:solidFill>
              </a:rPr>
              <a:t>  </a:t>
            </a:r>
            <a:r>
              <a:rPr lang="ru-RU" sz="2400" dirty="0" smtClean="0">
                <a:solidFill>
                  <a:srgbClr val="000000"/>
                </a:solidFill>
              </a:rPr>
              <a:t>в </a:t>
            </a:r>
            <a:r>
              <a:rPr lang="ru-RU" sz="2400" dirty="0" err="1" smtClean="0">
                <a:solidFill>
                  <a:srgbClr val="000000"/>
                </a:solidFill>
              </a:rPr>
              <a:t>шишк</a:t>
            </a:r>
            <a:r>
              <a:rPr lang="ru-RU" sz="2400" dirty="0" smtClean="0">
                <a:solidFill>
                  <a:srgbClr val="000000"/>
                </a:solidFill>
              </a:rPr>
              <a:t>…    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428596" y="2259013"/>
            <a:ext cx="2163792" cy="503237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</a:rPr>
              <a:t>для  </a:t>
            </a:r>
            <a:r>
              <a:rPr lang="ru-RU" sz="2400" dirty="0" err="1" smtClean="0">
                <a:solidFill>
                  <a:srgbClr val="000000"/>
                </a:solidFill>
              </a:rPr>
              <a:t>местност</a:t>
            </a:r>
            <a:r>
              <a:rPr lang="ru-RU" sz="2400" dirty="0" smtClean="0">
                <a:solidFill>
                  <a:srgbClr val="000000"/>
                </a:solidFill>
              </a:rPr>
              <a:t>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928662" y="3068638"/>
            <a:ext cx="1663726" cy="503237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</a:rPr>
              <a:t>к матер…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500034" y="3968750"/>
            <a:ext cx="2092354" cy="503238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</a:rPr>
              <a:t>по </a:t>
            </a:r>
            <a:r>
              <a:rPr lang="ru-RU" sz="2400" dirty="0" err="1" smtClean="0">
                <a:solidFill>
                  <a:srgbClr val="000000"/>
                </a:solidFill>
              </a:rPr>
              <a:t>тропинк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928662" y="4959350"/>
            <a:ext cx="1663726" cy="503238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на </a:t>
            </a:r>
            <a:r>
              <a:rPr lang="ru-RU" sz="2400" dirty="0" err="1" smtClean="0">
                <a:solidFill>
                  <a:srgbClr val="000000"/>
                </a:solidFill>
              </a:rPr>
              <a:t>берёзк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928662" y="5859463"/>
            <a:ext cx="1663726" cy="503237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</a:rPr>
              <a:t>без </a:t>
            </a:r>
            <a:r>
              <a:rPr lang="ru-RU" sz="2400" dirty="0" err="1" smtClean="0">
                <a:solidFill>
                  <a:srgbClr val="000000"/>
                </a:solidFill>
              </a:rPr>
              <a:t>книжк</a:t>
            </a:r>
            <a:r>
              <a:rPr lang="ru-RU" sz="2400" dirty="0" smtClean="0">
                <a:solidFill>
                  <a:srgbClr val="000000"/>
                </a:solidFill>
              </a:rPr>
              <a:t>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5286380" y="1268413"/>
            <a:ext cx="2255833" cy="503237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около сирен…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5786446" y="3068638"/>
            <a:ext cx="1755767" cy="503237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в </a:t>
            </a:r>
            <a:r>
              <a:rPr lang="ru-RU" sz="2400" dirty="0" err="1" smtClean="0">
                <a:solidFill>
                  <a:srgbClr val="000000"/>
                </a:solidFill>
              </a:rPr>
              <a:t>морков</a:t>
            </a:r>
            <a:r>
              <a:rPr lang="ru-RU" sz="2400" dirty="0" smtClean="0">
                <a:solidFill>
                  <a:srgbClr val="000000"/>
                </a:solidFill>
              </a:rPr>
              <a:t>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5429256" y="3968750"/>
            <a:ext cx="2112957" cy="503238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у </a:t>
            </a:r>
            <a:r>
              <a:rPr lang="ru-RU" sz="2400" dirty="0" err="1" smtClean="0">
                <a:solidFill>
                  <a:srgbClr val="000000"/>
                </a:solidFill>
              </a:rPr>
              <a:t>вырубк</a:t>
            </a:r>
            <a:r>
              <a:rPr lang="ru-RU" sz="2400" dirty="0" smtClean="0">
                <a:solidFill>
                  <a:srgbClr val="000000"/>
                </a:solidFill>
              </a:rPr>
              <a:t>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5429256" y="4959350"/>
            <a:ext cx="2112957" cy="503238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о бедняг…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2592388" y="2438400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2214546" y="2285992"/>
            <a:ext cx="37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</a:p>
        </p:txBody>
      </p:sp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2071670" y="3071810"/>
            <a:ext cx="3513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2143108" y="4000504"/>
            <a:ext cx="2857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2214546" y="4929198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2214546" y="5857892"/>
            <a:ext cx="371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</a:p>
        </p:txBody>
      </p:sp>
      <p:sp>
        <p:nvSpPr>
          <p:cNvPr id="17431" name="Rectangle 23"/>
          <p:cNvSpPr>
            <a:spLocks noChangeArrowheads="1"/>
          </p:cNvSpPr>
          <p:nvPr/>
        </p:nvSpPr>
        <p:spPr bwMode="auto">
          <a:xfrm>
            <a:off x="6929454" y="1285860"/>
            <a:ext cx="269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2" name="Rectangle 24"/>
          <p:cNvSpPr>
            <a:spLocks noChangeArrowheads="1"/>
          </p:cNvSpPr>
          <p:nvPr/>
        </p:nvSpPr>
        <p:spPr bwMode="auto">
          <a:xfrm>
            <a:off x="7000892" y="3071810"/>
            <a:ext cx="3513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6643702" y="4000504"/>
            <a:ext cx="3513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6572264" y="4929198"/>
            <a:ext cx="3540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5500694" y="5859463"/>
            <a:ext cx="2041519" cy="503237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в корзин…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36" name="Rectangle 28"/>
          <p:cNvSpPr>
            <a:spLocks noChangeArrowheads="1"/>
          </p:cNvSpPr>
          <p:nvPr/>
        </p:nvSpPr>
        <p:spPr bwMode="auto">
          <a:xfrm>
            <a:off x="6643702" y="5857892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</a:p>
        </p:txBody>
      </p:sp>
      <p:sp>
        <p:nvSpPr>
          <p:cNvPr id="17437" name="Rectangle 29"/>
          <p:cNvSpPr>
            <a:spLocks noChangeArrowheads="1"/>
          </p:cNvSpPr>
          <p:nvPr/>
        </p:nvSpPr>
        <p:spPr bwMode="auto">
          <a:xfrm>
            <a:off x="2592388" y="2978150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8" name="Rectangle 30"/>
          <p:cNvSpPr>
            <a:spLocks noChangeArrowheads="1"/>
          </p:cNvSpPr>
          <p:nvPr/>
        </p:nvSpPr>
        <p:spPr bwMode="auto">
          <a:xfrm>
            <a:off x="2592388" y="3338513"/>
            <a:ext cx="811212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9" name="Rectangle 31"/>
          <p:cNvSpPr>
            <a:spLocks noChangeArrowheads="1"/>
          </p:cNvSpPr>
          <p:nvPr/>
        </p:nvSpPr>
        <p:spPr bwMode="auto">
          <a:xfrm>
            <a:off x="7542213" y="2078038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0" name="Rectangle 32"/>
          <p:cNvSpPr>
            <a:spLocks noChangeArrowheads="1"/>
          </p:cNvSpPr>
          <p:nvPr/>
        </p:nvSpPr>
        <p:spPr bwMode="auto">
          <a:xfrm>
            <a:off x="7542213" y="2438400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1" name="Rectangle 33"/>
          <p:cNvSpPr>
            <a:spLocks noChangeArrowheads="1"/>
          </p:cNvSpPr>
          <p:nvPr/>
        </p:nvSpPr>
        <p:spPr bwMode="auto">
          <a:xfrm>
            <a:off x="2592388" y="5768975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2" name="Rectangle 34"/>
          <p:cNvSpPr>
            <a:spLocks noChangeArrowheads="1"/>
          </p:cNvSpPr>
          <p:nvPr/>
        </p:nvSpPr>
        <p:spPr bwMode="auto">
          <a:xfrm>
            <a:off x="2592388" y="6129338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</a:p>
        </p:txBody>
      </p:sp>
      <p:sp>
        <p:nvSpPr>
          <p:cNvPr id="17443" name="Rectangle 35"/>
          <p:cNvSpPr>
            <a:spLocks noChangeArrowheads="1"/>
          </p:cNvSpPr>
          <p:nvPr/>
        </p:nvSpPr>
        <p:spPr bwMode="auto">
          <a:xfrm>
            <a:off x="2592388" y="4779963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4" name="Rectangle 36"/>
          <p:cNvSpPr>
            <a:spLocks noChangeArrowheads="1"/>
          </p:cNvSpPr>
          <p:nvPr/>
        </p:nvSpPr>
        <p:spPr bwMode="auto">
          <a:xfrm>
            <a:off x="2592388" y="5138738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5286380" y="2259013"/>
            <a:ext cx="2255833" cy="503237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по </a:t>
            </a:r>
            <a:r>
              <a:rPr lang="ru-RU" sz="2400" dirty="0" err="1" smtClean="0">
                <a:solidFill>
                  <a:srgbClr val="000000"/>
                </a:solidFill>
              </a:rPr>
              <a:t>морковк</a:t>
            </a:r>
            <a:r>
              <a:rPr lang="ru-RU" sz="2400" dirty="0" smtClean="0">
                <a:solidFill>
                  <a:srgbClr val="000000"/>
                </a:solidFill>
              </a:rPr>
              <a:t>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6858016" y="2285992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7447" name="Picture 39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31813" y="1258888"/>
            <a:ext cx="190500" cy="571500"/>
          </a:xfrm>
          <a:prstGeom prst="rect">
            <a:avLst/>
          </a:prstGeom>
          <a:noFill/>
        </p:spPr>
      </p:pic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2592388" y="2078038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</a:p>
        </p:txBody>
      </p:sp>
      <p:pic>
        <p:nvPicPr>
          <p:cNvPr id="17449" name="Picture 41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31813" y="3059113"/>
            <a:ext cx="190500" cy="571500"/>
          </a:xfrm>
          <a:prstGeom prst="rect">
            <a:avLst/>
          </a:prstGeom>
          <a:noFill/>
        </p:spPr>
      </p:pic>
      <p:sp>
        <p:nvSpPr>
          <p:cNvPr id="17450" name="Rectangle 42"/>
          <p:cNvSpPr>
            <a:spLocks noChangeArrowheads="1"/>
          </p:cNvSpPr>
          <p:nvPr/>
        </p:nvSpPr>
        <p:spPr bwMode="auto">
          <a:xfrm>
            <a:off x="2592388" y="3879850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51" name="Rectangle 43"/>
          <p:cNvSpPr>
            <a:spLocks noChangeArrowheads="1"/>
          </p:cNvSpPr>
          <p:nvPr/>
        </p:nvSpPr>
        <p:spPr bwMode="auto">
          <a:xfrm>
            <a:off x="2592388" y="4238625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7452" name="Picture 44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31813" y="4948238"/>
            <a:ext cx="190500" cy="571500"/>
          </a:xfrm>
          <a:prstGeom prst="rect">
            <a:avLst/>
          </a:prstGeom>
          <a:noFill/>
        </p:spPr>
      </p:pic>
      <p:pic>
        <p:nvPicPr>
          <p:cNvPr id="17453" name="Picture 45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910932" y="1304118"/>
            <a:ext cx="179387" cy="571500"/>
          </a:xfrm>
          <a:prstGeom prst="rect">
            <a:avLst/>
          </a:prstGeom>
          <a:noFill/>
        </p:spPr>
      </p:pic>
      <p:sp>
        <p:nvSpPr>
          <p:cNvPr id="17454" name="Rectangle 46"/>
          <p:cNvSpPr>
            <a:spLocks noChangeArrowheads="1"/>
          </p:cNvSpPr>
          <p:nvPr/>
        </p:nvSpPr>
        <p:spPr bwMode="auto">
          <a:xfrm>
            <a:off x="7542213" y="1177925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7455" name="Picture 47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262566" y="3095624"/>
            <a:ext cx="190500" cy="571500"/>
          </a:xfrm>
          <a:prstGeom prst="rect">
            <a:avLst/>
          </a:prstGeom>
          <a:noFill/>
        </p:spPr>
      </p:pic>
      <p:sp>
        <p:nvSpPr>
          <p:cNvPr id="17456" name="Rectangle 48"/>
          <p:cNvSpPr>
            <a:spLocks noChangeArrowheads="1"/>
          </p:cNvSpPr>
          <p:nvPr/>
        </p:nvSpPr>
        <p:spPr bwMode="auto">
          <a:xfrm>
            <a:off x="7542213" y="2978150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57" name="Rectangle 49"/>
          <p:cNvSpPr>
            <a:spLocks noChangeArrowheads="1"/>
          </p:cNvSpPr>
          <p:nvPr/>
        </p:nvSpPr>
        <p:spPr bwMode="auto">
          <a:xfrm>
            <a:off x="7542213" y="3338513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</a:p>
        </p:txBody>
      </p:sp>
      <p:sp>
        <p:nvSpPr>
          <p:cNvPr id="17458" name="Rectangle 50"/>
          <p:cNvSpPr>
            <a:spLocks noChangeArrowheads="1"/>
          </p:cNvSpPr>
          <p:nvPr/>
        </p:nvSpPr>
        <p:spPr bwMode="auto">
          <a:xfrm>
            <a:off x="7542213" y="3879850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59" name="Rectangle 51"/>
          <p:cNvSpPr>
            <a:spLocks noChangeArrowheads="1"/>
          </p:cNvSpPr>
          <p:nvPr/>
        </p:nvSpPr>
        <p:spPr bwMode="auto">
          <a:xfrm>
            <a:off x="7542213" y="4238625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60" name="Rectangle 52"/>
          <p:cNvSpPr>
            <a:spLocks noChangeArrowheads="1"/>
          </p:cNvSpPr>
          <p:nvPr/>
        </p:nvSpPr>
        <p:spPr bwMode="auto">
          <a:xfrm>
            <a:off x="7542213" y="4779963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61" name="Rectangle 53"/>
          <p:cNvSpPr>
            <a:spLocks noChangeArrowheads="1"/>
          </p:cNvSpPr>
          <p:nvPr/>
        </p:nvSpPr>
        <p:spPr bwMode="auto">
          <a:xfrm>
            <a:off x="7542213" y="5138738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</a:p>
        </p:txBody>
      </p:sp>
      <p:sp>
        <p:nvSpPr>
          <p:cNvPr id="17462" name="Rectangle 54"/>
          <p:cNvSpPr>
            <a:spLocks noChangeArrowheads="1"/>
          </p:cNvSpPr>
          <p:nvPr/>
        </p:nvSpPr>
        <p:spPr bwMode="auto">
          <a:xfrm>
            <a:off x="7542213" y="5768975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</a:p>
        </p:txBody>
      </p:sp>
      <p:sp>
        <p:nvSpPr>
          <p:cNvPr id="17463" name="Rectangle 55"/>
          <p:cNvSpPr>
            <a:spLocks noChangeArrowheads="1"/>
          </p:cNvSpPr>
          <p:nvPr/>
        </p:nvSpPr>
        <p:spPr bwMode="auto">
          <a:xfrm>
            <a:off x="7542213" y="6129338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</a:p>
        </p:txBody>
      </p:sp>
      <p:pic>
        <p:nvPicPr>
          <p:cNvPr id="17464" name="Picture 56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833938" y="4953012"/>
            <a:ext cx="190500" cy="571500"/>
          </a:xfrm>
          <a:prstGeom prst="rect">
            <a:avLst/>
          </a:prstGeom>
          <a:noFill/>
        </p:spPr>
      </p:pic>
      <p:sp>
        <p:nvSpPr>
          <p:cNvPr id="17468" name="AutoShape 60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13763" y="6407150"/>
            <a:ext cx="630237" cy="450850"/>
          </a:xfrm>
          <a:prstGeom prst="actionButtonReturn">
            <a:avLst/>
          </a:prstGeom>
          <a:solidFill>
            <a:srgbClr val="E6E5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2000232" y="1357298"/>
            <a:ext cx="3540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</a:p>
        </p:txBody>
      </p:sp>
      <p:pic>
        <p:nvPicPr>
          <p:cNvPr id="4098" name="Picture 2" descr="http://www.reiki-life.ru/images/stories/vopros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68" y="4286256"/>
            <a:ext cx="1431638" cy="1766870"/>
          </a:xfrm>
          <a:prstGeom prst="rect">
            <a:avLst/>
          </a:prstGeom>
          <a:noFill/>
        </p:spPr>
      </p:pic>
      <p:sp>
        <p:nvSpPr>
          <p:cNvPr id="60" name="Text Box 5"/>
          <p:cNvSpPr txBox="1">
            <a:spLocks noChangeArrowheads="1"/>
          </p:cNvSpPr>
          <p:nvPr/>
        </p:nvSpPr>
        <p:spPr bwMode="auto">
          <a:xfrm>
            <a:off x="0" y="214291"/>
            <a:ext cx="898207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Вставьте пропущенные падежные  окончания </a:t>
            </a:r>
          </a:p>
          <a:p>
            <a:pPr algn="ctr">
              <a:spcBef>
                <a:spcPct val="50000"/>
              </a:spcBef>
            </a:pPr>
            <a:r>
              <a:rPr lang="ru-RU" sz="2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имён </a:t>
            </a:r>
            <a:r>
              <a:rPr lang="ru-RU" sz="2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существительных</a:t>
            </a:r>
            <a:endParaRPr lang="ru-RU" sz="20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4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74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L -0.00156 0.1435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74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4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74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74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4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174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48148E-6 L -0.00156 0.14352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7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2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8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74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5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1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74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 tmFilter="0, 0; .2, .5; .8, .5; 1, 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250" autoRev="1" fill="hold"/>
                                        <p:tgtEl>
                                          <p:spTgt spid="174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74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0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174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8" dur="5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4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174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 tmFilter="0, 0; .2, .5; .8, .5; 1, 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250" autoRev="1" fill="hold"/>
                                        <p:tgtEl>
                                          <p:spTgt spid="174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44444E-6 L -0.00156 0.13056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65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3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17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4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1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74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 tmFilter="0, 0; .2, .5; .8, .5; 1, 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" dur="250" autoRev="1" fill="hold"/>
                                        <p:tgtEl>
                                          <p:spTgt spid="174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7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7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7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7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2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174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 tmFilter="0, 0; .2, .5; .8, .5; 1, 0"/>
                                        <p:tgtEl>
                                          <p:spTgt spid="174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5" dur="250" autoRev="1" fill="hold"/>
                                        <p:tgtEl>
                                          <p:spTgt spid="174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44444E-6 L -0.00174 0.14444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17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2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4"/>
                  </p:tgtEl>
                </p:cond>
              </p:nextCondLst>
            </p:seq>
            <p:seq concurrent="1" nextAc="seek">
              <p:cTn id="201" restart="whenNotActive" fill="hold" evtFilter="cancelBubble" nodeType="interactiveSeq">
                <p:stCondLst>
                  <p:cond evt="onClick" delay="0">
                    <p:tgtEl>
                      <p:spTgt spid="174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2" fill="hold">
                      <p:stCondLst>
                        <p:cond delay="0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5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1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174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0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9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174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 tmFilter="0, 0; .2, .5; .8, .5; 1, 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6" dur="250" autoRev="1" fill="hold"/>
                                        <p:tgtEl>
                                          <p:spTgt spid="174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17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17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17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17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17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17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7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0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174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0" dur="500" fill="hold"/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7"/>
                  </p:tgtEl>
                </p:cond>
              </p:nextCondLst>
            </p:seq>
            <p:seq concurrent="1" nextAc="seek">
              <p:cTn id="241" restart="whenNotActive" fill="hold" evtFilter="cancelBubble" nodeType="interactiveSeq">
                <p:stCondLst>
                  <p:cond evt="onClick" delay="0">
                    <p:tgtEl>
                      <p:spTgt spid="174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2" fill="hold">
                      <p:stCondLst>
                        <p:cond delay="0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 tmFilter="0, 0; .2, .5; .8, .5; 1, 0"/>
                                        <p:tgtEl>
                                          <p:spTgt spid="174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6" dur="250" autoRev="1" fill="hold"/>
                                        <p:tgtEl>
                                          <p:spTgt spid="174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48148E-6 L -0.00174 0.13033 " pathEditMode="relative" rAng="0" ptsTypes="AA">
                                      <p:cBhvr>
                                        <p:cTn id="251" dur="2000" fill="hold"/>
                                        <p:tgtEl>
                                          <p:spTgt spid="174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65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17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7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17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17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17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6"/>
                  </p:tgtEl>
                </p:cond>
              </p:nextCondLst>
            </p:seq>
            <p:seq concurrent="1" nextAc="seek">
              <p:cTn id="262" restart="whenNotActive" fill="hold" evtFilter="cancelBubble" nodeType="interactiveSeq">
                <p:stCondLst>
                  <p:cond evt="onClick" delay="0">
                    <p:tgtEl>
                      <p:spTgt spid="174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3" fill="hold">
                      <p:stCondLst>
                        <p:cond delay="0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6" dur="500" fill="hold"/>
                                        <p:tgtEl>
                                          <p:spTgt spid="174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9"/>
                  </p:tgtEl>
                </p:cond>
              </p:nextCondLst>
            </p:seq>
            <p:seq concurrent="1" nextAc="seek">
              <p:cTn id="267" restart="whenNotActive" fill="hold" evtFilter="cancelBubble" nodeType="interactiveSeq">
                <p:stCondLst>
                  <p:cond evt="onClick" delay="0">
                    <p:tgtEl>
                      <p:spTgt spid="174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8" fill="hold">
                      <p:stCondLst>
                        <p:cond delay="0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 tmFilter="0, 0; .2, .5; .8, .5; 1, 0"/>
                                        <p:tgtEl>
                                          <p:spTgt spid="174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2" dur="250" autoRev="1" fill="hold"/>
                                        <p:tgtEl>
                                          <p:spTgt spid="174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17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17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17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1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17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17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1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8"/>
                  </p:tgtEl>
                </p:cond>
              </p:nextCondLst>
            </p:seq>
            <p:seq concurrent="1" nextAc="seek">
              <p:cTn id="292" restart="whenNotActive" fill="hold" evtFilter="cancelBubble" nodeType="interactiveSeq">
                <p:stCondLst>
                  <p:cond evt="onClick" delay="0">
                    <p:tgtEl>
                      <p:spTgt spid="174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3" fill="hold">
                      <p:stCondLst>
                        <p:cond delay="0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6" dur="500" fill="hold"/>
                                        <p:tgtEl>
                                          <p:spTgt spid="174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0"/>
                  </p:tgtEl>
                </p:cond>
              </p:nextCondLst>
            </p:seq>
            <p:seq concurrent="1" nextAc="seek">
              <p:cTn id="297" restart="whenNotActive" fill="hold" evtFilter="cancelBubble" nodeType="interactiveSeq">
                <p:stCondLst>
                  <p:cond evt="onClick" delay="0">
                    <p:tgtEl>
                      <p:spTgt spid="174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8" fill="hold">
                      <p:stCondLst>
                        <p:cond delay="0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 tmFilter="0, 0; .2, .5; .8, .5; 1, 0"/>
                                        <p:tgtEl>
                                          <p:spTgt spid="174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2" dur="250" autoRev="1" fill="hold"/>
                                        <p:tgtEl>
                                          <p:spTgt spid="174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-0.00174 0.13056 " pathEditMode="relative" rAng="0" ptsTypes="AA">
                                      <p:cBhvr>
                                        <p:cTn id="307" dur="200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65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17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1"/>
                  </p:tgtEl>
                </p:cond>
              </p:nextCondLst>
            </p:seq>
            <p:seq concurrent="1" nextAc="seek">
              <p:cTn id="318" restart="whenNotActive" fill="hold" evtFilter="cancelBubble" nodeType="interactiveSeq">
                <p:stCondLst>
                  <p:cond evt="onClick" delay="0">
                    <p:tgtEl>
                      <p:spTgt spid="17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9" fill="hold">
                      <p:stCondLst>
                        <p:cond delay="0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2" dur="50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2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174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 tmFilter="0, 0; .2, .5; .8, .5; 1, 0"/>
                                        <p:tgtEl>
                                          <p:spTgt spid="174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8" dur="250" autoRev="1" fill="hold"/>
                                        <p:tgtEl>
                                          <p:spTgt spid="174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10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500"/>
                                        <p:tgtEl>
                                          <p:spTgt spid="174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3"/>
                  </p:tgtEl>
                </p:cond>
              </p:nextCondLst>
            </p:seq>
          </p:childTnLst>
        </p:cTn>
      </p:par>
    </p:tnLst>
    <p:bldLst>
      <p:bldP spid="17410" grpId="0" animBg="1"/>
      <p:bldP spid="17410" grpId="1" animBg="1"/>
      <p:bldP spid="17411" grpId="0" animBg="1"/>
      <p:bldP spid="17411" grpId="1" animBg="1"/>
      <p:bldP spid="17412" grpId="0" animBg="1"/>
      <p:bldP spid="17412" grpId="1" animBg="1"/>
      <p:bldP spid="17424" grpId="0" animBg="1"/>
      <p:bldP spid="17424" grpId="1" animBg="1"/>
      <p:bldP spid="17425" grpId="0"/>
      <p:bldP spid="17427" grpId="0"/>
      <p:bldP spid="17428" grpId="0"/>
      <p:bldP spid="17429" grpId="0"/>
      <p:bldP spid="17430" grpId="0"/>
      <p:bldP spid="17431" grpId="0"/>
      <p:bldP spid="17432" grpId="0"/>
      <p:bldP spid="17433" grpId="0"/>
      <p:bldP spid="17434" grpId="0"/>
      <p:bldP spid="17436" grpId="0"/>
      <p:bldP spid="17437" grpId="0" animBg="1"/>
      <p:bldP spid="17437" grpId="1" animBg="1"/>
      <p:bldP spid="17438" grpId="0" animBg="1"/>
      <p:bldP spid="17438" grpId="1" animBg="1"/>
      <p:bldP spid="17439" grpId="0" animBg="1"/>
      <p:bldP spid="17439" grpId="1" animBg="1"/>
      <p:bldP spid="17440" grpId="0" animBg="1"/>
      <p:bldP spid="17440" grpId="1" animBg="1"/>
      <p:bldP spid="17441" grpId="0" animBg="1"/>
      <p:bldP spid="17441" grpId="1" animBg="1"/>
      <p:bldP spid="17442" grpId="0" animBg="1"/>
      <p:bldP spid="17442" grpId="1" animBg="1"/>
      <p:bldP spid="17443" grpId="0" animBg="1"/>
      <p:bldP spid="17443" grpId="1" animBg="1"/>
      <p:bldP spid="17444" grpId="0" animBg="1"/>
      <p:bldP spid="17444" grpId="1" animBg="1"/>
      <p:bldP spid="17446" grpId="0"/>
      <p:bldP spid="17448" grpId="0" animBg="1"/>
      <p:bldP spid="17448" grpId="1" animBg="1"/>
      <p:bldP spid="17450" grpId="0" animBg="1"/>
      <p:bldP spid="17450" grpId="1" animBg="1"/>
      <p:bldP spid="17451" grpId="0" animBg="1"/>
      <p:bldP spid="17451" grpId="1" animBg="1"/>
      <p:bldP spid="17454" grpId="0" animBg="1"/>
      <p:bldP spid="17454" grpId="1" animBg="1"/>
      <p:bldP spid="17456" grpId="0" animBg="1"/>
      <p:bldP spid="17456" grpId="1" animBg="1"/>
      <p:bldP spid="17457" grpId="0" animBg="1"/>
      <p:bldP spid="17457" grpId="1" animBg="1"/>
      <p:bldP spid="17458" grpId="0" animBg="1"/>
      <p:bldP spid="17458" grpId="1" animBg="1"/>
      <p:bldP spid="17459" grpId="0" animBg="1"/>
      <p:bldP spid="17459" grpId="1" animBg="1"/>
      <p:bldP spid="17460" grpId="0" animBg="1"/>
      <p:bldP spid="17460" grpId="1" animBg="1"/>
      <p:bldP spid="17461" grpId="0" animBg="1"/>
      <p:bldP spid="17461" grpId="1" animBg="1"/>
      <p:bldP spid="17462" grpId="0" animBg="1"/>
      <p:bldP spid="17462" grpId="1" animBg="1"/>
      <p:bldP spid="17463" grpId="0" animBg="1"/>
      <p:bldP spid="17463" grpId="1" animBg="1"/>
      <p:bldP spid="174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2592388" y="1538288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7542213" y="1538288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592388" y="1177925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14" name="Rectangle 6"/>
          <p:cNvSpPr>
            <a:spLocks noChangeArrowheads="1"/>
          </p:cNvSpPr>
          <p:nvPr/>
        </p:nvSpPr>
        <p:spPr bwMode="auto">
          <a:xfrm>
            <a:off x="928662" y="1358900"/>
            <a:ext cx="1663726" cy="503238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к матер…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15" name="Rectangle 7"/>
          <p:cNvSpPr>
            <a:spLocks noChangeArrowheads="1"/>
          </p:cNvSpPr>
          <p:nvPr/>
        </p:nvSpPr>
        <p:spPr bwMode="auto">
          <a:xfrm>
            <a:off x="857224" y="2285992"/>
            <a:ext cx="1735164" cy="503237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в Отечеств…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16" name="Rectangle 8"/>
          <p:cNvSpPr>
            <a:spLocks noChangeArrowheads="1"/>
          </p:cNvSpPr>
          <p:nvPr/>
        </p:nvSpPr>
        <p:spPr bwMode="auto">
          <a:xfrm>
            <a:off x="857224" y="3068638"/>
            <a:ext cx="1735164" cy="503237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на </a:t>
            </a:r>
            <a:r>
              <a:rPr lang="ru-RU" sz="2400" dirty="0" err="1" smtClean="0">
                <a:solidFill>
                  <a:srgbClr val="000000"/>
                </a:solidFill>
              </a:rPr>
              <a:t>стоянк</a:t>
            </a:r>
            <a:r>
              <a:rPr lang="ru-RU" sz="2400" dirty="0" smtClean="0">
                <a:solidFill>
                  <a:srgbClr val="000000"/>
                </a:solidFill>
              </a:rPr>
              <a:t>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17" name="Rectangle 9"/>
          <p:cNvSpPr>
            <a:spLocks noChangeArrowheads="1"/>
          </p:cNvSpPr>
          <p:nvPr/>
        </p:nvSpPr>
        <p:spPr bwMode="auto">
          <a:xfrm>
            <a:off x="785786" y="3968750"/>
            <a:ext cx="1806602" cy="503238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</a:rPr>
              <a:t>без </a:t>
            </a:r>
            <a:r>
              <a:rPr lang="ru-RU" sz="2400" dirty="0" err="1" smtClean="0">
                <a:solidFill>
                  <a:srgbClr val="000000"/>
                </a:solidFill>
              </a:rPr>
              <a:t>печал</a:t>
            </a:r>
            <a:r>
              <a:rPr lang="ru-RU" sz="2400" dirty="0" smtClean="0">
                <a:solidFill>
                  <a:srgbClr val="000000"/>
                </a:solidFill>
              </a:rPr>
              <a:t>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18" name="Rectangle 10"/>
          <p:cNvSpPr>
            <a:spLocks noChangeArrowheads="1"/>
          </p:cNvSpPr>
          <p:nvPr/>
        </p:nvSpPr>
        <p:spPr bwMode="auto">
          <a:xfrm>
            <a:off x="857224" y="4959350"/>
            <a:ext cx="1735164" cy="503238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в </a:t>
            </a:r>
            <a:r>
              <a:rPr lang="ru-RU" sz="2400" dirty="0" err="1" smtClean="0">
                <a:solidFill>
                  <a:srgbClr val="000000"/>
                </a:solidFill>
              </a:rPr>
              <a:t>постел</a:t>
            </a:r>
            <a:r>
              <a:rPr lang="ru-RU" sz="2400" dirty="0" smtClean="0">
                <a:solidFill>
                  <a:srgbClr val="000000"/>
                </a:solidFill>
              </a:rPr>
              <a:t>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19" name="Rectangle 11"/>
          <p:cNvSpPr>
            <a:spLocks noChangeArrowheads="1"/>
          </p:cNvSpPr>
          <p:nvPr/>
        </p:nvSpPr>
        <p:spPr bwMode="auto">
          <a:xfrm>
            <a:off x="785786" y="5859463"/>
            <a:ext cx="1806602" cy="503237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000000"/>
                </a:solidFill>
              </a:rPr>
              <a:t>при голуб……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20" name="Rectangle 12"/>
          <p:cNvSpPr>
            <a:spLocks noChangeArrowheads="1"/>
          </p:cNvSpPr>
          <p:nvPr/>
        </p:nvSpPr>
        <p:spPr bwMode="auto">
          <a:xfrm>
            <a:off x="5786446" y="1268413"/>
            <a:ext cx="1755767" cy="503237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из </a:t>
            </a:r>
            <a:r>
              <a:rPr lang="ru-RU" sz="2400" dirty="0" err="1" smtClean="0">
                <a:solidFill>
                  <a:srgbClr val="000000"/>
                </a:solidFill>
              </a:rPr>
              <a:t>свирел</a:t>
            </a:r>
            <a:r>
              <a:rPr lang="ru-RU" sz="2400" dirty="0" smtClean="0">
                <a:solidFill>
                  <a:srgbClr val="000000"/>
                </a:solidFill>
              </a:rPr>
              <a:t>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21" name="Rectangle 13"/>
          <p:cNvSpPr>
            <a:spLocks noChangeArrowheads="1"/>
          </p:cNvSpPr>
          <p:nvPr/>
        </p:nvSpPr>
        <p:spPr bwMode="auto">
          <a:xfrm>
            <a:off x="5572132" y="3068638"/>
            <a:ext cx="1970081" cy="503237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для </a:t>
            </a:r>
            <a:r>
              <a:rPr lang="ru-RU" sz="2400" dirty="0" err="1" smtClean="0">
                <a:solidFill>
                  <a:srgbClr val="000000"/>
                </a:solidFill>
              </a:rPr>
              <a:t>газел</a:t>
            </a:r>
            <a:r>
              <a:rPr lang="ru-RU" sz="2400" dirty="0" smtClean="0">
                <a:solidFill>
                  <a:srgbClr val="000000"/>
                </a:solidFill>
              </a:rPr>
              <a:t>...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22" name="Rectangle 14"/>
          <p:cNvSpPr>
            <a:spLocks noChangeArrowheads="1"/>
          </p:cNvSpPr>
          <p:nvPr/>
        </p:nvSpPr>
        <p:spPr bwMode="auto">
          <a:xfrm>
            <a:off x="5429256" y="3968750"/>
            <a:ext cx="2112957" cy="503238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без </a:t>
            </a:r>
            <a:r>
              <a:rPr lang="ru-RU" sz="2400" dirty="0" err="1" smtClean="0">
                <a:solidFill>
                  <a:srgbClr val="000000"/>
                </a:solidFill>
              </a:rPr>
              <a:t>молодёж</a:t>
            </a:r>
            <a:r>
              <a:rPr lang="ru-RU" sz="2400" dirty="0" smtClean="0">
                <a:solidFill>
                  <a:srgbClr val="000000"/>
                </a:solidFill>
              </a:rPr>
              <a:t>...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23" name="Rectangle 15"/>
          <p:cNvSpPr>
            <a:spLocks noChangeArrowheads="1"/>
          </p:cNvSpPr>
          <p:nvPr/>
        </p:nvSpPr>
        <p:spPr bwMode="auto">
          <a:xfrm>
            <a:off x="5786446" y="4959350"/>
            <a:ext cx="1755767" cy="503238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по </a:t>
            </a:r>
            <a:r>
              <a:rPr lang="ru-RU" sz="2400" dirty="0" err="1" smtClean="0">
                <a:solidFill>
                  <a:srgbClr val="000000"/>
                </a:solidFill>
              </a:rPr>
              <a:t>ветк</a:t>
            </a:r>
            <a:r>
              <a:rPr lang="ru-RU" sz="2400" dirty="0" smtClean="0">
                <a:solidFill>
                  <a:srgbClr val="000000"/>
                </a:solidFill>
              </a:rPr>
              <a:t>…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24" name="Rectangle 16"/>
          <p:cNvSpPr>
            <a:spLocks noChangeArrowheads="1"/>
          </p:cNvSpPr>
          <p:nvPr/>
        </p:nvSpPr>
        <p:spPr bwMode="auto">
          <a:xfrm>
            <a:off x="2571736" y="2428868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25" name="Rectangle 17"/>
          <p:cNvSpPr>
            <a:spLocks noChangeArrowheads="1"/>
          </p:cNvSpPr>
          <p:nvPr/>
        </p:nvSpPr>
        <p:spPr bwMode="auto">
          <a:xfrm>
            <a:off x="2285984" y="2285992"/>
            <a:ext cx="42862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26" name="Rectangle 18"/>
          <p:cNvSpPr>
            <a:spLocks noChangeArrowheads="1"/>
          </p:cNvSpPr>
          <p:nvPr/>
        </p:nvSpPr>
        <p:spPr bwMode="auto">
          <a:xfrm>
            <a:off x="1928794" y="1357298"/>
            <a:ext cx="34817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27" name="Rectangle 19"/>
          <p:cNvSpPr>
            <a:spLocks noChangeArrowheads="1"/>
          </p:cNvSpPr>
          <p:nvPr/>
        </p:nvSpPr>
        <p:spPr bwMode="auto">
          <a:xfrm>
            <a:off x="2071670" y="3071810"/>
            <a:ext cx="35719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28" name="Rectangle 20"/>
          <p:cNvSpPr>
            <a:spLocks noChangeArrowheads="1"/>
          </p:cNvSpPr>
          <p:nvPr/>
        </p:nvSpPr>
        <p:spPr bwMode="auto">
          <a:xfrm>
            <a:off x="2143108" y="4000504"/>
            <a:ext cx="361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29" name="Rectangle 21"/>
          <p:cNvSpPr>
            <a:spLocks noChangeArrowheads="1"/>
          </p:cNvSpPr>
          <p:nvPr/>
        </p:nvSpPr>
        <p:spPr bwMode="auto">
          <a:xfrm>
            <a:off x="2000232" y="5000636"/>
            <a:ext cx="3513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0" name="Rectangle 22"/>
          <p:cNvSpPr>
            <a:spLocks noChangeArrowheads="1"/>
          </p:cNvSpPr>
          <p:nvPr/>
        </p:nvSpPr>
        <p:spPr bwMode="auto">
          <a:xfrm>
            <a:off x="2143108" y="5857892"/>
            <a:ext cx="33855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1" name="Rectangle 23"/>
          <p:cNvSpPr>
            <a:spLocks noChangeArrowheads="1"/>
          </p:cNvSpPr>
          <p:nvPr/>
        </p:nvSpPr>
        <p:spPr bwMode="auto">
          <a:xfrm>
            <a:off x="7143768" y="1285860"/>
            <a:ext cx="269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2" name="Rectangle 24"/>
          <p:cNvSpPr>
            <a:spLocks noChangeArrowheads="1"/>
          </p:cNvSpPr>
          <p:nvPr/>
        </p:nvSpPr>
        <p:spPr bwMode="auto">
          <a:xfrm>
            <a:off x="6929454" y="3071810"/>
            <a:ext cx="356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7143768" y="4000504"/>
            <a:ext cx="3513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6786578" y="5000636"/>
            <a:ext cx="3513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5786446" y="5859463"/>
            <a:ext cx="1755767" cy="503237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на </a:t>
            </a:r>
            <a:r>
              <a:rPr lang="ru-RU" sz="2400" dirty="0" err="1" smtClean="0">
                <a:solidFill>
                  <a:srgbClr val="000000"/>
                </a:solidFill>
              </a:rPr>
              <a:t>лебед</a:t>
            </a:r>
            <a:r>
              <a:rPr lang="ru-RU" sz="2400" dirty="0" smtClean="0">
                <a:solidFill>
                  <a:srgbClr val="000000"/>
                </a:solidFill>
              </a:rPr>
              <a:t>...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36" name="Rectangle 28"/>
          <p:cNvSpPr>
            <a:spLocks noChangeArrowheads="1"/>
          </p:cNvSpPr>
          <p:nvPr/>
        </p:nvSpPr>
        <p:spPr bwMode="auto">
          <a:xfrm>
            <a:off x="7000892" y="5857892"/>
            <a:ext cx="3603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7" name="Rectangle 29"/>
          <p:cNvSpPr>
            <a:spLocks noChangeArrowheads="1"/>
          </p:cNvSpPr>
          <p:nvPr/>
        </p:nvSpPr>
        <p:spPr bwMode="auto">
          <a:xfrm>
            <a:off x="2592388" y="2978150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8" name="Rectangle 30"/>
          <p:cNvSpPr>
            <a:spLocks noChangeArrowheads="1"/>
          </p:cNvSpPr>
          <p:nvPr/>
        </p:nvSpPr>
        <p:spPr bwMode="auto">
          <a:xfrm>
            <a:off x="2592388" y="3338513"/>
            <a:ext cx="811212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39" name="Rectangle 31"/>
          <p:cNvSpPr>
            <a:spLocks noChangeArrowheads="1"/>
          </p:cNvSpPr>
          <p:nvPr/>
        </p:nvSpPr>
        <p:spPr bwMode="auto">
          <a:xfrm>
            <a:off x="7542213" y="2078038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0" name="Rectangle 32"/>
          <p:cNvSpPr>
            <a:spLocks noChangeArrowheads="1"/>
          </p:cNvSpPr>
          <p:nvPr/>
        </p:nvSpPr>
        <p:spPr bwMode="auto">
          <a:xfrm>
            <a:off x="7542213" y="2438400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1" name="Rectangle 33"/>
          <p:cNvSpPr>
            <a:spLocks noChangeArrowheads="1"/>
          </p:cNvSpPr>
          <p:nvPr/>
        </p:nvSpPr>
        <p:spPr bwMode="auto">
          <a:xfrm>
            <a:off x="2592388" y="5768975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2" name="Rectangle 34"/>
          <p:cNvSpPr>
            <a:spLocks noChangeArrowheads="1"/>
          </p:cNvSpPr>
          <p:nvPr/>
        </p:nvSpPr>
        <p:spPr bwMode="auto">
          <a:xfrm>
            <a:off x="2592388" y="6129338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3" name="Rectangle 35"/>
          <p:cNvSpPr>
            <a:spLocks noChangeArrowheads="1"/>
          </p:cNvSpPr>
          <p:nvPr/>
        </p:nvSpPr>
        <p:spPr bwMode="auto">
          <a:xfrm>
            <a:off x="2592388" y="4779963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4" name="Rectangle 36"/>
          <p:cNvSpPr>
            <a:spLocks noChangeArrowheads="1"/>
          </p:cNvSpPr>
          <p:nvPr/>
        </p:nvSpPr>
        <p:spPr bwMode="auto">
          <a:xfrm>
            <a:off x="2592388" y="5138738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5786446" y="2259013"/>
            <a:ext cx="1755767" cy="503237"/>
          </a:xfrm>
          <a:prstGeom prst="rect">
            <a:avLst/>
          </a:prstGeom>
          <a:gradFill rotWithShape="1">
            <a:gsLst>
              <a:gs pos="0">
                <a:srgbClr val="FDF8E3"/>
              </a:gs>
              <a:gs pos="100000">
                <a:srgbClr val="FEEBD2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2400" dirty="0" smtClean="0">
                <a:solidFill>
                  <a:srgbClr val="000000"/>
                </a:solidFill>
              </a:rPr>
              <a:t>о </a:t>
            </a:r>
            <a:r>
              <a:rPr lang="ru-RU" sz="2400" dirty="0" err="1" smtClean="0">
                <a:solidFill>
                  <a:srgbClr val="000000"/>
                </a:solidFill>
              </a:rPr>
              <a:t>дяд</a:t>
            </a:r>
            <a:r>
              <a:rPr lang="ru-RU" sz="2400" dirty="0" smtClean="0">
                <a:solidFill>
                  <a:srgbClr val="000000"/>
                </a:solidFill>
              </a:rPr>
              <a:t>...</a:t>
            </a:r>
            <a:endParaRPr lang="ru-RU" sz="2400" dirty="0">
              <a:solidFill>
                <a:srgbClr val="000000"/>
              </a:solidFill>
            </a:endParaRPr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6572264" y="2285992"/>
            <a:ext cx="35137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ru-RU" sz="24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u="sng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7447" name="Picture 39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31813" y="1258888"/>
            <a:ext cx="190500" cy="571500"/>
          </a:xfrm>
          <a:prstGeom prst="rect">
            <a:avLst/>
          </a:prstGeom>
          <a:noFill/>
        </p:spPr>
      </p:pic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2571736" y="2071678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7449" name="Picture 41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31813" y="3059113"/>
            <a:ext cx="190500" cy="571500"/>
          </a:xfrm>
          <a:prstGeom prst="rect">
            <a:avLst/>
          </a:prstGeom>
          <a:noFill/>
        </p:spPr>
      </p:pic>
      <p:sp>
        <p:nvSpPr>
          <p:cNvPr id="17450" name="Rectangle 42"/>
          <p:cNvSpPr>
            <a:spLocks noChangeArrowheads="1"/>
          </p:cNvSpPr>
          <p:nvPr/>
        </p:nvSpPr>
        <p:spPr bwMode="auto">
          <a:xfrm>
            <a:off x="2592388" y="3879850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51" name="Rectangle 43"/>
          <p:cNvSpPr>
            <a:spLocks noChangeArrowheads="1"/>
          </p:cNvSpPr>
          <p:nvPr/>
        </p:nvSpPr>
        <p:spPr bwMode="auto">
          <a:xfrm>
            <a:off x="2592388" y="4238625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7452" name="Picture 44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31813" y="4948238"/>
            <a:ext cx="190500" cy="571500"/>
          </a:xfrm>
          <a:prstGeom prst="rect">
            <a:avLst/>
          </a:prstGeom>
          <a:noFill/>
        </p:spPr>
      </p:pic>
      <p:pic>
        <p:nvPicPr>
          <p:cNvPr id="17453" name="Picture 45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053808" y="1304118"/>
            <a:ext cx="179387" cy="571500"/>
          </a:xfrm>
          <a:prstGeom prst="rect">
            <a:avLst/>
          </a:prstGeom>
          <a:noFill/>
        </p:spPr>
      </p:pic>
      <p:sp>
        <p:nvSpPr>
          <p:cNvPr id="17454" name="Rectangle 46"/>
          <p:cNvSpPr>
            <a:spLocks noChangeArrowheads="1"/>
          </p:cNvSpPr>
          <p:nvPr/>
        </p:nvSpPr>
        <p:spPr bwMode="auto">
          <a:xfrm>
            <a:off x="7542213" y="1177925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7455" name="Picture 47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048252" y="3024186"/>
            <a:ext cx="190500" cy="571500"/>
          </a:xfrm>
          <a:prstGeom prst="rect">
            <a:avLst/>
          </a:prstGeom>
          <a:noFill/>
        </p:spPr>
      </p:pic>
      <p:sp>
        <p:nvSpPr>
          <p:cNvPr id="17456" name="Rectangle 48"/>
          <p:cNvSpPr>
            <a:spLocks noChangeArrowheads="1"/>
          </p:cNvSpPr>
          <p:nvPr/>
        </p:nvSpPr>
        <p:spPr bwMode="auto">
          <a:xfrm>
            <a:off x="7542213" y="2978150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57" name="Rectangle 49"/>
          <p:cNvSpPr>
            <a:spLocks noChangeArrowheads="1"/>
          </p:cNvSpPr>
          <p:nvPr/>
        </p:nvSpPr>
        <p:spPr bwMode="auto">
          <a:xfrm>
            <a:off x="7542213" y="3338513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58" name="Rectangle 50"/>
          <p:cNvSpPr>
            <a:spLocks noChangeArrowheads="1"/>
          </p:cNvSpPr>
          <p:nvPr/>
        </p:nvSpPr>
        <p:spPr bwMode="auto">
          <a:xfrm>
            <a:off x="7542213" y="3879850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59" name="Rectangle 51"/>
          <p:cNvSpPr>
            <a:spLocks noChangeArrowheads="1"/>
          </p:cNvSpPr>
          <p:nvPr/>
        </p:nvSpPr>
        <p:spPr bwMode="auto">
          <a:xfrm>
            <a:off x="7542213" y="4238625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60" name="Rectangle 52"/>
          <p:cNvSpPr>
            <a:spLocks noChangeArrowheads="1"/>
          </p:cNvSpPr>
          <p:nvPr/>
        </p:nvSpPr>
        <p:spPr bwMode="auto">
          <a:xfrm>
            <a:off x="7542213" y="4779963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61" name="Rectangle 53"/>
          <p:cNvSpPr>
            <a:spLocks noChangeArrowheads="1"/>
          </p:cNvSpPr>
          <p:nvPr/>
        </p:nvSpPr>
        <p:spPr bwMode="auto">
          <a:xfrm>
            <a:off x="7542213" y="5138738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62" name="Rectangle 54"/>
          <p:cNvSpPr>
            <a:spLocks noChangeArrowheads="1"/>
          </p:cNvSpPr>
          <p:nvPr/>
        </p:nvSpPr>
        <p:spPr bwMode="auto">
          <a:xfrm>
            <a:off x="7542213" y="5768975"/>
            <a:ext cx="811212" cy="358775"/>
          </a:xfrm>
          <a:prstGeom prst="rect">
            <a:avLst/>
          </a:prstGeom>
          <a:gradFill rotWithShape="1">
            <a:gsLst>
              <a:gs pos="0">
                <a:srgbClr val="FDEED3"/>
              </a:gs>
              <a:gs pos="100000">
                <a:srgbClr val="FFFFE1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63" name="Rectangle 55"/>
          <p:cNvSpPr>
            <a:spLocks noChangeArrowheads="1"/>
          </p:cNvSpPr>
          <p:nvPr/>
        </p:nvSpPr>
        <p:spPr bwMode="auto">
          <a:xfrm>
            <a:off x="7542213" y="6129338"/>
            <a:ext cx="809625" cy="358775"/>
          </a:xfrm>
          <a:prstGeom prst="rect">
            <a:avLst/>
          </a:prstGeom>
          <a:gradFill rotWithShape="1">
            <a:gsLst>
              <a:gs pos="0">
                <a:srgbClr val="FFFFE1"/>
              </a:gs>
              <a:gs pos="100000">
                <a:srgbClr val="FDEED3"/>
              </a:gs>
            </a:gsLst>
            <a:path path="shape">
              <a:fillToRect l="50000" t="50000" r="50000" b="50000"/>
            </a:path>
          </a:gra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е</a:t>
            </a:r>
            <a:endParaRPr lang="ru-RU" sz="2400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7464" name="Picture 56" descr="7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048252" y="4881574"/>
            <a:ext cx="190500" cy="571500"/>
          </a:xfrm>
          <a:prstGeom prst="rect">
            <a:avLst/>
          </a:prstGeom>
          <a:noFill/>
        </p:spPr>
      </p:pic>
      <p:sp>
        <p:nvSpPr>
          <p:cNvPr id="17468" name="AutoShape 60">
            <a:hlinkClick r:id="rId5" action="ppaction://hlinksldjump" highlightClick="1"/>
          </p:cNvPr>
          <p:cNvSpPr>
            <a:spLocks noChangeArrowheads="1"/>
          </p:cNvSpPr>
          <p:nvPr/>
        </p:nvSpPr>
        <p:spPr bwMode="auto">
          <a:xfrm>
            <a:off x="8513763" y="6407150"/>
            <a:ext cx="630237" cy="450850"/>
          </a:xfrm>
          <a:prstGeom prst="actionButtonReturn">
            <a:avLst/>
          </a:prstGeom>
          <a:solidFill>
            <a:srgbClr val="E6E5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61" name="Picture 2" descr="http://www.reiki-life.ru/images/stories/vopros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71868" y="4000504"/>
            <a:ext cx="1431638" cy="1766870"/>
          </a:xfrm>
          <a:prstGeom prst="rect">
            <a:avLst/>
          </a:prstGeom>
          <a:noFill/>
        </p:spPr>
      </p:pic>
      <p:sp>
        <p:nvSpPr>
          <p:cNvPr id="62" name="Text Box 5"/>
          <p:cNvSpPr txBox="1">
            <a:spLocks noChangeArrowheads="1"/>
          </p:cNvSpPr>
          <p:nvPr/>
        </p:nvSpPr>
        <p:spPr bwMode="auto">
          <a:xfrm>
            <a:off x="0" y="214291"/>
            <a:ext cx="8982075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Вставьте пропущенные падежные  окончания </a:t>
            </a:r>
          </a:p>
          <a:p>
            <a:pPr algn="ctr">
              <a:spcBef>
                <a:spcPct val="50000"/>
              </a:spcBef>
            </a:pPr>
            <a:r>
              <a:rPr lang="ru-RU" sz="2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имён </a:t>
            </a:r>
            <a:r>
              <a:rPr lang="ru-RU" sz="20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существительных</a:t>
            </a:r>
            <a:endParaRPr lang="ru-RU" sz="20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74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74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44444E-6 L -0.00156 0.1435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74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5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0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74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8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74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74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74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24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4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74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174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1.48148E-6 L -0.00156 0.14352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74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2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7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8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74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500" fill="hold"/>
                                        <p:tgtEl>
                                          <p:spTgt spid="174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1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174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 tmFilter="0, 0; .2, .5; .8, .5; 1, 0"/>
                                        <p:tgtEl>
                                          <p:spTgt spid="174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250" autoRev="1" fill="hold"/>
                                        <p:tgtEl>
                                          <p:spTgt spid="1745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500"/>
                                        <p:tgtEl>
                                          <p:spTgt spid="174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0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174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8" dur="5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4"/>
                  </p:tgtEl>
                </p:cond>
              </p:nextCondLst>
            </p:seq>
            <p:seq concurrent="1" nextAc="seek">
              <p:cTn id="129" restart="whenNotActive" fill="hold" evtFilter="cancelBubble" nodeType="interactiveSeq">
                <p:stCondLst>
                  <p:cond evt="onClick" delay="0">
                    <p:tgtEl>
                      <p:spTgt spid="174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0" fill="hold">
                      <p:stCondLst>
                        <p:cond delay="0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500" tmFilter="0, 0; .2, .5; .8, .5; 1, 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4" dur="250" autoRev="1" fill="hold"/>
                                        <p:tgtEl>
                                          <p:spTgt spid="1744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4.44444E-6 L -0.00156 0.13056 " pathEditMode="relative" rAng="0" ptsTypes="AA">
                                      <p:cBhvr>
                                        <p:cTn id="139" dur="2000" fill="hold"/>
                                        <p:tgtEl>
                                          <p:spTgt spid="174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65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7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3"/>
                  </p:tgtEl>
                </p:cond>
              </p:nextCondLst>
            </p:seq>
            <p:seq concurrent="1" nextAc="seek">
              <p:cTn id="150" restart="whenNotActive" fill="hold" evtFilter="cancelBubble" nodeType="interactiveSeq">
                <p:stCondLst>
                  <p:cond evt="onClick" delay="0">
                    <p:tgtEl>
                      <p:spTgt spid="17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1" fill="hold">
                      <p:stCondLst>
                        <p:cond delay="0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4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1"/>
                  </p:tgtEl>
                </p:cond>
              </p:nextCondLst>
            </p:seq>
            <p:seq concurrent="1" nextAc="seek">
              <p:cTn id="155" restart="whenNotActive" fill="hold" evtFilter="cancelBubble" nodeType="interactiveSeq">
                <p:stCondLst>
                  <p:cond evt="onClick" delay="0">
                    <p:tgtEl>
                      <p:spTgt spid="174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6" fill="hold">
                      <p:stCondLst>
                        <p:cond delay="0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 tmFilter="0, 0; .2, .5; .8, .5; 1, 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0" dur="250" autoRev="1" fill="hold"/>
                                        <p:tgtEl>
                                          <p:spTgt spid="174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7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74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74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7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7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2"/>
                  </p:tgtEl>
                </p:cond>
              </p:nextCondLst>
            </p:seq>
            <p:seq concurrent="1" nextAc="seek">
              <p:cTn id="180" restart="whenNotActive" fill="hold" evtFilter="cancelBubble" nodeType="interactiveSeq">
                <p:stCondLst>
                  <p:cond evt="onClick" delay="0">
                    <p:tgtEl>
                      <p:spTgt spid="174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1" fill="hold">
                      <p:stCondLst>
                        <p:cond delay="0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 tmFilter="0, 0; .2, .5; .8, .5; 1, 0"/>
                                        <p:tgtEl>
                                          <p:spTgt spid="174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5" dur="250" autoRev="1" fill="hold"/>
                                        <p:tgtEl>
                                          <p:spTgt spid="1745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7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4.44444E-6 L -0.00174 0.14444 " pathEditMode="relative" rAng="0" ptsTypes="AA">
                                      <p:cBhvr>
                                        <p:cTn id="190" dur="2000" fill="hold"/>
                                        <p:tgtEl>
                                          <p:spTgt spid="174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72"/>
                                    </p:animMotion>
                                  </p:childTnLst>
                                </p:cTn>
                              </p:par>
                              <p:par>
                                <p:cTn id="19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4"/>
                  </p:tgtEl>
                </p:cond>
              </p:nextCondLst>
            </p:seq>
            <p:seq concurrent="1" nextAc="seek">
              <p:cTn id="201" restart="whenNotActive" fill="hold" evtFilter="cancelBubble" nodeType="interactiveSeq">
                <p:stCondLst>
                  <p:cond evt="onClick" delay="0">
                    <p:tgtEl>
                      <p:spTgt spid="174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2" fill="hold">
                      <p:stCondLst>
                        <p:cond delay="0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5" dur="500" fill="hold"/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11"/>
                  </p:tgtEl>
                </p:cond>
              </p:nextCondLst>
            </p:seq>
            <p:seq concurrent="1" nextAc="seek">
              <p:cTn id="206" restart="whenNotActive" fill="hold" evtFilter="cancelBubble" nodeType="interactiveSeq">
                <p:stCondLst>
                  <p:cond evt="onClick" delay="0">
                    <p:tgtEl>
                      <p:spTgt spid="174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7" fill="hold">
                      <p:stCondLst>
                        <p:cond delay="0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0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39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174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5" dur="500" tmFilter="0, 0; .2, .5; .8, .5; 1, 0"/>
                                        <p:tgtEl>
                                          <p:spTgt spid="174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6" dur="250" autoRev="1" fill="hold"/>
                                        <p:tgtEl>
                                          <p:spTgt spid="174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1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1" dur="500"/>
                                        <p:tgtEl>
                                          <p:spTgt spid="174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500" fill="hold"/>
                                        <p:tgtEl>
                                          <p:spTgt spid="174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174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500"/>
                                        <p:tgtEl>
                                          <p:spTgt spid="17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174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174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7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40"/>
                  </p:tgtEl>
                </p:cond>
              </p:nextCondLst>
            </p:seq>
            <p:seq concurrent="1" nextAc="seek">
              <p:cTn id="236" restart="whenNotActive" fill="hold" evtFilter="cancelBubble" nodeType="interactiveSeq">
                <p:stCondLst>
                  <p:cond evt="onClick" delay="0">
                    <p:tgtEl>
                      <p:spTgt spid="174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7" fill="hold">
                      <p:stCondLst>
                        <p:cond delay="0"/>
                      </p:stCondLst>
                      <p:childTnLst>
                        <p:par>
                          <p:cTn id="238" fill="hold">
                            <p:stCondLst>
                              <p:cond delay="0"/>
                            </p:stCondLst>
                            <p:childTnLst>
                              <p:par>
                                <p:cTn id="239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0" dur="500" fill="hold"/>
                                        <p:tgtEl>
                                          <p:spTgt spid="174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7"/>
                  </p:tgtEl>
                </p:cond>
              </p:nextCondLst>
            </p:seq>
            <p:seq concurrent="1" nextAc="seek">
              <p:cTn id="241" restart="whenNotActive" fill="hold" evtFilter="cancelBubble" nodeType="interactiveSeq">
                <p:stCondLst>
                  <p:cond evt="onClick" delay="0">
                    <p:tgtEl>
                      <p:spTgt spid="174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2" fill="hold">
                      <p:stCondLst>
                        <p:cond delay="0"/>
                      </p:stCondLst>
                      <p:childTnLst>
                        <p:par>
                          <p:cTn id="243" fill="hold">
                            <p:stCondLst>
                              <p:cond delay="0"/>
                            </p:stCondLst>
                            <p:childTnLst>
                              <p:par>
                                <p:cTn id="244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 tmFilter="0, 0; .2, .5; .8, .5; 1, 0"/>
                                        <p:tgtEl>
                                          <p:spTgt spid="174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6" dur="250" autoRev="1" fill="hold"/>
                                        <p:tgtEl>
                                          <p:spTgt spid="1745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48148E-6 L -0.00174 0.13033 " pathEditMode="relative" rAng="0" ptsTypes="AA">
                                      <p:cBhvr>
                                        <p:cTn id="251" dur="2000" fill="hold"/>
                                        <p:tgtEl>
                                          <p:spTgt spid="174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65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174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174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6" dur="500"/>
                                        <p:tgtEl>
                                          <p:spTgt spid="17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00" fill="hold"/>
                                        <p:tgtEl>
                                          <p:spTgt spid="174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 fill="hold"/>
                                        <p:tgtEl>
                                          <p:spTgt spid="174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1" dur="500"/>
                                        <p:tgtEl>
                                          <p:spTgt spid="17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6"/>
                  </p:tgtEl>
                </p:cond>
              </p:nextCondLst>
            </p:seq>
            <p:seq concurrent="1" nextAc="seek">
              <p:cTn id="262" restart="whenNotActive" fill="hold" evtFilter="cancelBubble" nodeType="interactiveSeq">
                <p:stCondLst>
                  <p:cond evt="onClick" delay="0">
                    <p:tgtEl>
                      <p:spTgt spid="174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3" fill="hold">
                      <p:stCondLst>
                        <p:cond delay="0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6" dur="500" fill="hold"/>
                                        <p:tgtEl>
                                          <p:spTgt spid="174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9"/>
                  </p:tgtEl>
                </p:cond>
              </p:nextCondLst>
            </p:seq>
            <p:seq concurrent="1" nextAc="seek">
              <p:cTn id="267" restart="whenNotActive" fill="hold" evtFilter="cancelBubble" nodeType="interactiveSeq">
                <p:stCondLst>
                  <p:cond evt="onClick" delay="0">
                    <p:tgtEl>
                      <p:spTgt spid="174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8" fill="hold">
                      <p:stCondLst>
                        <p:cond delay="0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1" dur="500" tmFilter="0, 0; .2, .5; .8, .5; 1, 0"/>
                                        <p:tgtEl>
                                          <p:spTgt spid="174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2" dur="250" autoRev="1" fill="hold"/>
                                        <p:tgtEl>
                                          <p:spTgt spid="174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7" dur="50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1" dur="500"/>
                                        <p:tgtEl>
                                          <p:spTgt spid="17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500" fill="hold"/>
                                        <p:tgtEl>
                                          <p:spTgt spid="17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00" fill="hold"/>
                                        <p:tgtEl>
                                          <p:spTgt spid="17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17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500" fill="hold"/>
                                        <p:tgtEl>
                                          <p:spTgt spid="17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500" fill="hold"/>
                                        <p:tgtEl>
                                          <p:spTgt spid="17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1" dur="500"/>
                                        <p:tgtEl>
                                          <p:spTgt spid="17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58"/>
                  </p:tgtEl>
                </p:cond>
              </p:nextCondLst>
            </p:seq>
            <p:seq concurrent="1" nextAc="seek">
              <p:cTn id="292" restart="whenNotActive" fill="hold" evtFilter="cancelBubble" nodeType="interactiveSeq">
                <p:stCondLst>
                  <p:cond evt="onClick" delay="0">
                    <p:tgtEl>
                      <p:spTgt spid="174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3" fill="hold">
                      <p:stCondLst>
                        <p:cond delay="0"/>
                      </p:stCondLst>
                      <p:childTnLst>
                        <p:par>
                          <p:cTn id="294" fill="hold">
                            <p:stCondLst>
                              <p:cond delay="0"/>
                            </p:stCondLst>
                            <p:childTnLst>
                              <p:par>
                                <p:cTn id="295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6" dur="500" fill="hold"/>
                                        <p:tgtEl>
                                          <p:spTgt spid="174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0"/>
                  </p:tgtEl>
                </p:cond>
              </p:nextCondLst>
            </p:seq>
            <p:seq concurrent="1" nextAc="seek">
              <p:cTn id="297" restart="whenNotActive" fill="hold" evtFilter="cancelBubble" nodeType="interactiveSeq">
                <p:stCondLst>
                  <p:cond evt="onClick" delay="0">
                    <p:tgtEl>
                      <p:spTgt spid="174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8" fill="hold">
                      <p:stCondLst>
                        <p:cond delay="0"/>
                      </p:stCondLst>
                      <p:childTnLst>
                        <p:par>
                          <p:cTn id="299" fill="hold">
                            <p:stCondLst>
                              <p:cond delay="0"/>
                            </p:stCondLst>
                            <p:childTnLst>
                              <p:par>
                                <p:cTn id="30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1" dur="500" tmFilter="0, 0; .2, .5; .8, .5; 1, 0"/>
                                        <p:tgtEl>
                                          <p:spTgt spid="174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2" dur="250" autoRev="1" fill="hold"/>
                                        <p:tgtEl>
                                          <p:spTgt spid="174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5" dur="5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44444E-6 L -0.00174 0.13056 " pathEditMode="relative" rAng="0" ptsTypes="AA">
                                      <p:cBhvr>
                                        <p:cTn id="307" dur="2000" fill="hold"/>
                                        <p:tgtEl>
                                          <p:spTgt spid="174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65"/>
                                    </p:animMotion>
                                  </p:childTnLst>
                                </p:cTn>
                              </p:par>
                              <p:par>
                                <p:cTn id="30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0" dur="50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50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2" dur="500"/>
                                        <p:tgtEl>
                                          <p:spTgt spid="17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5" dur="50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500" fill="hold"/>
                                        <p:tgtEl>
                                          <p:spTgt spid="174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7" dur="500"/>
                                        <p:tgtEl>
                                          <p:spTgt spid="17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1"/>
                  </p:tgtEl>
                </p:cond>
              </p:nextCondLst>
            </p:seq>
            <p:seq concurrent="1" nextAc="seek">
              <p:cTn id="318" restart="whenNotActive" fill="hold" evtFilter="cancelBubble" nodeType="interactiveSeq">
                <p:stCondLst>
                  <p:cond evt="onClick" delay="0">
                    <p:tgtEl>
                      <p:spTgt spid="17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9" fill="hold">
                      <p:stCondLst>
                        <p:cond delay="0"/>
                      </p:stCondLst>
                      <p:childTnLst>
                        <p:par>
                          <p:cTn id="320" fill="hold">
                            <p:stCondLst>
                              <p:cond delay="0"/>
                            </p:stCondLst>
                            <p:childTnLst>
                              <p:par>
                                <p:cTn id="321" presetID="3" presetClass="emph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2" dur="500" fill="hold"/>
                                        <p:tgtEl>
                                          <p:spTgt spid="174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D20000"/>
                                      </p:to>
                                    </p:animClr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glass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2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174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7" dur="500" tmFilter="0, 0; .2, .5; .8, .5; 1, 0"/>
                                        <p:tgtEl>
                                          <p:spTgt spid="174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8" dur="250" autoRev="1" fill="hold"/>
                                        <p:tgtEl>
                                          <p:spTgt spid="174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10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3" dur="500"/>
                                        <p:tgtEl>
                                          <p:spTgt spid="174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463"/>
                  </p:tgtEl>
                </p:cond>
              </p:nextCondLst>
            </p:seq>
          </p:childTnLst>
        </p:cTn>
      </p:par>
    </p:tnLst>
    <p:bldLst>
      <p:bldP spid="17410" grpId="0" animBg="1"/>
      <p:bldP spid="17410" grpId="1" animBg="1"/>
      <p:bldP spid="17411" grpId="0" animBg="1"/>
      <p:bldP spid="17411" grpId="1" animBg="1"/>
      <p:bldP spid="17412" grpId="0" animBg="1"/>
      <p:bldP spid="17412" grpId="1" animBg="1"/>
      <p:bldP spid="17424" grpId="0" animBg="1"/>
      <p:bldP spid="17424" grpId="1" animBg="1"/>
      <p:bldP spid="17425" grpId="0"/>
      <p:bldP spid="17426" grpId="0"/>
      <p:bldP spid="17427" grpId="0"/>
      <p:bldP spid="17428" grpId="0"/>
      <p:bldP spid="17429" grpId="0"/>
      <p:bldP spid="17430" grpId="0"/>
      <p:bldP spid="17431" grpId="0"/>
      <p:bldP spid="17432" grpId="0"/>
      <p:bldP spid="17433" grpId="0"/>
      <p:bldP spid="17434" grpId="0"/>
      <p:bldP spid="17436" grpId="0"/>
      <p:bldP spid="17437" grpId="0" animBg="1"/>
      <p:bldP spid="17437" grpId="1" animBg="1"/>
      <p:bldP spid="17438" grpId="0" animBg="1"/>
      <p:bldP spid="17438" grpId="1" animBg="1"/>
      <p:bldP spid="17439" grpId="0" animBg="1"/>
      <p:bldP spid="17439" grpId="1" animBg="1"/>
      <p:bldP spid="17440" grpId="0" animBg="1"/>
      <p:bldP spid="17440" grpId="1" animBg="1"/>
      <p:bldP spid="17441" grpId="0" animBg="1"/>
      <p:bldP spid="17441" grpId="1" animBg="1"/>
      <p:bldP spid="17442" grpId="0" animBg="1"/>
      <p:bldP spid="17442" grpId="1" animBg="1"/>
      <p:bldP spid="17443" grpId="0" animBg="1"/>
      <p:bldP spid="17443" grpId="1" animBg="1"/>
      <p:bldP spid="17444" grpId="0" animBg="1"/>
      <p:bldP spid="17444" grpId="1" animBg="1"/>
      <p:bldP spid="17446" grpId="0"/>
      <p:bldP spid="17448" grpId="0" animBg="1"/>
      <p:bldP spid="17448" grpId="1" animBg="1"/>
      <p:bldP spid="17450" grpId="0" animBg="1"/>
      <p:bldP spid="17450" grpId="1" animBg="1"/>
      <p:bldP spid="17451" grpId="0" animBg="1"/>
      <p:bldP spid="17451" grpId="1" animBg="1"/>
      <p:bldP spid="17454" grpId="0" animBg="1"/>
      <p:bldP spid="17454" grpId="1" animBg="1"/>
      <p:bldP spid="17456" grpId="0" animBg="1"/>
      <p:bldP spid="17456" grpId="1" animBg="1"/>
      <p:bldP spid="17457" grpId="0" animBg="1"/>
      <p:bldP spid="17457" grpId="1" animBg="1"/>
      <p:bldP spid="17458" grpId="0" animBg="1"/>
      <p:bldP spid="17458" grpId="1" animBg="1"/>
      <p:bldP spid="17459" grpId="0" animBg="1"/>
      <p:bldP spid="17459" grpId="1" animBg="1"/>
      <p:bldP spid="17460" grpId="0" animBg="1"/>
      <p:bldP spid="17460" grpId="1" animBg="1"/>
      <p:bldP spid="17461" grpId="0" animBg="1"/>
      <p:bldP spid="17461" grpId="1" animBg="1"/>
      <p:bldP spid="17462" grpId="0" animBg="1"/>
      <p:bldP spid="17462" grpId="1" animBg="1"/>
      <p:bldP spid="17463" grpId="0" animBg="1"/>
      <p:bldP spid="17463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071678"/>
            <a:ext cx="8339720" cy="1323439"/>
          </a:xfrm>
          <a:prstGeom prst="rect">
            <a:avLst/>
          </a:prstGeom>
          <a:solidFill>
            <a:srgbClr val="FFFF00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algn="ctr"/>
            <a:r>
              <a:rPr lang="ru-RU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00FF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ФРАЗЕОЛОГИЗМЫ</a:t>
            </a:r>
            <a:endParaRPr lang="ru-RU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00FF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282" y="571480"/>
            <a:ext cx="842968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CC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Родиться в </a:t>
            </a:r>
            <a:r>
              <a:rPr lang="ru-RU" sz="6600" b="1" dirty="0" err="1" smtClean="0">
                <a:ln>
                  <a:solidFill>
                    <a:schemeClr val="tx1"/>
                  </a:solidFill>
                </a:ln>
                <a:solidFill>
                  <a:srgbClr val="00CC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рубашк</a:t>
            </a: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CC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…</a:t>
            </a:r>
            <a:endParaRPr lang="ru-RU" sz="6600" dirty="0">
              <a:ln>
                <a:solidFill>
                  <a:schemeClr val="tx1"/>
                </a:solidFill>
              </a:ln>
              <a:solidFill>
                <a:srgbClr val="00CC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2910" y="5357826"/>
            <a:ext cx="80724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Comic Sans MS" pitchFamily="66" charset="0"/>
              </a:rPr>
              <a:t>Я в сорочке родился, мне во всем удача. (В. Вересаев.)</a:t>
            </a:r>
            <a:endParaRPr lang="ru-RU" sz="2800" b="1" dirty="0">
              <a:latin typeface="Comic Sans MS" pitchFamily="66" charset="0"/>
            </a:endParaRPr>
          </a:p>
        </p:txBody>
      </p:sp>
      <p:pic>
        <p:nvPicPr>
          <p:cNvPr id="11265" name="Picture 1" descr="D:\Анатолий\Рабочий стол\Оля\Анимация\Детишки\286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68" y="2071678"/>
            <a:ext cx="1858328" cy="2172814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928794" y="4572008"/>
            <a:ext cx="61480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- быть удачливым, счастливым.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7858148" y="571480"/>
            <a:ext cx="8572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</a:t>
            </a:r>
            <a:endParaRPr lang="ru-RU" sz="6600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0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214290"/>
            <a:ext cx="778674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CC00"/>
                </a:solidFill>
                <a:latin typeface="Comic Sans MS" pitchFamily="66" charset="0"/>
              </a:rPr>
              <a:t>Через час по чайной </a:t>
            </a:r>
            <a:r>
              <a:rPr lang="ru-RU" sz="6600" b="1" dirty="0" err="1" smtClean="0">
                <a:ln>
                  <a:solidFill>
                    <a:schemeClr val="tx1"/>
                  </a:solidFill>
                </a:ln>
                <a:solidFill>
                  <a:srgbClr val="00CC00"/>
                </a:solidFill>
                <a:latin typeface="Comic Sans MS" pitchFamily="66" charset="0"/>
              </a:rPr>
              <a:t>ложк</a:t>
            </a: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CC00"/>
                </a:solidFill>
                <a:latin typeface="Comic Sans MS" pitchFamily="66" charset="0"/>
              </a:rPr>
              <a:t>…</a:t>
            </a:r>
            <a:endParaRPr lang="ru-RU" sz="6600" b="1" dirty="0" smtClean="0">
              <a:ln>
                <a:solidFill>
                  <a:schemeClr val="tx1"/>
                </a:solidFill>
              </a:ln>
              <a:solidFill>
                <a:srgbClr val="00CC00"/>
              </a:solidFill>
              <a:latin typeface="Comic Sans MS" pitchFamily="66" charset="0"/>
            </a:endParaRPr>
          </a:p>
          <a:p>
            <a:r>
              <a:rPr lang="ru-RU" sz="3200" b="1" dirty="0" smtClean="0"/>
              <a:t> </a:t>
            </a:r>
            <a:endParaRPr lang="ru-RU" sz="3200" b="1" dirty="0"/>
          </a:p>
        </p:txBody>
      </p:sp>
      <p:pic>
        <p:nvPicPr>
          <p:cNvPr id="25604" name="Picture 4" descr="http://www.bebekannelik.com/wp-content/uploads/beslen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143116"/>
            <a:ext cx="4358927" cy="321471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85786" y="5572140"/>
            <a:ext cx="70683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/>
              <a:t>- очень  медленно   или   очень   долго</a:t>
            </a:r>
            <a:endParaRPr lang="ru-RU" sz="3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215074" y="1214422"/>
            <a:ext cx="8572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</a:t>
            </a:r>
            <a:endParaRPr lang="ru-RU" sz="6600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71472" y="5072074"/>
            <a:ext cx="80010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- об успехе какого-либо дела можно говорить только когда, оно свершится, будет выполнено.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http://www.metod-kopilka.ru/images/doc/1/691/15/hello_html_73a0059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714620"/>
            <a:ext cx="8572528" cy="2162287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57224" y="214290"/>
            <a:ext cx="778674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CC00"/>
                </a:solidFill>
                <a:latin typeface="Comic Sans MS" pitchFamily="66" charset="0"/>
              </a:rPr>
              <a:t>Цыплят по </a:t>
            </a:r>
            <a:r>
              <a:rPr lang="ru-RU" sz="6600" b="1" dirty="0" err="1" smtClean="0">
                <a:ln>
                  <a:solidFill>
                    <a:schemeClr val="tx1"/>
                  </a:solidFill>
                </a:ln>
                <a:solidFill>
                  <a:srgbClr val="00CC00"/>
                </a:solidFill>
                <a:latin typeface="Comic Sans MS" pitchFamily="66" charset="0"/>
              </a:rPr>
              <a:t>осен</a:t>
            </a: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CC00"/>
                </a:solidFill>
                <a:latin typeface="Comic Sans MS" pitchFamily="66" charset="0"/>
              </a:rPr>
              <a:t>…</a:t>
            </a:r>
          </a:p>
          <a:p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CC00"/>
                </a:solidFill>
                <a:latin typeface="Comic Sans MS" pitchFamily="66" charset="0"/>
              </a:rPr>
              <a:t>с</a:t>
            </a: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CC00"/>
                </a:solidFill>
                <a:latin typeface="Comic Sans MS" pitchFamily="66" charset="0"/>
              </a:rPr>
              <a:t>читают.</a:t>
            </a:r>
            <a:endParaRPr lang="ru-RU" sz="6600" b="1" dirty="0" smtClean="0">
              <a:ln>
                <a:solidFill>
                  <a:schemeClr val="tx1"/>
                </a:solidFill>
              </a:ln>
              <a:solidFill>
                <a:srgbClr val="00CC00"/>
              </a:solidFill>
              <a:latin typeface="Comic Sans MS" pitchFamily="66" charset="0"/>
            </a:endParaRPr>
          </a:p>
          <a:p>
            <a:r>
              <a:rPr lang="ru-RU" sz="3200" b="1" dirty="0" smtClean="0"/>
              <a:t> </a:t>
            </a:r>
            <a:endParaRPr lang="ru-RU" sz="32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643834" y="214290"/>
            <a:ext cx="8572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и</a:t>
            </a:r>
            <a:endParaRPr lang="ru-RU" sz="6600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14480" y="2500306"/>
            <a:ext cx="51544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- один ничего не сделаешь.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571480"/>
            <a:ext cx="842968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CC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Один в </a:t>
            </a: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CC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пол… </a:t>
            </a:r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00CC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не воин</a:t>
            </a:r>
            <a:endParaRPr lang="ru-RU" sz="6600" dirty="0">
              <a:ln>
                <a:solidFill>
                  <a:schemeClr val="tx1"/>
                </a:solidFill>
              </a:ln>
              <a:solidFill>
                <a:srgbClr val="00CC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s54.radikal.ru/i146/0912/54/524181e786d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3071810"/>
            <a:ext cx="3643338" cy="355858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929322" y="571480"/>
            <a:ext cx="8572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е</a:t>
            </a:r>
            <a:endParaRPr lang="ru-RU" sz="6600" dirty="0">
              <a:ln>
                <a:solidFill>
                  <a:schemeClr val="tx1"/>
                </a:solidFill>
              </a:ln>
              <a:solidFill>
                <a:srgbClr val="FF0000"/>
              </a:solidFill>
              <a:effectLst>
                <a:glow rad="101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291</Words>
  <Application>Microsoft Office PowerPoint</Application>
  <PresentationFormat>Экран (4:3)</PresentationFormat>
  <Paragraphs>154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Оля</cp:lastModifiedBy>
  <cp:revision>25</cp:revision>
  <dcterms:created xsi:type="dcterms:W3CDTF">2013-01-22T16:21:38Z</dcterms:created>
  <dcterms:modified xsi:type="dcterms:W3CDTF">2017-02-12T18:20:59Z</dcterms:modified>
</cp:coreProperties>
</file>