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9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580" autoAdjust="0"/>
  </p:normalViewPr>
  <p:slideViewPr>
    <p:cSldViewPr>
      <p:cViewPr varScale="1">
        <p:scale>
          <a:sx n="75" d="100"/>
          <a:sy n="75" d="100"/>
        </p:scale>
        <p:origin x="-18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C5EA6-1268-4360-A490-0B3A1C9E3964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08444-2BA6-4584-B561-3A2BCDC910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8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7B26BB8-EB91-479F-A755-1C8311B984BA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9384E69-62B3-4300-82B7-C2BA5CD1FE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1340768"/>
            <a:ext cx="6656620" cy="6672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rgbClr val="FF0000"/>
                </a:solidFill>
              </a:rPr>
              <a:t>Урок – тест по математике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 урока: </a:t>
            </a:r>
            <a:r>
              <a:rPr lang="ru-RU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Сложение и вычитание в пределах 10. Обобщение знаний, умений навыков по теме. </a:t>
            </a:r>
            <a:br>
              <a:rPr lang="ru-RU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899592" y="5805264"/>
            <a:ext cx="7200800" cy="365125"/>
          </a:xfrm>
        </p:spPr>
        <p:txBody>
          <a:bodyPr/>
          <a:lstStyle/>
          <a:p>
            <a:r>
              <a:rPr lang="ru-RU" dirty="0" smtClean="0">
                <a:latin typeface="+mj-lt"/>
              </a:rPr>
              <a:t>Подготовила </a:t>
            </a:r>
            <a:r>
              <a:rPr lang="ru-RU" dirty="0" err="1" smtClean="0">
                <a:latin typeface="+mj-lt"/>
              </a:rPr>
              <a:t>Ангелова</a:t>
            </a:r>
            <a:r>
              <a:rPr lang="ru-RU" dirty="0" smtClean="0">
                <a:latin typeface="+mj-lt"/>
              </a:rPr>
              <a:t> Н. В. учитель-методист, учитель высшей категории ДОШ №90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911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cuments\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06062">
            <a:off x="6343845" y="3948789"/>
            <a:ext cx="1548000" cy="2301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276872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sz="4900" i="1" dirty="0" smtClean="0">
                <a:solidFill>
                  <a:srgbClr val="002060"/>
                </a:solidFill>
              </a:rPr>
              <a:t>В путешествие по сказкам</a:t>
            </a:r>
            <a:br>
              <a:rPr lang="ru-RU" sz="4900" i="1" dirty="0" smtClean="0">
                <a:solidFill>
                  <a:srgbClr val="002060"/>
                </a:solidFill>
              </a:rPr>
            </a:br>
            <a:r>
              <a:rPr lang="ru-RU" sz="4900" i="1" dirty="0" smtClean="0">
                <a:solidFill>
                  <a:srgbClr val="002060"/>
                </a:solidFill>
              </a:rPr>
              <a:t>мы отправимся сейчас</a:t>
            </a:r>
            <a:br>
              <a:rPr lang="ru-RU" sz="4900" i="1" dirty="0" smtClean="0">
                <a:solidFill>
                  <a:srgbClr val="002060"/>
                </a:solidFill>
              </a:rPr>
            </a:br>
            <a:r>
              <a:rPr lang="ru-RU" sz="4900" i="1" dirty="0" smtClean="0">
                <a:solidFill>
                  <a:srgbClr val="002060"/>
                </a:solidFill>
              </a:rPr>
              <a:t>будет все не так уж гладко</a:t>
            </a:r>
            <a:br>
              <a:rPr lang="ru-RU" sz="4900" i="1" dirty="0" smtClean="0">
                <a:solidFill>
                  <a:srgbClr val="002060"/>
                </a:solidFill>
              </a:rPr>
            </a:br>
            <a:r>
              <a:rPr lang="ru-RU" sz="4900" i="1" dirty="0" smtClean="0">
                <a:solidFill>
                  <a:srgbClr val="002060"/>
                </a:solidFill>
              </a:rPr>
              <a:t>вы готовы к чудесам?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1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484784"/>
            <a:ext cx="6196405" cy="36038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Книгу волшебную мы открываем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 сказку чудесную вмиг попадаем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Девушку Фея на бал собирает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Платье прекрасное ей выбирает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Что же за сказка нас ожидает?</a:t>
            </a:r>
            <a:endParaRPr lang="ru-RU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1</a:t>
            </a:r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Золушка выбрала платье на котором бантиков меньше чем 1</a:t>
            </a:r>
            <a:r>
              <a:rPr lang="en-US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но больше, чем </a:t>
            </a:r>
            <a:r>
              <a:rPr lang="en-US" sz="32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32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Какое платье выбрала Золушка?</a:t>
            </a:r>
            <a:endParaRPr lang="ru-RU" sz="3200" b="1" i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501008"/>
            <a:ext cx="259228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4008" y="3212976"/>
            <a:ext cx="3227832" cy="277977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9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в)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г) 1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д)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503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-60000">
            <a:off x="932985" y="3389382"/>
            <a:ext cx="3745468" cy="385952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>
                <a:solidFill>
                  <a:srgbClr val="FD9913"/>
                </a:solidFill>
              </a:rPr>
              <a:t>Платье Золушка надела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И от счастья громко пела.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Быстро на бал мы ее отправляем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Книгу волшебную дальше листаем.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Принцессу профессор весь день поучает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То буквы ей пишет, то сказки читает.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То цифры с доски  нужно ей записать.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Ну вот незадача – опять неудача.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Подснежников хочется ей в декабре</a:t>
            </a:r>
            <a:br>
              <a:rPr lang="ru-RU" sz="2200" b="1" dirty="0" smtClean="0">
                <a:solidFill>
                  <a:srgbClr val="FD9913"/>
                </a:solidFill>
              </a:rPr>
            </a:br>
            <a:r>
              <a:rPr lang="ru-RU" sz="2200" b="1" dirty="0" smtClean="0">
                <a:solidFill>
                  <a:srgbClr val="FD9913"/>
                </a:solidFill>
              </a:rPr>
              <a:t>Про цифры забыла принцесса вообще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2" r="26742"/>
          <a:stretch>
            <a:fillRect/>
          </a:stretch>
        </p:blipFill>
        <p:spPr>
          <a:xfrm rot="60000">
            <a:off x="5148267" y="1845703"/>
            <a:ext cx="2663811" cy="3310608"/>
          </a:xfrm>
        </p:spPr>
      </p:pic>
    </p:spTree>
    <p:extLst>
      <p:ext uri="{BB962C8B-B14F-4D97-AF65-F5344CB8AC3E}">
        <p14:creationId xmlns:p14="http://schemas.microsoft.com/office/powerpoint/2010/main" val="360599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6254044" cy="1362075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2.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456267" y="2132856"/>
            <a:ext cx="6231467" cy="3456384"/>
          </a:xfrm>
        </p:spPr>
        <p:txBody>
          <a:bodyPr>
            <a:normAutofit fontScale="55000" lnSpcReduction="20000"/>
          </a:bodyPr>
          <a:lstStyle/>
          <a:p>
            <a:r>
              <a:rPr lang="ru-RU" sz="45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Помоги принцессе отыскать недостающую цифру в ее записи</a:t>
            </a:r>
            <a:r>
              <a:rPr lang="ru-RU" sz="4500" b="1" i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3100" dirty="0" smtClean="0"/>
          </a:p>
          <a:p>
            <a:r>
              <a:rPr lang="ru-RU" sz="3100" dirty="0" smtClean="0">
                <a:solidFill>
                  <a:srgbClr val="FF0000"/>
                </a:solidFill>
              </a:rPr>
              <a:t>Цифры </a:t>
            </a:r>
            <a:r>
              <a:rPr lang="ru-RU" sz="3100" dirty="0">
                <a:solidFill>
                  <a:srgbClr val="FF0000"/>
                </a:solidFill>
              </a:rPr>
              <a:t>на доске:</a:t>
            </a:r>
          </a:p>
          <a:p>
            <a:r>
              <a:rPr lang="ru-RU" sz="3100" dirty="0" smtClean="0">
                <a:solidFill>
                  <a:schemeClr val="bg2">
                    <a:lumMod val="50000"/>
                  </a:schemeClr>
                </a:solidFill>
              </a:rPr>
              <a:t>10,</a:t>
            </a:r>
            <a:r>
              <a:rPr lang="en-US" sz="3100" dirty="0" smtClean="0">
                <a:solidFill>
                  <a:schemeClr val="bg2">
                    <a:lumMod val="50000"/>
                  </a:schemeClr>
                </a:solidFill>
              </a:rPr>
              <a:t>4</a:t>
            </a:r>
            <a:r>
              <a:rPr lang="ru-RU" sz="3100" dirty="0" smtClean="0">
                <a:solidFill>
                  <a:schemeClr val="bg2">
                    <a:lumMod val="50000"/>
                  </a:schemeClr>
                </a:solidFill>
              </a:rPr>
              <a:t>,8,1,3,6,2,0,7,5,9.</a:t>
            </a:r>
            <a:endParaRPr lang="ru-RU" sz="3100" dirty="0">
              <a:solidFill>
                <a:schemeClr val="bg2">
                  <a:lumMod val="50000"/>
                </a:schemeClr>
              </a:solidFill>
            </a:endParaRPr>
          </a:p>
          <a:p>
            <a:endParaRPr lang="ru-RU" sz="3100" dirty="0" smtClean="0">
              <a:solidFill>
                <a:srgbClr val="FF0000"/>
              </a:solidFill>
            </a:endParaRPr>
          </a:p>
          <a:p>
            <a:r>
              <a:rPr lang="ru-RU" sz="3100" dirty="0" smtClean="0">
                <a:solidFill>
                  <a:srgbClr val="FF0000"/>
                </a:solidFill>
              </a:rPr>
              <a:t>Цифры </a:t>
            </a:r>
            <a:r>
              <a:rPr lang="ru-RU" sz="3100" dirty="0">
                <a:solidFill>
                  <a:srgbClr val="FF0000"/>
                </a:solidFill>
              </a:rPr>
              <a:t>в тетради у принцессы:</a:t>
            </a:r>
          </a:p>
          <a:p>
            <a:r>
              <a:rPr lang="ru-RU" sz="3100" dirty="0" smtClean="0">
                <a:solidFill>
                  <a:schemeClr val="bg2">
                    <a:lumMod val="50000"/>
                  </a:schemeClr>
                </a:solidFill>
              </a:rPr>
              <a:t>10,9,8,7,6,5,4,3,2,1.</a:t>
            </a:r>
            <a:endParaRPr lang="ru-RU" sz="31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3100" dirty="0"/>
              <a:t> </a:t>
            </a:r>
          </a:p>
          <a:p>
            <a:r>
              <a:rPr lang="ru-RU" sz="3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а:1                б : 3                в : </a:t>
            </a:r>
            <a:r>
              <a:rPr lang="ru-RU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r>
              <a:rPr lang="ru-RU" sz="3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г:8              </a:t>
            </a:r>
          </a:p>
          <a:p>
            <a:r>
              <a:rPr lang="ru-RU" sz="3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д : 6</a:t>
            </a: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7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2732835" cy="4743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Объект 10"/>
          <p:cNvSpPr>
            <a:spLocks noGrp="1"/>
          </p:cNvSpPr>
          <p:nvPr>
            <p:ph sz="quarter" idx="14"/>
          </p:nvPr>
        </p:nvSpPr>
        <p:spPr>
          <a:xfrm>
            <a:off x="4067944" y="764704"/>
            <a:ext cx="4032448" cy="33037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Книгу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сказок мы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берем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Сказку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новую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найдем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Всех на свете он добрей,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Лечит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он больных зверей.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И однажды бегемота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Вытащил он из болота.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Он известен, знаменит.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Это …</a:t>
            </a:r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9845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763688" y="1196752"/>
            <a:ext cx="5723468" cy="64807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3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835696" y="1988840"/>
            <a:ext cx="5712179" cy="33123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Решив данный пример, вы узнаете, скольких зверей излечил доктор Айболит в Африке.</a:t>
            </a:r>
          </a:p>
          <a:p>
            <a:endParaRPr lang="ru-RU" dirty="0" smtClean="0"/>
          </a:p>
          <a:p>
            <a:r>
              <a:rPr lang="ru-RU" b="1" dirty="0" smtClean="0">
                <a:solidFill>
                  <a:srgbClr val="FF0000"/>
                </a:solidFill>
              </a:rPr>
              <a:t>2+0+0-0+7+1-0 =</a:t>
            </a:r>
          </a:p>
          <a:p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а)7          б)9         в)0      г)2          д) 10       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Объясните </a:t>
            </a:r>
            <a:r>
              <a:rPr lang="ru-RU" dirty="0">
                <a:solidFill>
                  <a:srgbClr val="FF0000"/>
                </a:solidFill>
              </a:rPr>
              <a:t>решение данного примера. </a:t>
            </a:r>
          </a:p>
        </p:txBody>
      </p:sp>
    </p:spTree>
    <p:extLst>
      <p:ext uri="{BB962C8B-B14F-4D97-AF65-F5344CB8AC3E}">
        <p14:creationId xmlns:p14="http://schemas.microsoft.com/office/powerpoint/2010/main" val="13404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3620993" cy="4915674"/>
          </a:xfrm>
        </p:spPr>
        <p:txBody>
          <a:bodyPr>
            <a:normAutofit fontScale="90000"/>
          </a:bodyPr>
          <a:lstStyle/>
          <a:p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эту сказку вы узнали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вы верно посчитали.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Ну, а нам пора в дорогу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Поросята ждут подмоги.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Стены кирпичные быстро кладут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Волку отпор они тут же дадут.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Снова про сказку спрошу вас, ребята,</a:t>
            </a:r>
            <a:b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же такие мои поросята?</a:t>
            </a:r>
            <a:r>
              <a:rPr lang="ru-RU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60848"/>
            <a:ext cx="3096344" cy="3168352"/>
          </a:xfrm>
        </p:spPr>
      </p:pic>
    </p:spTree>
    <p:extLst>
      <p:ext uri="{BB962C8B-B14F-4D97-AF65-F5344CB8AC3E}">
        <p14:creationId xmlns:p14="http://schemas.microsoft.com/office/powerpoint/2010/main" val="35933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2195" y="836712"/>
            <a:ext cx="6965245" cy="73921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4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628800"/>
            <a:ext cx="6196405" cy="40942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9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Помогите поросятам узнать, чья стена больше и на сколько </a:t>
            </a:r>
            <a:r>
              <a:rPr lang="ru-RU" sz="19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кирпичей, у </a:t>
            </a:r>
            <a:r>
              <a:rPr lang="ru-RU" sz="19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Наф-Нафа</a:t>
            </a:r>
            <a:r>
              <a:rPr lang="ru-RU" sz="19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у его братьев? </a:t>
            </a:r>
          </a:p>
          <a:p>
            <a:pPr marL="0" indent="0">
              <a:buNone/>
            </a:pPr>
            <a:r>
              <a:rPr lang="ru-RU" sz="1900" dirty="0" err="1" smtClean="0"/>
              <a:t>Наф-Наф</a:t>
            </a:r>
            <a:r>
              <a:rPr lang="ru-RU" sz="1900" dirty="0" smtClean="0"/>
              <a:t>                                  </a:t>
            </a:r>
            <a:r>
              <a:rPr lang="ru-RU" sz="1900" dirty="0" err="1"/>
              <a:t>Нуф-Нуф</a:t>
            </a:r>
            <a:r>
              <a:rPr lang="ru-RU" sz="1900" dirty="0"/>
              <a:t> </a:t>
            </a:r>
            <a:r>
              <a:rPr lang="ru-RU" sz="1900" dirty="0" smtClean="0"/>
              <a:t>и </a:t>
            </a:r>
            <a:r>
              <a:rPr lang="ru-RU" sz="1900" dirty="0" err="1" smtClean="0"/>
              <a:t>Ниф-Ниф</a:t>
            </a:r>
            <a:endParaRPr lang="ru-RU" sz="1900" dirty="0"/>
          </a:p>
          <a:p>
            <a:pPr marL="0" indent="0">
              <a:buNone/>
            </a:pPr>
            <a:r>
              <a:rPr lang="ru-RU" sz="1900" dirty="0"/>
              <a:t> </a:t>
            </a:r>
          </a:p>
          <a:p>
            <a:pPr marL="0" indent="0">
              <a:buNone/>
            </a:pPr>
            <a:r>
              <a:rPr lang="ru-RU" sz="1900" dirty="0"/>
              <a:t> </a:t>
            </a:r>
            <a:r>
              <a:rPr lang="ru-RU" sz="1900" dirty="0" smtClean="0"/>
              <a:t>                                                         </a:t>
            </a:r>
            <a:endParaRPr lang="ru-RU" sz="1900" dirty="0"/>
          </a:p>
          <a:p>
            <a:pPr marL="0" indent="0">
              <a:buNone/>
            </a:pPr>
            <a:r>
              <a:rPr lang="ru-RU" sz="1900" dirty="0"/>
              <a:t> </a:t>
            </a:r>
          </a:p>
          <a:p>
            <a:pPr marL="0" indent="0">
              <a:buNone/>
            </a:pPr>
            <a:r>
              <a:rPr lang="ru-RU" sz="1900" dirty="0"/>
              <a:t> </a:t>
            </a:r>
          </a:p>
          <a:p>
            <a:pPr marL="0" indent="0">
              <a:buNone/>
            </a:pPr>
            <a:r>
              <a:rPr lang="ru-RU" sz="1900" dirty="0"/>
              <a:t> </a:t>
            </a:r>
          </a:p>
          <a:p>
            <a:pPr marL="0" indent="0">
              <a:buNone/>
            </a:pPr>
            <a:r>
              <a:rPr lang="ru-RU" sz="1900" dirty="0"/>
              <a:t> </a:t>
            </a:r>
          </a:p>
          <a:p>
            <a:pPr marL="0" indent="0">
              <a:buNone/>
            </a:pP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а) на 4      б) на 10     в) на </a:t>
            </a:r>
            <a:r>
              <a:rPr lang="ru-RU" sz="1900" dirty="0"/>
              <a:t>3</a:t>
            </a:r>
            <a:r>
              <a:rPr lang="ru-RU" sz="1900" dirty="0" smtClean="0"/>
              <a:t>    г) на </a:t>
            </a:r>
            <a:r>
              <a:rPr lang="ru-RU" sz="1900" dirty="0"/>
              <a:t>6</a:t>
            </a:r>
            <a:r>
              <a:rPr lang="ru-RU" sz="1900" dirty="0" smtClean="0"/>
              <a:t>     д) на </a:t>
            </a:r>
            <a:r>
              <a:rPr lang="ru-RU" sz="1900" dirty="0"/>
              <a:t>5</a:t>
            </a:r>
            <a:endParaRPr lang="ru-RU" sz="1900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05064"/>
            <a:ext cx="1955800" cy="3295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11772" y="3707884"/>
            <a:ext cx="1371600" cy="2971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67042" y="3429000"/>
            <a:ext cx="861060" cy="265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2422312" y="3212975"/>
            <a:ext cx="350520" cy="2160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3428999"/>
            <a:ext cx="531495" cy="2707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794374" y="3694430"/>
            <a:ext cx="1360170" cy="28538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496559" y="3984983"/>
            <a:ext cx="1955800" cy="2971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14" name="Прямая соединительная линия 13"/>
          <p:cNvCxnSpPr>
            <a:stCxn id="7" idx="0"/>
            <a:endCxn id="5" idx="0"/>
          </p:cNvCxnSpPr>
          <p:nvPr/>
        </p:nvCxnSpPr>
        <p:spPr>
          <a:xfrm>
            <a:off x="2597572" y="3428998"/>
            <a:ext cx="0" cy="278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422312" y="3707884"/>
            <a:ext cx="0" cy="2784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915816" y="3707884"/>
            <a:ext cx="0" cy="297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167042" y="4005064"/>
            <a:ext cx="0" cy="329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4" idx="0"/>
          </p:cNvCxnSpPr>
          <p:nvPr/>
        </p:nvCxnSpPr>
        <p:spPr>
          <a:xfrm>
            <a:off x="2597572" y="4005064"/>
            <a:ext cx="0" cy="3295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028102" y="4005064"/>
            <a:ext cx="0" cy="3000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474459" y="3726737"/>
            <a:ext cx="0" cy="2530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084168" y="3997636"/>
            <a:ext cx="0" cy="2971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020272" y="4018837"/>
            <a:ext cx="0" cy="2724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4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8" b="6698"/>
          <a:stretch>
            <a:fillRect/>
          </a:stretch>
        </p:blipFill>
        <p:spPr>
          <a:xfrm rot="60000">
            <a:off x="1155700" y="1149350"/>
            <a:ext cx="2913063" cy="4540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 rot="-60000">
            <a:off x="4895940" y="1078991"/>
            <a:ext cx="3044952" cy="4141545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Стены прочные сложили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Злого волка не впустили.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Эту сказку мы прочли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Сказку новую нашли.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 Пиноккио растет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тогда, когда он врет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правду скажет-</a:t>
            </a:r>
          </a:p>
          <a:p>
            <a:r>
              <a:rPr lang="ru-RU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 короче станет.</a:t>
            </a:r>
          </a:p>
          <a:p>
            <a:endParaRPr lang="ru-RU" sz="20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1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47664" y="836713"/>
            <a:ext cx="6254044" cy="64807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5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456267" y="1772816"/>
            <a:ext cx="6231467" cy="3600400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Пиноккио обманывает его нос становится длиннее на 2 см, а когда говорит правду-короче на 1 см. Его нос был длиной 10 см. Пиноккио сначала трижды сказал </a:t>
            </a:r>
            <a:r>
              <a:rPr lang="ru-RU" sz="2400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правду </a:t>
            </a:r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потом – </a:t>
            </a:r>
            <a:r>
              <a:rPr lang="ru-RU" sz="2400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раз обманул. </a:t>
            </a:r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длины стал нос Пиноккио?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10-1-1-1+2=</a:t>
            </a:r>
          </a:p>
          <a:p>
            <a:endParaRPr lang="ru-RU" dirty="0"/>
          </a:p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а)10       б)2      в)8       г)9      д)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74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75" y="1700808"/>
            <a:ext cx="3021013" cy="3168351"/>
          </a:xfrm>
        </p:spPr>
      </p:pic>
      <p:sp>
        <p:nvSpPr>
          <p:cNvPr id="10" name="Заголовок 5"/>
          <p:cNvSpPr>
            <a:spLocks noGrp="1"/>
          </p:cNvSpPr>
          <p:nvPr>
            <p:ph type="body" sz="half" idx="2"/>
          </p:nvPr>
        </p:nvSpPr>
        <p:spPr>
          <a:xfrm rot="-60000">
            <a:off x="899128" y="1193957"/>
            <a:ext cx="3673105" cy="4528905"/>
          </a:xfrm>
        </p:spPr>
        <p:txBody>
          <a:bodyPr>
            <a:normAutofit fontScale="92500" lnSpcReduction="10000"/>
          </a:bodyPr>
          <a:lstStyle/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Пиноккио мы пожелаем скорей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Найти его верных и добрых друзей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ключ золотой непременно найти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 мы , чем смогли, тем ему помогли.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Герою другому подмога нужна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новая сказка к нам в гости пришла. 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 плену у Снежной королевы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Игрался льдинками наш Кай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Ему немедля помогай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Фигуру быстро завершай.</a:t>
            </a:r>
          </a:p>
          <a:p>
            <a:endParaRPr lang="ru-RU" sz="1800" b="1" i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2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6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63040" y="1340768"/>
            <a:ext cx="6196405" cy="4382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Помоги Каю закончить фигуру. Подбери </a:t>
            </a:r>
            <a:r>
              <a:rPr lang="ru-RU" sz="1800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недостающую льдинку</a:t>
            </a:r>
          </a:p>
          <a:p>
            <a:pPr marL="0" indent="0" algn="just">
              <a:buNone/>
            </a:pPr>
            <a:endParaRPr lang="ru-RU" sz="1800" b="1" dirty="0" smtClean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1800" b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1800" b="1" dirty="0" smtClean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1800" b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sz="1800" b="1" dirty="0" smtClean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 а)                                 б)                               в)     </a:t>
            </a:r>
          </a:p>
          <a:p>
            <a:pPr marL="0" indent="0" algn="just">
              <a:buNone/>
            </a:pPr>
            <a:endParaRPr lang="ru-RU" sz="1800" b="1" dirty="0"/>
          </a:p>
          <a:p>
            <a:pPr marL="0" indent="0" algn="just">
              <a:buNone/>
            </a:pPr>
            <a:endParaRPr lang="ru-RU" sz="1800" b="1" dirty="0" smtClean="0"/>
          </a:p>
          <a:p>
            <a:pPr marL="0" indent="0" algn="just">
              <a:buNone/>
            </a:pPr>
            <a:r>
              <a:rPr lang="ru-RU" sz="1800" b="1" dirty="0"/>
              <a:t> </a:t>
            </a:r>
            <a:r>
              <a:rPr lang="ru-RU" sz="1800" b="1" dirty="0" smtClean="0"/>
              <a:t>  г)                                                                     д)</a:t>
            </a:r>
            <a:endParaRPr lang="ru-RU" sz="1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2060848"/>
            <a:ext cx="2902585" cy="10096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2987824" y="2060848"/>
            <a:ext cx="1483995" cy="574040"/>
          </a:xfrm>
          <a:custGeom>
            <a:avLst/>
            <a:gdLst>
              <a:gd name="connsiteX0" fmla="*/ 1484244 w 1484244"/>
              <a:gd name="connsiteY0" fmla="*/ 574242 h 574242"/>
              <a:gd name="connsiteX1" fmla="*/ 803760 w 1484244"/>
              <a:gd name="connsiteY1" fmla="*/ 255266 h 574242"/>
              <a:gd name="connsiteX2" fmla="*/ 506048 w 1484244"/>
              <a:gd name="connsiteY2" fmla="*/ 467917 h 574242"/>
              <a:gd name="connsiteX3" fmla="*/ 16951 w 1484244"/>
              <a:gd name="connsiteY3" fmla="*/ 42615 h 574242"/>
              <a:gd name="connsiteX4" fmla="*/ 16951 w 1484244"/>
              <a:gd name="connsiteY4" fmla="*/ 42615 h 574242"/>
              <a:gd name="connsiteX5" fmla="*/ 16951 w 1484244"/>
              <a:gd name="connsiteY5" fmla="*/ 42615 h 574242"/>
              <a:gd name="connsiteX6" fmla="*/ 27583 w 1484244"/>
              <a:gd name="connsiteY6" fmla="*/ 31982 h 574242"/>
              <a:gd name="connsiteX7" fmla="*/ 16951 w 1484244"/>
              <a:gd name="connsiteY7" fmla="*/ 84 h 574242"/>
              <a:gd name="connsiteX8" fmla="*/ 6318 w 1484244"/>
              <a:gd name="connsiteY8" fmla="*/ 42615 h 574242"/>
              <a:gd name="connsiteX9" fmla="*/ 123276 w 1484244"/>
              <a:gd name="connsiteY9" fmla="*/ 191470 h 574242"/>
              <a:gd name="connsiteX10" fmla="*/ 431620 w 1484244"/>
              <a:gd name="connsiteY10" fmla="*/ 425387 h 57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84244" h="574242">
                <a:moveTo>
                  <a:pt x="1484244" y="574242"/>
                </a:moveTo>
                <a:cubicBezTo>
                  <a:pt x="1225518" y="423614"/>
                  <a:pt x="966793" y="272987"/>
                  <a:pt x="803760" y="255266"/>
                </a:cubicBezTo>
                <a:cubicBezTo>
                  <a:pt x="640727" y="237545"/>
                  <a:pt x="637183" y="503359"/>
                  <a:pt x="506048" y="467917"/>
                </a:cubicBezTo>
                <a:cubicBezTo>
                  <a:pt x="374913" y="432475"/>
                  <a:pt x="16951" y="42615"/>
                  <a:pt x="16951" y="42615"/>
                </a:cubicBezTo>
                <a:lnTo>
                  <a:pt x="16951" y="42615"/>
                </a:lnTo>
                <a:lnTo>
                  <a:pt x="16951" y="42615"/>
                </a:lnTo>
                <a:cubicBezTo>
                  <a:pt x="18723" y="40843"/>
                  <a:pt x="27583" y="39070"/>
                  <a:pt x="27583" y="31982"/>
                </a:cubicBezTo>
                <a:cubicBezTo>
                  <a:pt x="27583" y="24894"/>
                  <a:pt x="20495" y="-1688"/>
                  <a:pt x="16951" y="84"/>
                </a:cubicBezTo>
                <a:cubicBezTo>
                  <a:pt x="13407" y="1856"/>
                  <a:pt x="-11403" y="10717"/>
                  <a:pt x="6318" y="42615"/>
                </a:cubicBezTo>
                <a:cubicBezTo>
                  <a:pt x="24039" y="74513"/>
                  <a:pt x="52392" y="127675"/>
                  <a:pt x="123276" y="191470"/>
                </a:cubicBezTo>
                <a:cubicBezTo>
                  <a:pt x="194160" y="255265"/>
                  <a:pt x="312890" y="340326"/>
                  <a:pt x="431620" y="425387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987824" y="3035237"/>
            <a:ext cx="290258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7" idx="0"/>
          </p:cNvCxnSpPr>
          <p:nvPr/>
        </p:nvCxnSpPr>
        <p:spPr>
          <a:xfrm>
            <a:off x="4439117" y="2060848"/>
            <a:ext cx="1457007" cy="187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5400000">
            <a:off x="2531203" y="2575030"/>
            <a:ext cx="933114" cy="12700"/>
          </a:xfrm>
          <a:prstGeom prst="bentConnector3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 rot="5400000">
            <a:off x="5407827" y="2571855"/>
            <a:ext cx="926764" cy="12700"/>
          </a:xfrm>
          <a:prstGeom prst="bentConnector3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Полилиния 18"/>
          <p:cNvSpPr/>
          <p:nvPr/>
        </p:nvSpPr>
        <p:spPr>
          <a:xfrm>
            <a:off x="4497070" y="2648335"/>
            <a:ext cx="149860" cy="422163"/>
          </a:xfrm>
          <a:custGeom>
            <a:avLst/>
            <a:gdLst>
              <a:gd name="connsiteX0" fmla="*/ 0 w 150129"/>
              <a:gd name="connsiteY0" fmla="*/ 0 h 457200"/>
              <a:gd name="connsiteX1" fmla="*/ 53163 w 150129"/>
              <a:gd name="connsiteY1" fmla="*/ 42530 h 457200"/>
              <a:gd name="connsiteX2" fmla="*/ 95693 w 150129"/>
              <a:gd name="connsiteY2" fmla="*/ 106325 h 457200"/>
              <a:gd name="connsiteX3" fmla="*/ 116958 w 150129"/>
              <a:gd name="connsiteY3" fmla="*/ 170121 h 457200"/>
              <a:gd name="connsiteX4" fmla="*/ 127591 w 150129"/>
              <a:gd name="connsiteY4" fmla="*/ 202019 h 457200"/>
              <a:gd name="connsiteX5" fmla="*/ 148856 w 150129"/>
              <a:gd name="connsiteY5" fmla="*/ 276446 h 457200"/>
              <a:gd name="connsiteX6" fmla="*/ 148856 w 150129"/>
              <a:gd name="connsiteY6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129" h="457200">
                <a:moveTo>
                  <a:pt x="0" y="0"/>
                </a:moveTo>
                <a:cubicBezTo>
                  <a:pt x="17721" y="14177"/>
                  <a:pt x="37982" y="25662"/>
                  <a:pt x="53163" y="42530"/>
                </a:cubicBezTo>
                <a:cubicBezTo>
                  <a:pt x="70260" y="61527"/>
                  <a:pt x="81516" y="85060"/>
                  <a:pt x="95693" y="106325"/>
                </a:cubicBezTo>
                <a:cubicBezTo>
                  <a:pt x="108127" y="124976"/>
                  <a:pt x="109870" y="148856"/>
                  <a:pt x="116958" y="170121"/>
                </a:cubicBezTo>
                <a:lnTo>
                  <a:pt x="127591" y="202019"/>
                </a:lnTo>
                <a:cubicBezTo>
                  <a:pt x="133173" y="218765"/>
                  <a:pt x="148114" y="260874"/>
                  <a:pt x="148856" y="276446"/>
                </a:cubicBezTo>
                <a:cubicBezTo>
                  <a:pt x="151722" y="336629"/>
                  <a:pt x="148856" y="396949"/>
                  <a:pt x="148856" y="45720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2195736" y="3573016"/>
            <a:ext cx="12331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Полилиния 20"/>
          <p:cNvSpPr/>
          <p:nvPr/>
        </p:nvSpPr>
        <p:spPr>
          <a:xfrm>
            <a:off x="2210770" y="3573016"/>
            <a:ext cx="1233170" cy="574040"/>
          </a:xfrm>
          <a:custGeom>
            <a:avLst/>
            <a:gdLst>
              <a:gd name="connsiteX0" fmla="*/ 1484244 w 1484244"/>
              <a:gd name="connsiteY0" fmla="*/ 574242 h 574242"/>
              <a:gd name="connsiteX1" fmla="*/ 803760 w 1484244"/>
              <a:gd name="connsiteY1" fmla="*/ 255266 h 574242"/>
              <a:gd name="connsiteX2" fmla="*/ 506048 w 1484244"/>
              <a:gd name="connsiteY2" fmla="*/ 467917 h 574242"/>
              <a:gd name="connsiteX3" fmla="*/ 16951 w 1484244"/>
              <a:gd name="connsiteY3" fmla="*/ 42615 h 574242"/>
              <a:gd name="connsiteX4" fmla="*/ 16951 w 1484244"/>
              <a:gd name="connsiteY4" fmla="*/ 42615 h 574242"/>
              <a:gd name="connsiteX5" fmla="*/ 16951 w 1484244"/>
              <a:gd name="connsiteY5" fmla="*/ 42615 h 574242"/>
              <a:gd name="connsiteX6" fmla="*/ 27583 w 1484244"/>
              <a:gd name="connsiteY6" fmla="*/ 31982 h 574242"/>
              <a:gd name="connsiteX7" fmla="*/ 16951 w 1484244"/>
              <a:gd name="connsiteY7" fmla="*/ 84 h 574242"/>
              <a:gd name="connsiteX8" fmla="*/ 6318 w 1484244"/>
              <a:gd name="connsiteY8" fmla="*/ 42615 h 574242"/>
              <a:gd name="connsiteX9" fmla="*/ 123276 w 1484244"/>
              <a:gd name="connsiteY9" fmla="*/ 191470 h 574242"/>
              <a:gd name="connsiteX10" fmla="*/ 431620 w 1484244"/>
              <a:gd name="connsiteY10" fmla="*/ 425387 h 57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84244" h="574242">
                <a:moveTo>
                  <a:pt x="1484244" y="574242"/>
                </a:moveTo>
                <a:cubicBezTo>
                  <a:pt x="1225518" y="423614"/>
                  <a:pt x="966793" y="272987"/>
                  <a:pt x="803760" y="255266"/>
                </a:cubicBezTo>
                <a:cubicBezTo>
                  <a:pt x="640727" y="237545"/>
                  <a:pt x="637183" y="503359"/>
                  <a:pt x="506048" y="467917"/>
                </a:cubicBezTo>
                <a:cubicBezTo>
                  <a:pt x="374913" y="432475"/>
                  <a:pt x="16951" y="42615"/>
                  <a:pt x="16951" y="42615"/>
                </a:cubicBezTo>
                <a:lnTo>
                  <a:pt x="16951" y="42615"/>
                </a:lnTo>
                <a:lnTo>
                  <a:pt x="16951" y="42615"/>
                </a:lnTo>
                <a:cubicBezTo>
                  <a:pt x="18723" y="40843"/>
                  <a:pt x="27583" y="39070"/>
                  <a:pt x="27583" y="31982"/>
                </a:cubicBezTo>
                <a:cubicBezTo>
                  <a:pt x="27583" y="24894"/>
                  <a:pt x="20495" y="-1688"/>
                  <a:pt x="16951" y="84"/>
                </a:cubicBezTo>
                <a:cubicBezTo>
                  <a:pt x="13407" y="1856"/>
                  <a:pt x="-11403" y="10717"/>
                  <a:pt x="6318" y="42615"/>
                </a:cubicBezTo>
                <a:cubicBezTo>
                  <a:pt x="24039" y="74513"/>
                  <a:pt x="52392" y="127675"/>
                  <a:pt x="123276" y="191470"/>
                </a:cubicBezTo>
                <a:cubicBezTo>
                  <a:pt x="194160" y="255265"/>
                  <a:pt x="312890" y="340326"/>
                  <a:pt x="431620" y="425387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3443940" y="3600640"/>
            <a:ext cx="0" cy="5416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439191" y="2093233"/>
            <a:ext cx="0" cy="5416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Полилиния 25"/>
          <p:cNvSpPr/>
          <p:nvPr/>
        </p:nvSpPr>
        <p:spPr>
          <a:xfrm>
            <a:off x="4311163" y="3792538"/>
            <a:ext cx="899795" cy="727075"/>
          </a:xfrm>
          <a:custGeom>
            <a:avLst/>
            <a:gdLst>
              <a:gd name="connsiteX0" fmla="*/ 470884 w 900002"/>
              <a:gd name="connsiteY0" fmla="*/ 0 h 727172"/>
              <a:gd name="connsiteX1" fmla="*/ 3051 w 900002"/>
              <a:gd name="connsiteY1" fmla="*/ 425302 h 727172"/>
              <a:gd name="connsiteX2" fmla="*/ 672902 w 900002"/>
              <a:gd name="connsiteY2" fmla="*/ 202018 h 727172"/>
              <a:gd name="connsiteX3" fmla="*/ 45581 w 900002"/>
              <a:gd name="connsiteY3" fmla="*/ 723014 h 727172"/>
              <a:gd name="connsiteX4" fmla="*/ 821758 w 900002"/>
              <a:gd name="connsiteY4" fmla="*/ 446567 h 727172"/>
              <a:gd name="connsiteX5" fmla="*/ 832391 w 900002"/>
              <a:gd name="connsiteY5" fmla="*/ 446567 h 72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0002" h="727172">
                <a:moveTo>
                  <a:pt x="470884" y="0"/>
                </a:moveTo>
                <a:cubicBezTo>
                  <a:pt x="220132" y="195816"/>
                  <a:pt x="-30619" y="391632"/>
                  <a:pt x="3051" y="425302"/>
                </a:cubicBezTo>
                <a:cubicBezTo>
                  <a:pt x="36721" y="458972"/>
                  <a:pt x="665814" y="152399"/>
                  <a:pt x="672902" y="202018"/>
                </a:cubicBezTo>
                <a:cubicBezTo>
                  <a:pt x="679990" y="251637"/>
                  <a:pt x="20772" y="682256"/>
                  <a:pt x="45581" y="723014"/>
                </a:cubicBezTo>
                <a:cubicBezTo>
                  <a:pt x="70390" y="763772"/>
                  <a:pt x="690623" y="492641"/>
                  <a:pt x="821758" y="446567"/>
                </a:cubicBezTo>
                <a:cubicBezTo>
                  <a:pt x="952893" y="400493"/>
                  <a:pt x="892642" y="423530"/>
                  <a:pt x="832391" y="446567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5183971" y="3860036"/>
            <a:ext cx="749300" cy="652145"/>
          </a:xfrm>
          <a:custGeom>
            <a:avLst/>
            <a:gdLst>
              <a:gd name="connsiteX0" fmla="*/ 0 w 749413"/>
              <a:gd name="connsiteY0" fmla="*/ 393404 h 652235"/>
              <a:gd name="connsiteX1" fmla="*/ 329609 w 749413"/>
              <a:gd name="connsiteY1" fmla="*/ 648586 h 652235"/>
              <a:gd name="connsiteX2" fmla="*/ 265814 w 749413"/>
              <a:gd name="connsiteY2" fmla="*/ 223283 h 652235"/>
              <a:gd name="connsiteX3" fmla="*/ 744279 w 749413"/>
              <a:gd name="connsiteY3" fmla="*/ 467832 h 652235"/>
              <a:gd name="connsiteX4" fmla="*/ 531628 w 749413"/>
              <a:gd name="connsiteY4" fmla="*/ 0 h 652235"/>
              <a:gd name="connsiteX5" fmla="*/ 531628 w 749413"/>
              <a:gd name="connsiteY5" fmla="*/ 0 h 652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413" h="652235">
                <a:moveTo>
                  <a:pt x="0" y="393404"/>
                </a:moveTo>
                <a:cubicBezTo>
                  <a:pt x="142653" y="535172"/>
                  <a:pt x="285307" y="676940"/>
                  <a:pt x="329609" y="648586"/>
                </a:cubicBezTo>
                <a:cubicBezTo>
                  <a:pt x="373911" y="620232"/>
                  <a:pt x="196702" y="253409"/>
                  <a:pt x="265814" y="223283"/>
                </a:cubicBezTo>
                <a:cubicBezTo>
                  <a:pt x="334926" y="193157"/>
                  <a:pt x="699977" y="505046"/>
                  <a:pt x="744279" y="467832"/>
                </a:cubicBezTo>
                <a:cubicBezTo>
                  <a:pt x="788581" y="430618"/>
                  <a:pt x="531628" y="0"/>
                  <a:pt x="531628" y="0"/>
                </a:cubicBezTo>
                <a:lnTo>
                  <a:pt x="531628" y="0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4701053" y="3822665"/>
            <a:ext cx="1019810" cy="209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Полилиния 28"/>
          <p:cNvSpPr/>
          <p:nvPr/>
        </p:nvSpPr>
        <p:spPr>
          <a:xfrm>
            <a:off x="6588224" y="3239007"/>
            <a:ext cx="1554480" cy="723265"/>
          </a:xfrm>
          <a:custGeom>
            <a:avLst/>
            <a:gdLst>
              <a:gd name="connsiteX0" fmla="*/ 221390 w 1554595"/>
              <a:gd name="connsiteY0" fmla="*/ 723890 h 723890"/>
              <a:gd name="connsiteX1" fmla="*/ 19372 w 1554595"/>
              <a:gd name="connsiteY1" fmla="*/ 234792 h 723890"/>
              <a:gd name="connsiteX2" fmla="*/ 646693 w 1554595"/>
              <a:gd name="connsiteY2" fmla="*/ 256057 h 723890"/>
              <a:gd name="connsiteX3" fmla="*/ 1061362 w 1554595"/>
              <a:gd name="connsiteY3" fmla="*/ 11508 h 723890"/>
              <a:gd name="connsiteX4" fmla="*/ 1539828 w 1554595"/>
              <a:gd name="connsiteY4" fmla="*/ 681360 h 723890"/>
              <a:gd name="connsiteX5" fmla="*/ 1433502 w 1554595"/>
              <a:gd name="connsiteY5" fmla="*/ 543136 h 723890"/>
              <a:gd name="connsiteX6" fmla="*/ 1444134 w 1554595"/>
              <a:gd name="connsiteY6" fmla="*/ 543136 h 723890"/>
              <a:gd name="connsiteX7" fmla="*/ 1348441 w 1554595"/>
              <a:gd name="connsiteY7" fmla="*/ 383648 h 72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4595" h="723890">
                <a:moveTo>
                  <a:pt x="221390" y="723890"/>
                </a:moveTo>
                <a:cubicBezTo>
                  <a:pt x="84939" y="518327"/>
                  <a:pt x="-51512" y="312764"/>
                  <a:pt x="19372" y="234792"/>
                </a:cubicBezTo>
                <a:cubicBezTo>
                  <a:pt x="90256" y="156820"/>
                  <a:pt x="473028" y="293271"/>
                  <a:pt x="646693" y="256057"/>
                </a:cubicBezTo>
                <a:cubicBezTo>
                  <a:pt x="820358" y="218843"/>
                  <a:pt x="912506" y="-59376"/>
                  <a:pt x="1061362" y="11508"/>
                </a:cubicBezTo>
                <a:cubicBezTo>
                  <a:pt x="1210218" y="82392"/>
                  <a:pt x="1477805" y="592755"/>
                  <a:pt x="1539828" y="681360"/>
                </a:cubicBezTo>
                <a:cubicBezTo>
                  <a:pt x="1601851" y="769965"/>
                  <a:pt x="1449451" y="566173"/>
                  <a:pt x="1433502" y="543136"/>
                </a:cubicBezTo>
                <a:cubicBezTo>
                  <a:pt x="1417553" y="520099"/>
                  <a:pt x="1458311" y="569717"/>
                  <a:pt x="1444134" y="543136"/>
                </a:cubicBezTo>
                <a:cubicBezTo>
                  <a:pt x="1429957" y="516555"/>
                  <a:pt x="1389199" y="450101"/>
                  <a:pt x="1348441" y="383648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31" name="Прямая соединительная линия 30"/>
          <p:cNvCxnSpPr>
            <a:endCxn id="29" idx="4"/>
          </p:cNvCxnSpPr>
          <p:nvPr/>
        </p:nvCxnSpPr>
        <p:spPr>
          <a:xfrm flipV="1">
            <a:off x="6855559" y="3919779"/>
            <a:ext cx="1272379" cy="552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2189684" y="4797152"/>
            <a:ext cx="1104265" cy="867410"/>
          </a:xfrm>
          <a:custGeom>
            <a:avLst/>
            <a:gdLst>
              <a:gd name="connsiteX0" fmla="*/ 147426 w 1104356"/>
              <a:gd name="connsiteY0" fmla="*/ 52538 h 867622"/>
              <a:gd name="connsiteX1" fmla="*/ 19835 w 1104356"/>
              <a:gd name="connsiteY1" fmla="*/ 743655 h 867622"/>
              <a:gd name="connsiteX2" fmla="*/ 519565 w 1104356"/>
              <a:gd name="connsiteY2" fmla="*/ 445943 h 867622"/>
              <a:gd name="connsiteX3" fmla="*/ 1029928 w 1104356"/>
              <a:gd name="connsiteY3" fmla="*/ 860613 h 867622"/>
              <a:gd name="connsiteX4" fmla="*/ 1083091 w 1104356"/>
              <a:gd name="connsiteY4" fmla="*/ 31273 h 867622"/>
              <a:gd name="connsiteX5" fmla="*/ 1104356 w 1104356"/>
              <a:gd name="connsiteY5" fmla="*/ 254557 h 86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356" h="867622">
                <a:moveTo>
                  <a:pt x="147426" y="52538"/>
                </a:moveTo>
                <a:cubicBezTo>
                  <a:pt x="52619" y="365313"/>
                  <a:pt x="-42188" y="678088"/>
                  <a:pt x="19835" y="743655"/>
                </a:cubicBezTo>
                <a:cubicBezTo>
                  <a:pt x="81858" y="809222"/>
                  <a:pt x="351216" y="426450"/>
                  <a:pt x="519565" y="445943"/>
                </a:cubicBezTo>
                <a:cubicBezTo>
                  <a:pt x="687914" y="465436"/>
                  <a:pt x="936007" y="929725"/>
                  <a:pt x="1029928" y="860613"/>
                </a:cubicBezTo>
                <a:cubicBezTo>
                  <a:pt x="1123849" y="791501"/>
                  <a:pt x="1070686" y="132282"/>
                  <a:pt x="1083091" y="31273"/>
                </a:cubicBezTo>
                <a:cubicBezTo>
                  <a:pt x="1095496" y="-69736"/>
                  <a:pt x="1099926" y="92410"/>
                  <a:pt x="1104356" y="254557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35" name="Прямая соединительная линия 34"/>
          <p:cNvCxnSpPr>
            <a:endCxn id="38" idx="6"/>
          </p:cNvCxnSpPr>
          <p:nvPr/>
        </p:nvCxnSpPr>
        <p:spPr>
          <a:xfrm>
            <a:off x="6909534" y="4797152"/>
            <a:ext cx="1015376" cy="425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348136" y="4797152"/>
            <a:ext cx="98757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Полилиния 37"/>
          <p:cNvSpPr/>
          <p:nvPr/>
        </p:nvSpPr>
        <p:spPr>
          <a:xfrm>
            <a:off x="6559729" y="4797152"/>
            <a:ext cx="1398270" cy="1041400"/>
          </a:xfrm>
          <a:custGeom>
            <a:avLst/>
            <a:gdLst>
              <a:gd name="connsiteX0" fmla="*/ 397992 w 1398652"/>
              <a:gd name="connsiteY0" fmla="*/ 0 h 1042024"/>
              <a:gd name="connsiteX1" fmla="*/ 4587 w 1398652"/>
              <a:gd name="connsiteY1" fmla="*/ 457200 h 1042024"/>
              <a:gd name="connsiteX2" fmla="*/ 631908 w 1398652"/>
              <a:gd name="connsiteY2" fmla="*/ 372140 h 1042024"/>
              <a:gd name="connsiteX3" fmla="*/ 738234 w 1398652"/>
              <a:gd name="connsiteY3" fmla="*/ 1041991 h 1042024"/>
              <a:gd name="connsiteX4" fmla="*/ 1046578 w 1398652"/>
              <a:gd name="connsiteY4" fmla="*/ 404037 h 1042024"/>
              <a:gd name="connsiteX5" fmla="*/ 1333657 w 1398652"/>
              <a:gd name="connsiteY5" fmla="*/ 946298 h 1042024"/>
              <a:gd name="connsiteX6" fmla="*/ 1365554 w 1398652"/>
              <a:gd name="connsiteY6" fmla="*/ 42530 h 1042024"/>
              <a:gd name="connsiteX7" fmla="*/ 1365554 w 1398652"/>
              <a:gd name="connsiteY7" fmla="*/ 42530 h 1042024"/>
              <a:gd name="connsiteX8" fmla="*/ 1344289 w 1398652"/>
              <a:gd name="connsiteY8" fmla="*/ 10633 h 1042024"/>
              <a:gd name="connsiteX9" fmla="*/ 1397452 w 1398652"/>
              <a:gd name="connsiteY9" fmla="*/ 95693 h 1042024"/>
              <a:gd name="connsiteX10" fmla="*/ 1376187 w 1398652"/>
              <a:gd name="connsiteY10" fmla="*/ 63795 h 104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98652" h="1042024">
                <a:moveTo>
                  <a:pt x="397992" y="0"/>
                </a:moveTo>
                <a:cubicBezTo>
                  <a:pt x="181796" y="197588"/>
                  <a:pt x="-34399" y="395177"/>
                  <a:pt x="4587" y="457200"/>
                </a:cubicBezTo>
                <a:cubicBezTo>
                  <a:pt x="43573" y="519223"/>
                  <a:pt x="509634" y="274675"/>
                  <a:pt x="631908" y="372140"/>
                </a:cubicBezTo>
                <a:cubicBezTo>
                  <a:pt x="754182" y="469605"/>
                  <a:pt x="669122" y="1036675"/>
                  <a:pt x="738234" y="1041991"/>
                </a:cubicBezTo>
                <a:cubicBezTo>
                  <a:pt x="807346" y="1047307"/>
                  <a:pt x="947341" y="419986"/>
                  <a:pt x="1046578" y="404037"/>
                </a:cubicBezTo>
                <a:cubicBezTo>
                  <a:pt x="1145815" y="388088"/>
                  <a:pt x="1280494" y="1006549"/>
                  <a:pt x="1333657" y="946298"/>
                </a:cubicBezTo>
                <a:cubicBezTo>
                  <a:pt x="1386820" y="886047"/>
                  <a:pt x="1365554" y="42530"/>
                  <a:pt x="1365554" y="42530"/>
                </a:cubicBezTo>
                <a:lnTo>
                  <a:pt x="1365554" y="42530"/>
                </a:lnTo>
                <a:cubicBezTo>
                  <a:pt x="1362010" y="37214"/>
                  <a:pt x="1338973" y="1773"/>
                  <a:pt x="1344289" y="10633"/>
                </a:cubicBezTo>
                <a:cubicBezTo>
                  <a:pt x="1349605" y="19494"/>
                  <a:pt x="1392136" y="86833"/>
                  <a:pt x="1397452" y="95693"/>
                </a:cubicBezTo>
                <a:cubicBezTo>
                  <a:pt x="1402768" y="104553"/>
                  <a:pt x="1389477" y="84174"/>
                  <a:pt x="1376187" y="63795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65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1067866" y="2232650"/>
            <a:ext cx="3208663" cy="2807884"/>
          </a:xfrm>
        </p:spPr>
      </p:pic>
      <p:sp>
        <p:nvSpPr>
          <p:cNvPr id="8" name="Заголовок 3"/>
          <p:cNvSpPr>
            <a:spLocks noGrp="1"/>
          </p:cNvSpPr>
          <p:nvPr>
            <p:ph type="body" sz="half" idx="2"/>
          </p:nvPr>
        </p:nvSpPr>
        <p:spPr>
          <a:xfrm rot="-60000">
            <a:off x="4611495" y="866179"/>
            <a:ext cx="3416570" cy="4555843"/>
          </a:xfrm>
        </p:spPr>
        <p:txBody>
          <a:bodyPr>
            <a:noAutofit/>
          </a:bodyPr>
          <a:lstStyle/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Сердце Кая растопила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Королеву победила.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Герда – хохотушка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смелая девчушка.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все у них в порядке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 шагаем к новой сказке.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 козни в ней старуха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прозванью Шапокляк.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зеленый крокодил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ушастая зверюшка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 на свете помогают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друзей объединяют.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Логику скорей включай</a:t>
            </a:r>
          </a:p>
          <a:p>
            <a:r>
              <a:rPr lang="ru-RU" sz="18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задание решай.</a:t>
            </a:r>
          </a:p>
          <a:p>
            <a:endParaRPr lang="ru-RU" sz="1800" b="1" i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335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835696" y="1628800"/>
            <a:ext cx="5723468" cy="81997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7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727200" y="1988840"/>
            <a:ext cx="5712179" cy="3600400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Старуха Шапокляк ниже Крокодила Гены, но выше Чебурашки. Крокодил Гена выше Чебурашки . Кто всех выше</a:t>
            </a:r>
            <a:r>
              <a:rPr lang="ru-RU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ru-RU" b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а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Крокодил Гена</a:t>
            </a: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Старуха Шапокляк</a:t>
            </a: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Чебурашка</a:t>
            </a:r>
          </a:p>
          <a:p>
            <a:pPr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Все одного роста.</a:t>
            </a:r>
          </a:p>
          <a:p>
            <a:pPr algn="just"/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0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1484784"/>
            <a:ext cx="6965245" cy="3619530"/>
          </a:xfrm>
        </p:spPr>
        <p:txBody>
          <a:bodyPr>
            <a:noAutofit/>
          </a:bodyPr>
          <a:lstStyle/>
          <a:p>
            <a:r>
              <a:rPr lang="ru-RU" sz="60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 </a:t>
            </a:r>
            <a:br>
              <a:rPr lang="ru-RU" sz="60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Книгу сказок закрываем</a:t>
            </a:r>
            <a:b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задание читаем.</a:t>
            </a:r>
            <a:r>
              <a:rPr lang="ru-RU" sz="60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/>
            </a:r>
            <a:br>
              <a:rPr lang="ru-RU" sz="6000" b="1" i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endParaRPr lang="ru-RU" sz="6000" b="1" i="1" dirty="0">
              <a:solidFill>
                <a:srgbClr val="FD9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34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-60000">
            <a:off x="990618" y="3527571"/>
            <a:ext cx="3063240" cy="2206103"/>
          </a:xfrm>
        </p:spPr>
        <p:txBody>
          <a:bodyPr>
            <a:no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Разместите буквы согласно фигурам и прочтите недостающее слово</a:t>
            </a:r>
            <a:r>
              <a:rPr lang="ru-RU" sz="3200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3200" b="1" dirty="0" smtClean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-60000">
            <a:off x="4752000" y="1511038"/>
            <a:ext cx="3044952" cy="4150343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</a:p>
          <a:p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  <a:p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  <a:p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  <a:p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</a:p>
          <a:p>
            <a:endParaRPr lang="ru-RU" sz="2000" dirty="0" smtClean="0"/>
          </a:p>
          <a:p>
            <a:r>
              <a:rPr lang="ru-RU" dirty="0"/>
              <a:t> </a:t>
            </a:r>
          </a:p>
          <a:p>
            <a:pPr algn="just"/>
            <a:endParaRPr lang="ru-RU" dirty="0"/>
          </a:p>
        </p:txBody>
      </p:sp>
      <p:sp>
        <p:nvSpPr>
          <p:cNvPr id="7" name="Трапеция 6"/>
          <p:cNvSpPr/>
          <p:nvPr/>
        </p:nvSpPr>
        <p:spPr>
          <a:xfrm>
            <a:off x="5371135" y="1700808"/>
            <a:ext cx="360040" cy="288032"/>
          </a:xfrm>
          <a:prstGeom prst="trapezoi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5392660" y="2204864"/>
            <a:ext cx="316989" cy="383282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250198" y="2924944"/>
            <a:ext cx="601911" cy="2957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5371135" y="3439416"/>
            <a:ext cx="327467" cy="471482"/>
          </a:xfrm>
          <a:prstGeom prst="flowChartDecisi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71135" y="4149080"/>
            <a:ext cx="316672" cy="35220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5352973" y="4725144"/>
            <a:ext cx="378202" cy="352202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1043271" y="4914453"/>
            <a:ext cx="378202" cy="352202"/>
          </a:xfrm>
          <a:prstGeom prst="triangl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1518707" y="4885891"/>
            <a:ext cx="316989" cy="383282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975232" y="4885891"/>
            <a:ext cx="316672" cy="35220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2434431" y="4854811"/>
            <a:ext cx="316989" cy="383282"/>
          </a:xfrm>
          <a:prstGeom prst="flowChartConnecto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Блок-схема: решение 16"/>
          <p:cNvSpPr/>
          <p:nvPr/>
        </p:nvSpPr>
        <p:spPr>
          <a:xfrm>
            <a:off x="2843808" y="4835766"/>
            <a:ext cx="327467" cy="471482"/>
          </a:xfrm>
          <a:prstGeom prst="flowChartDecisi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313709" y="4872063"/>
            <a:ext cx="432048" cy="33899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9" name="Трапеция 18"/>
          <p:cNvSpPr/>
          <p:nvPr/>
        </p:nvSpPr>
        <p:spPr>
          <a:xfrm>
            <a:off x="3851920" y="4901245"/>
            <a:ext cx="360040" cy="288032"/>
          </a:xfrm>
          <a:prstGeom prst="trapezoi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6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47664" y="764705"/>
            <a:ext cx="6254044" cy="64807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 урока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043608" y="1700808"/>
            <a:ext cx="7128791" cy="41764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Сегодня вы все очень хорошо поработали, вспомнили много сказок и помогли их героям.</a:t>
            </a:r>
          </a:p>
          <a:p>
            <a:pPr algn="just"/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Какие сказки мы вспомнили?</a:t>
            </a:r>
          </a:p>
          <a:p>
            <a:pPr algn="just"/>
            <a:r>
              <a:rPr lang="ru-RU" sz="2400" b="1" dirty="0">
                <a:solidFill>
                  <a:srgbClr val="FD9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Что повторили по математике?</a:t>
            </a:r>
          </a:p>
          <a:p>
            <a:pPr algn="just"/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Окончен </a:t>
            </a:r>
            <a:r>
              <a:rPr lang="ru-RU" sz="2400" b="1" dirty="0">
                <a:solidFill>
                  <a:srgbClr val="FF0000"/>
                </a:solidFill>
              </a:rPr>
              <a:t>урок и выполнен план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Спасибо, ребята, огромное вам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За то, что упорно и дружно трудились,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Что нашим героям вы так пригодились.  </a:t>
            </a:r>
          </a:p>
          <a:p>
            <a:endParaRPr lang="ru-RU" dirty="0">
              <a:solidFill>
                <a:srgbClr val="FD99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1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324</TotalTime>
  <Words>503</Words>
  <Application>Microsoft Office PowerPoint</Application>
  <PresentationFormat>Экран (4:3)</PresentationFormat>
  <Paragraphs>133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Кнопка</vt:lpstr>
      <vt:lpstr>        Урок – тест по математике  Тема урока: Сложение и вычитание в пределах 10. Обобщение знаний, умений навыков по теме.     </vt:lpstr>
      <vt:lpstr>В путешествие по сказкам мы отправимся сейчас будет все не так уж гладко вы готовы к чудесам? </vt:lpstr>
      <vt:lpstr>Презентация PowerPoint</vt:lpstr>
      <vt:lpstr>  Задание 1 Золушка выбрала платье на котором бантиков меньше чем 10, но больше, чем 8. Какое платье выбрала Золушка?</vt:lpstr>
      <vt:lpstr>            Платье Золушка надела И от счастья громко пела. Быстро на бал мы ее отправляем Книгу волшебную дальше листаем. Принцессу профессор весь день поучает То буквы ей пишет, то сказки читает. То цифры с доски  нужно ей записать. Ну вот незадача – опять неудача. Подснежников хочется ей в декабре Про цифры забыла принцесса вообще    </vt:lpstr>
      <vt:lpstr>Задание 2.  </vt:lpstr>
      <vt:lpstr>Презентация PowerPoint</vt:lpstr>
      <vt:lpstr>Задание 3</vt:lpstr>
      <vt:lpstr>И эту сказку вы узнали Все вы верно посчитали. Ну, а нам пора в дорогу Поросята ждут подмоги. Стены кирпичные быстро кладут Волку отпор они тут же дадут. Снова про сказку спрошу вас, ребята, Кто же такие мои поросята? </vt:lpstr>
      <vt:lpstr>Задание 4 </vt:lpstr>
      <vt:lpstr>Презентация PowerPoint</vt:lpstr>
      <vt:lpstr>Задание 5</vt:lpstr>
      <vt:lpstr>Презентация PowerPoint</vt:lpstr>
      <vt:lpstr>Задание 6 </vt:lpstr>
      <vt:lpstr>Презентация PowerPoint</vt:lpstr>
      <vt:lpstr>Задание 7 </vt:lpstr>
      <vt:lpstr>  Книгу сказок закрываем И задание читаем. </vt:lpstr>
      <vt:lpstr>  Задание 8 Разместите буквы согласно фигурам и прочтите недостающее слово.  </vt:lpstr>
      <vt:lpstr>Итог урока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Интегрированный урок по математике и внеклассному чтению тема урока: обобщение знаний по теме  + и- в пределах 20</dc:title>
  <dc:creator>Admin</dc:creator>
  <cp:lastModifiedBy>Admin</cp:lastModifiedBy>
  <cp:revision>28</cp:revision>
  <dcterms:created xsi:type="dcterms:W3CDTF">2014-01-22T20:22:03Z</dcterms:created>
  <dcterms:modified xsi:type="dcterms:W3CDTF">2016-02-24T18:55:17Z</dcterms:modified>
</cp:coreProperties>
</file>