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72" r:id="rId5"/>
    <p:sldId id="274" r:id="rId6"/>
    <p:sldId id="275" r:id="rId7"/>
    <p:sldId id="259" r:id="rId8"/>
    <p:sldId id="260" r:id="rId9"/>
    <p:sldId id="261" r:id="rId10"/>
    <p:sldId id="273" r:id="rId11"/>
    <p:sldId id="270" r:id="rId12"/>
    <p:sldId id="271" r:id="rId13"/>
    <p:sldId id="262" r:id="rId14"/>
    <p:sldId id="269" r:id="rId15"/>
    <p:sldId id="280" r:id="rId16"/>
    <p:sldId id="281" r:id="rId17"/>
    <p:sldId id="263" r:id="rId18"/>
    <p:sldId id="264" r:id="rId19"/>
    <p:sldId id="265" r:id="rId20"/>
    <p:sldId id="266" r:id="rId21"/>
    <p:sldId id="267" r:id="rId22"/>
    <p:sldId id="268" r:id="rId23"/>
    <p:sldId id="276" r:id="rId24"/>
    <p:sldId id="277" r:id="rId25"/>
    <p:sldId id="278" r:id="rId26"/>
    <p:sldId id="279" r:id="rId27"/>
  </p:sldIdLst>
  <p:sldSz cx="9601200" cy="12801600" type="A3"/>
  <p:notesSz cx="6858000" cy="9144000"/>
  <p:defaultTextStyle>
    <a:defPPr>
      <a:defRPr lang="ru-RU"/>
    </a:defPPr>
    <a:lvl1pPr marL="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1" autoAdjust="0"/>
    <p:restoredTop sz="94660"/>
  </p:normalViewPr>
  <p:slideViewPr>
    <p:cSldViewPr>
      <p:cViewPr varScale="1">
        <p:scale>
          <a:sx n="40" d="100"/>
          <a:sy n="40" d="100"/>
        </p:scale>
        <p:origin x="2100" y="66"/>
      </p:cViewPr>
      <p:guideLst>
        <p:guide orient="horz" pos="4032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16F26-1934-457D-9E8E-5BFF9128C037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0DA99-972D-4D73-A600-D388410B3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420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0DA99-972D-4D73-A600-D388410B397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932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0DA99-972D-4D73-A600-D388410B397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90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resentations\NewYearBlueLight\NewYearBlueLightMain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601199" cy="12801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4996" y="2000220"/>
            <a:ext cx="8926178" cy="274404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/>
        </p:style>
        <p:txBody>
          <a:bodyPr>
            <a:normAutofit/>
          </a:bodyPr>
          <a:lstStyle>
            <a:lvl1pPr>
              <a:defRPr sz="6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4" y="5734045"/>
            <a:ext cx="6720840" cy="14668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ctr">
              <a:buNone/>
              <a:defRPr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8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60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D87883B4-3C5E-47BD-8606-5E2089CAC42D}" type="datetime1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429" y="5425865"/>
            <a:ext cx="8161020" cy="2800349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92A460AA-24AB-42F0-B822-DD2F83DA2C78}" type="datetime1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80060" y="2987041"/>
            <a:ext cx="4240530" cy="8448464"/>
          </a:xfrm>
        </p:spPr>
        <p:txBody>
          <a:bodyPr/>
          <a:lstStyle>
            <a:lvl1pPr>
              <a:defRPr sz="2940"/>
            </a:lvl1pPr>
            <a:lvl2pPr>
              <a:defRPr sz="2520"/>
            </a:lvl2pPr>
            <a:lvl3pPr>
              <a:defRPr sz="2100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80610" y="2987041"/>
            <a:ext cx="4240530" cy="8448464"/>
          </a:xfrm>
        </p:spPr>
        <p:txBody>
          <a:bodyPr/>
          <a:lstStyle>
            <a:lvl1pPr>
              <a:defRPr sz="2940"/>
            </a:lvl1pPr>
            <a:lvl2pPr>
              <a:defRPr sz="2520"/>
            </a:lvl2pPr>
            <a:lvl3pPr>
              <a:defRPr sz="2100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D4200BDB-A1C1-47A3-A877-B93C3C2AFAD9}" type="datetime1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060" y="2865544"/>
            <a:ext cx="4242197" cy="1194222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" y="4059766"/>
            <a:ext cx="4242197" cy="7375738"/>
          </a:xfrm>
        </p:spPr>
        <p:txBody>
          <a:bodyPr/>
          <a:lstStyle>
            <a:lvl1pPr>
              <a:defRPr sz="2520"/>
            </a:lvl1pPr>
            <a:lvl2pPr>
              <a:defRPr sz="2100"/>
            </a:lvl2pPr>
            <a:lvl3pPr>
              <a:defRPr sz="189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77277" y="2865544"/>
            <a:ext cx="4243864" cy="1194222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77277" y="4059766"/>
            <a:ext cx="4243864" cy="7375738"/>
          </a:xfrm>
        </p:spPr>
        <p:txBody>
          <a:bodyPr/>
          <a:lstStyle>
            <a:lvl1pPr>
              <a:defRPr sz="2520"/>
            </a:lvl1pPr>
            <a:lvl2pPr>
              <a:defRPr sz="2100"/>
            </a:lvl2pPr>
            <a:lvl3pPr>
              <a:defRPr sz="189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563B07E8-F3AB-4935-BA2C-0E8A6CC5E33F}" type="datetime1">
              <a:rPr lang="ru-RU" smtClean="0"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5E807CAE-5997-4BAE-A339-B882203A117A}" type="datetime1">
              <a:rPr lang="ru-RU" smtClean="0"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78D55B92-D638-4EC7-AED2-717BAE136CF4}" type="datetime1">
              <a:rPr lang="ru-RU" smtClean="0"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09693"/>
            <a:ext cx="3158729" cy="216916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53802" y="509694"/>
            <a:ext cx="5367338" cy="10925811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0060" y="2678854"/>
            <a:ext cx="3158729" cy="8756651"/>
          </a:xfrm>
        </p:spPr>
        <p:txBody>
          <a:bodyPr/>
          <a:lstStyle>
            <a:lvl1pPr marL="0" indent="0">
              <a:buNone/>
              <a:defRPr sz="1470"/>
            </a:lvl1pPr>
            <a:lvl2pPr marL="480060" indent="0">
              <a:buNone/>
              <a:defRPr sz="1260"/>
            </a:lvl2pPr>
            <a:lvl3pPr marL="960120" indent="0">
              <a:buNone/>
              <a:defRPr sz="1050"/>
            </a:lvl3pPr>
            <a:lvl4pPr marL="1440180" indent="0">
              <a:buNone/>
              <a:defRPr sz="945"/>
            </a:lvl4pPr>
            <a:lvl5pPr marL="1920240" indent="0">
              <a:buNone/>
              <a:defRPr sz="945"/>
            </a:lvl5pPr>
            <a:lvl6pPr marL="2400300" indent="0">
              <a:buNone/>
              <a:defRPr sz="945"/>
            </a:lvl6pPr>
            <a:lvl7pPr marL="2880360" indent="0">
              <a:buNone/>
              <a:defRPr sz="945"/>
            </a:lvl7pPr>
            <a:lvl8pPr marL="3360420" indent="0">
              <a:buNone/>
              <a:defRPr sz="945"/>
            </a:lvl8pPr>
            <a:lvl9pPr marL="3840480" indent="0">
              <a:buNone/>
              <a:defRPr sz="94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5ABAD155-5062-4E68-8778-333BC44B9382}" type="datetime1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1902" y="8961120"/>
            <a:ext cx="5760720" cy="105791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81902" y="1143847"/>
            <a:ext cx="5760720" cy="7680960"/>
          </a:xfrm>
        </p:spPr>
        <p:txBody>
          <a:bodyPr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81902" y="10019031"/>
            <a:ext cx="5760720" cy="1502409"/>
          </a:xfrm>
        </p:spPr>
        <p:txBody>
          <a:bodyPr/>
          <a:lstStyle>
            <a:lvl1pPr marL="0" indent="0">
              <a:buNone/>
              <a:defRPr sz="1470"/>
            </a:lvl1pPr>
            <a:lvl2pPr marL="480060" indent="0">
              <a:buNone/>
              <a:defRPr sz="1260"/>
            </a:lvl2pPr>
            <a:lvl3pPr marL="960120" indent="0">
              <a:buNone/>
              <a:defRPr sz="1050"/>
            </a:lvl3pPr>
            <a:lvl4pPr marL="1440180" indent="0">
              <a:buNone/>
              <a:defRPr sz="945"/>
            </a:lvl4pPr>
            <a:lvl5pPr marL="1920240" indent="0">
              <a:buNone/>
              <a:defRPr sz="945"/>
            </a:lvl5pPr>
            <a:lvl6pPr marL="2400300" indent="0">
              <a:buNone/>
              <a:defRPr sz="945"/>
            </a:lvl6pPr>
            <a:lvl7pPr marL="2880360" indent="0">
              <a:buNone/>
              <a:defRPr sz="945"/>
            </a:lvl7pPr>
            <a:lvl8pPr marL="3360420" indent="0">
              <a:buNone/>
              <a:defRPr sz="945"/>
            </a:lvl8pPr>
            <a:lvl9pPr marL="3840480" indent="0">
              <a:buNone/>
              <a:defRPr sz="94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22F9F84C-4D08-481E-BF23-868177D3DFAC}" type="datetime1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24300DA2-5B63-4BB8-B4E1-E0F4E6E7E894}" type="datetime1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60870" y="512658"/>
            <a:ext cx="2160270" cy="1092284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80060" y="512658"/>
            <a:ext cx="6320790" cy="109228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AF84C1B1-2DBC-4F3C-AAF3-90B877FD9E23}" type="datetime1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/>
          <a:lstStyle/>
          <a:p>
            <a:fld id="{6F035AED-07B7-4ED0-A7B4-A1720D85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Presentations\NewYearBlueLight\NewYearBlueLightSlaid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601200" cy="12801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060" y="2987041"/>
            <a:ext cx="8641080" cy="8448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60120" rtl="0" eaLnBrk="1" latinLnBrk="0" hangingPunct="1">
        <a:spcBef>
          <a:spcPct val="0"/>
        </a:spcBef>
        <a:buNone/>
        <a:defRPr sz="4620" i="1" kern="1200">
          <a:solidFill>
            <a:srgbClr val="0070C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60045" indent="-360045" algn="l" defTabSz="960120" rtl="0" eaLnBrk="1" latinLnBrk="0" hangingPunct="1">
        <a:spcBef>
          <a:spcPct val="20000"/>
        </a:spcBef>
        <a:buFont typeface="Arial" pitchFamily="34" charset="0"/>
        <a:buChar char="•"/>
        <a:defRPr sz="3360" i="1" kern="1200">
          <a:solidFill>
            <a:srgbClr val="0070C0"/>
          </a:solidFill>
          <a:latin typeface="Arial" pitchFamily="34" charset="0"/>
          <a:ea typeface="+mn-ea"/>
          <a:cs typeface="Arial" pitchFamily="34" charset="0"/>
        </a:defRPr>
      </a:lvl1pPr>
      <a:lvl2pPr marL="780098" indent="-300038" algn="l" defTabSz="960120" rtl="0" eaLnBrk="1" latinLnBrk="0" hangingPunct="1">
        <a:spcBef>
          <a:spcPct val="20000"/>
        </a:spcBef>
        <a:buFont typeface="Arial" pitchFamily="34" charset="0"/>
        <a:buChar char="–"/>
        <a:defRPr sz="2940" i="1" kern="1200">
          <a:solidFill>
            <a:srgbClr val="0070C0"/>
          </a:solidFill>
          <a:latin typeface="Arial" pitchFamily="34" charset="0"/>
          <a:ea typeface="+mn-ea"/>
          <a:cs typeface="Arial" pitchFamily="34" charset="0"/>
        </a:defRPr>
      </a:lvl2pPr>
      <a:lvl3pPr marL="1200150" indent="-240030" algn="l" defTabSz="960120" rtl="0" eaLnBrk="1" latinLnBrk="0" hangingPunct="1">
        <a:spcBef>
          <a:spcPct val="20000"/>
        </a:spcBef>
        <a:buFont typeface="Arial" pitchFamily="34" charset="0"/>
        <a:buChar char="•"/>
        <a:defRPr sz="2520" i="1" kern="1200">
          <a:solidFill>
            <a:srgbClr val="0070C0"/>
          </a:solidFill>
          <a:latin typeface="Arial" pitchFamily="34" charset="0"/>
          <a:ea typeface="+mn-ea"/>
          <a:cs typeface="Arial" pitchFamily="34" charset="0"/>
        </a:defRPr>
      </a:lvl3pPr>
      <a:lvl4pPr marL="1680210" indent="-240030" algn="l" defTabSz="960120" rtl="0" eaLnBrk="1" latinLnBrk="0" hangingPunct="1">
        <a:spcBef>
          <a:spcPct val="20000"/>
        </a:spcBef>
        <a:buFont typeface="Arial" pitchFamily="34" charset="0"/>
        <a:buChar char="–"/>
        <a:defRPr sz="2100" i="1" kern="1200">
          <a:solidFill>
            <a:srgbClr val="0070C0"/>
          </a:solidFill>
          <a:latin typeface="Arial" pitchFamily="34" charset="0"/>
          <a:ea typeface="+mn-ea"/>
          <a:cs typeface="Arial" pitchFamily="34" charset="0"/>
        </a:defRPr>
      </a:lvl4pPr>
      <a:lvl5pPr marL="2160270" indent="-240030" algn="l" defTabSz="960120" rtl="0" eaLnBrk="1" latinLnBrk="0" hangingPunct="1">
        <a:spcBef>
          <a:spcPct val="20000"/>
        </a:spcBef>
        <a:buFont typeface="Arial" pitchFamily="34" charset="0"/>
        <a:buChar char="»"/>
        <a:defRPr sz="2100" i="1" kern="1200">
          <a:solidFill>
            <a:srgbClr val="0070C0"/>
          </a:solidFill>
          <a:latin typeface="Arial" pitchFamily="34" charset="0"/>
          <a:ea typeface="+mn-ea"/>
          <a:cs typeface="Arial" pitchFamily="34" charset="0"/>
        </a:defRPr>
      </a:lvl5pPr>
      <a:lvl6pPr marL="2640330" indent="-240030" algn="l" defTabSz="96012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emf"/><Relationship Id="rId9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jpg"/><Relationship Id="rId7" Type="http://schemas.openxmlformats.org/officeDocument/2006/relationships/image" Target="../media/image79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4096" y="712168"/>
            <a:ext cx="8926178" cy="660725"/>
          </a:xfrm>
        </p:spPr>
        <p:txBody>
          <a:bodyPr>
            <a:normAutofit fontScale="90000"/>
          </a:bodyPr>
          <a:lstStyle/>
          <a:p>
            <a:r>
              <a:rPr lang="ru-RU" sz="189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Владимировской Средней Общеобразовательной Школы Октябрьского района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632249" y="3063626"/>
            <a:ext cx="3960440" cy="725722"/>
          </a:xfrm>
        </p:spPr>
        <p:txBody>
          <a:bodyPr>
            <a:normAutofit fontScale="70000" lnSpcReduction="20000"/>
          </a:bodyPr>
          <a:lstStyle/>
          <a:p>
            <a:r>
              <a:rPr lang="ru-RU" sz="7200" dirty="0" smtClean="0"/>
              <a:t>Класс</a:t>
            </a:r>
            <a:endParaRPr lang="ru-RU" sz="7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2128" y="11486347"/>
            <a:ext cx="4392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tx2"/>
                </a:solidFill>
                <a:latin typeface="Cambria"/>
              </a:rPr>
              <a:t>Выпуск №2 </a:t>
            </a:r>
            <a:r>
              <a:rPr lang="en-US" sz="2800" b="1" i="1" dirty="0">
                <a:solidFill>
                  <a:schemeClr val="tx2"/>
                </a:solidFill>
                <a:latin typeface="Cambria"/>
              </a:rPr>
              <a:t>(</a:t>
            </a:r>
            <a:r>
              <a:rPr lang="ru-RU" sz="2800" b="1" i="1" dirty="0">
                <a:solidFill>
                  <a:schemeClr val="tx2"/>
                </a:solidFill>
                <a:latin typeface="Cambria"/>
              </a:rPr>
              <a:t> декабрь-ян</a:t>
            </a:r>
            <a:r>
              <a:rPr lang="ru-RU" sz="2800" b="1" i="1" dirty="0">
                <a:solidFill>
                  <a:schemeClr val="accent4">
                    <a:lumMod val="50000"/>
                  </a:schemeClr>
                </a:solidFill>
                <a:latin typeface="Cambria"/>
              </a:rPr>
              <a:t>варь 2017год)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04131">
            <a:off x="666260" y="3413926"/>
            <a:ext cx="2436848" cy="3249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048373">
            <a:off x="1119996" y="6003934"/>
            <a:ext cx="3249450" cy="2438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02425">
            <a:off x="749000" y="8157362"/>
            <a:ext cx="3249450" cy="2438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 rot="1642710">
            <a:off x="5714919" y="3375229"/>
            <a:ext cx="4008512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Белым пледом лес укрыт,</a:t>
            </a:r>
          </a:p>
          <a:p>
            <a:r>
              <a:rPr lang="ru-RU" b="1" dirty="0">
                <a:solidFill>
                  <a:srgbClr val="7030A0"/>
                </a:solidFill>
              </a:rPr>
              <a:t>И медведь в берлоге спит.</a:t>
            </a:r>
          </a:p>
          <a:p>
            <a:r>
              <a:rPr lang="ru-RU" b="1" dirty="0">
                <a:solidFill>
                  <a:srgbClr val="7030A0"/>
                </a:solidFill>
              </a:rPr>
              <a:t>Снег, как белая кайма.</a:t>
            </a:r>
          </a:p>
          <a:p>
            <a:r>
              <a:rPr lang="ru-RU" b="1" dirty="0">
                <a:solidFill>
                  <a:srgbClr val="7030A0"/>
                </a:solidFill>
              </a:rPr>
              <a:t>Кто хозяйничал?</a:t>
            </a:r>
          </a:p>
        </p:txBody>
      </p:sp>
      <p:sp>
        <p:nvSpPr>
          <p:cNvPr id="11" name="Прямоугольник 10"/>
          <p:cNvSpPr/>
          <p:nvPr/>
        </p:nvSpPr>
        <p:spPr>
          <a:xfrm rot="19321317">
            <a:off x="4216400" y="10250135"/>
            <a:ext cx="4800600" cy="4801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...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 rot="20483172">
            <a:off x="329524" y="1714206"/>
            <a:ext cx="4800600" cy="164352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Что за чудо-покрывало?</a:t>
            </a:r>
          </a:p>
          <a:p>
            <a:r>
              <a:rPr lang="ru-RU" b="1" dirty="0">
                <a:solidFill>
                  <a:srgbClr val="7030A0"/>
                </a:solidFill>
              </a:rPr>
              <a:t>Ночью все вдруг белым стало.</a:t>
            </a:r>
          </a:p>
          <a:p>
            <a:r>
              <a:rPr lang="ru-RU" b="1" dirty="0">
                <a:solidFill>
                  <a:srgbClr val="7030A0"/>
                </a:solidFill>
              </a:rPr>
              <a:t>Не видать дорог и рек —</a:t>
            </a:r>
          </a:p>
          <a:p>
            <a:r>
              <a:rPr lang="ru-RU" b="1" dirty="0">
                <a:solidFill>
                  <a:srgbClr val="7030A0"/>
                </a:solidFill>
              </a:rPr>
              <a:t>Их укрыл пушистый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040" b="1" i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«Читай в номере»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Поздравляем…………………………..3</a:t>
            </a:r>
          </a:p>
          <a:p>
            <a:r>
              <a:rPr lang="ru-RU" dirty="0" smtClean="0"/>
              <a:t>Наше творчество………………….4-6</a:t>
            </a:r>
          </a:p>
          <a:p>
            <a:r>
              <a:rPr lang="ru-RU" dirty="0" smtClean="0"/>
              <a:t>Сделай сам………………………….7-10</a:t>
            </a:r>
          </a:p>
          <a:p>
            <a:r>
              <a:rPr lang="ru-RU" dirty="0" smtClean="0"/>
              <a:t>Знаете ли вы, что………………..11-12</a:t>
            </a:r>
          </a:p>
          <a:p>
            <a:r>
              <a:rPr lang="ru-RU" dirty="0" smtClean="0"/>
              <a:t>Раскрась…………………………….13-14</a:t>
            </a:r>
          </a:p>
          <a:p>
            <a:r>
              <a:rPr lang="ru-RU" dirty="0" smtClean="0"/>
              <a:t>Безопасность……………………...15-16</a:t>
            </a:r>
          </a:p>
          <a:p>
            <a:r>
              <a:rPr lang="ru-RU" dirty="0" smtClean="0"/>
              <a:t>Советуем почитать……………..17-18</a:t>
            </a:r>
          </a:p>
          <a:p>
            <a:r>
              <a:rPr lang="ru-RU" dirty="0" smtClean="0"/>
              <a:t>Проба пера…………………………19-21</a:t>
            </a:r>
          </a:p>
          <a:p>
            <a:r>
              <a:rPr lang="ru-RU" dirty="0" smtClean="0"/>
              <a:t>Доктор Умник……………………..22-25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055" y="280121"/>
            <a:ext cx="8641080" cy="1512168"/>
          </a:xfrm>
        </p:spPr>
        <p:txBody>
          <a:bodyPr/>
          <a:lstStyle/>
          <a:p>
            <a:r>
              <a:rPr lang="ru-RU" sz="5158" b="1" i="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/>
                <a:cs typeface="+mj-cs"/>
              </a:rPr>
              <a:t>Поздравляем…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" y="2008313"/>
            <a:ext cx="8641080" cy="942719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Хотите услышать приятную весть?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классе нашем, нашем классе.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декабре и январе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Появились девочки, девочки припевочки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Софья и Алиса!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 редкое родное Софья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звучит оно легко.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тебе оно подходит,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 сомненья хорошо!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Имя-мудрость означает.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Твой характер отражает!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задумчива, скромна,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со всеми ты дружна!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Алиса из страны чудес,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ты ли это дорогая?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Вот если бы попасть в тот лес,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 с детства мы все знаем.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Пусть все желания твои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Попасть в страну чудес,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Исполнит сказочная птица.</a:t>
            </a:r>
            <a:endParaRPr lang="ru-RU" sz="2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8" r="40200" b="29856"/>
          <a:stretch/>
        </p:blipFill>
        <p:spPr>
          <a:xfrm>
            <a:off x="1416224" y="4258356"/>
            <a:ext cx="2304256" cy="264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648" y="8705056"/>
            <a:ext cx="2736304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864" y="2008313"/>
            <a:ext cx="1512168" cy="15121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339" y="5005343"/>
            <a:ext cx="1152525" cy="11525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829" y="10073208"/>
            <a:ext cx="1800627" cy="18006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961" y="855788"/>
            <a:ext cx="1152525" cy="11525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995" y="7336507"/>
            <a:ext cx="1152525" cy="1152525"/>
          </a:xfrm>
          <a:prstGeom prst="rect">
            <a:avLst/>
          </a:prstGeom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96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/>
              <a:t>Наше творчество</a:t>
            </a:r>
            <a:endParaRPr lang="ru-RU" sz="6600" b="1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Гладков Руслан</a:t>
            </a:r>
          </a:p>
          <a:p>
            <a:pPr marL="0" indent="0">
              <a:buNone/>
            </a:pPr>
            <a:r>
              <a:rPr lang="ru-RU" dirty="0" smtClean="0"/>
              <a:t>Ученик 3 класса</a:t>
            </a:r>
          </a:p>
          <a:p>
            <a:pPr marL="0" indent="0">
              <a:buNone/>
            </a:pPr>
            <a:r>
              <a:rPr lang="ru-RU" dirty="0" smtClean="0"/>
              <a:t>«Ёлка в зимнем лесу»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Родионов Александр</a:t>
            </a:r>
          </a:p>
          <a:p>
            <a:pPr marL="0" indent="0">
              <a:buNone/>
            </a:pPr>
            <a:r>
              <a:rPr lang="ru-RU" dirty="0" smtClean="0"/>
              <a:t>Ученик 3 класса</a:t>
            </a:r>
          </a:p>
          <a:p>
            <a:pPr marL="0" indent="0">
              <a:buNone/>
            </a:pPr>
            <a:r>
              <a:rPr lang="ru-RU" dirty="0" smtClean="0"/>
              <a:t>«Новогодняя шляпка»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Бобрик Александр</a:t>
            </a:r>
          </a:p>
          <a:p>
            <a:pPr marL="0" indent="0">
              <a:buNone/>
            </a:pPr>
            <a:r>
              <a:rPr lang="ru-RU" dirty="0" smtClean="0"/>
              <a:t>Ученик 3 класса</a:t>
            </a:r>
          </a:p>
          <a:p>
            <a:pPr marL="0" indent="0">
              <a:buNone/>
            </a:pPr>
            <a:r>
              <a:rPr lang="ru-RU" dirty="0" smtClean="0"/>
              <a:t>«Снежинки»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2987041"/>
            <a:ext cx="3251200" cy="2438400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37" y="5763502"/>
            <a:ext cx="3251200" cy="2438400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37" y="8997105"/>
            <a:ext cx="3251200" cy="24384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30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Наше творчество</a:t>
            </a:r>
            <a:endParaRPr lang="ru-RU" sz="6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60" y="2987041"/>
            <a:ext cx="3251200" cy="243840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68552" y="2987041"/>
            <a:ext cx="4752588" cy="844846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Самошкин Владислав</a:t>
            </a:r>
          </a:p>
          <a:p>
            <a:pPr marL="0" indent="0">
              <a:buNone/>
            </a:pPr>
            <a:r>
              <a:rPr lang="ru-RU" dirty="0" smtClean="0"/>
              <a:t>Ученик 3 класса</a:t>
            </a:r>
          </a:p>
          <a:p>
            <a:pPr marL="0" indent="0">
              <a:buNone/>
            </a:pPr>
            <a:r>
              <a:rPr lang="ru-RU" dirty="0" smtClean="0"/>
              <a:t>«Игрушка на елку»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Комарова Анастасия</a:t>
            </a:r>
          </a:p>
          <a:p>
            <a:pPr marL="0" indent="0">
              <a:buNone/>
            </a:pPr>
            <a:r>
              <a:rPr lang="ru-RU" dirty="0" smtClean="0"/>
              <a:t>Ученица 3 класса</a:t>
            </a:r>
          </a:p>
          <a:p>
            <a:pPr marL="0" indent="0">
              <a:buNone/>
            </a:pPr>
            <a:r>
              <a:rPr lang="ru-RU" dirty="0" smtClean="0"/>
              <a:t>«Фонарик»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Егоров Даниил</a:t>
            </a:r>
          </a:p>
          <a:p>
            <a:pPr marL="0" indent="0">
              <a:buNone/>
            </a:pPr>
            <a:r>
              <a:rPr lang="ru-RU" dirty="0" smtClean="0"/>
              <a:t>Ученик 3 класса</a:t>
            </a:r>
          </a:p>
          <a:p>
            <a:pPr marL="0" indent="0">
              <a:buNone/>
            </a:pPr>
            <a:r>
              <a:rPr lang="ru-RU" dirty="0" smtClean="0"/>
              <a:t>«Снеговик»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60" y="5789198"/>
            <a:ext cx="3251200" cy="2438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60" y="8591355"/>
            <a:ext cx="3251200" cy="24384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84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Наше творчество</a:t>
            </a:r>
            <a:endParaRPr lang="ru-RU" sz="6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2985045"/>
            <a:ext cx="3251200" cy="243840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Комаров Виталий</a:t>
            </a:r>
          </a:p>
          <a:p>
            <a:pPr marL="0" indent="0">
              <a:buNone/>
            </a:pPr>
            <a:r>
              <a:rPr lang="ru-RU" dirty="0" smtClean="0"/>
              <a:t>Ученик 3 класса </a:t>
            </a:r>
          </a:p>
          <a:p>
            <a:pPr marL="0" indent="0">
              <a:buNone/>
            </a:pPr>
            <a:r>
              <a:rPr lang="ru-RU" dirty="0" smtClean="0"/>
              <a:t>«Ёлочка»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Сайгина</a:t>
            </a:r>
            <a:r>
              <a:rPr lang="ru-RU" dirty="0" smtClean="0"/>
              <a:t> Арина</a:t>
            </a:r>
          </a:p>
          <a:p>
            <a:pPr marL="0" indent="0">
              <a:buNone/>
            </a:pPr>
            <a:r>
              <a:rPr lang="ru-RU" dirty="0" smtClean="0"/>
              <a:t>Ученица 3 класса</a:t>
            </a:r>
          </a:p>
          <a:p>
            <a:pPr marL="0" indent="0">
              <a:buNone/>
            </a:pPr>
            <a:r>
              <a:rPr lang="ru-RU" dirty="0" smtClean="0"/>
              <a:t>«Веселый снеговик»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Михалап</a:t>
            </a:r>
            <a:r>
              <a:rPr lang="ru-RU" dirty="0" smtClean="0"/>
              <a:t> Никита</a:t>
            </a:r>
          </a:p>
          <a:p>
            <a:pPr marL="0" indent="0">
              <a:buNone/>
            </a:pPr>
            <a:r>
              <a:rPr lang="ru-RU" dirty="0" smtClean="0"/>
              <a:t>Ученик 3 класса</a:t>
            </a:r>
          </a:p>
          <a:p>
            <a:pPr marL="0" indent="0">
              <a:buNone/>
            </a:pPr>
            <a:r>
              <a:rPr lang="ru-RU" dirty="0" smtClean="0"/>
              <a:t>«Мягкий снеговик»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03" y="5761325"/>
            <a:ext cx="3251200" cy="2438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64" y="8562031"/>
            <a:ext cx="3251200" cy="24384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80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Сделай сам!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80060" y="2226868"/>
            <a:ext cx="4240530" cy="9208637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Инструкция елочной игрушки.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1.Вам понадобиться цветной картон, клей, ножницы, циркуль, нитка, бусы или бисер ,нитка и иголка. Можно для украшения игрушки воспользоваться блестками.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Из картона вырезаем одного диаметра кружки разного цвета. Украшаем всевозможными  блестками и рисунками.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3.Складываем 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 кружки пополам 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4.Спомощью клея ,соединяем кружки. Каждую половинку кружка с новым кружком.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5.В середину (где соединяются все сгибы)вклеиваем прочную нитку. И заклеиваем последние половинки разных кружков, так чтоб получился шарик. 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6.На нитку надеваем с помощью игла бисер или бусины.  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7.Даем игрушке высохнуть.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8.Игрушка для елки готова.                          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78" y="150563"/>
            <a:ext cx="2480793" cy="1860595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347" y="1417814"/>
            <a:ext cx="2351041" cy="3181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791" y="5601422"/>
            <a:ext cx="2432102" cy="3401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590" y="8713666"/>
            <a:ext cx="2615252" cy="2953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6624" y="3183124"/>
            <a:ext cx="2319218" cy="3182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20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Сделай сам!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3200" kern="1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ИНСТРУКЦИЯ К НОВОГОДНЕЙ ИГРУШКЕ</a:t>
            </a:r>
            <a:endParaRPr lang="ru-RU" sz="2800" kern="15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ru-RU" sz="3200" kern="1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endParaRPr lang="ru-RU" sz="2800" kern="15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ru-RU" sz="28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</a:p>
          <a:p>
            <a:pPr marL="0" lvl="0" indent="0">
              <a:spcAft>
                <a:spcPts val="0"/>
              </a:spcAft>
              <a:buNone/>
            </a:pPr>
            <a:r>
              <a:rPr lang="ru-RU" sz="32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Для новогодней игрушке нам понадобиться обычная белая офисная бумага, цветная бумага, картон , клей, ножницы, одноразовая тарелка.</a:t>
            </a:r>
            <a:endParaRPr lang="ru-RU" sz="2800" kern="1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2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endParaRPr lang="ru-RU" sz="2800" kern="1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2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endParaRPr lang="ru-RU" sz="2800" kern="1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ru-RU" sz="32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Вырезаем у одноразовой тарелки дно. Нарезаем с зеленой бумаги полоски. И начинаем склеивать между собой на тарелке.</a:t>
            </a:r>
            <a:endParaRPr lang="ru-RU" sz="2800" kern="1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2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endParaRPr lang="ru-RU" sz="2800" kern="1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ru-RU" sz="32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Из картона вырезаем форму похожую на свечу. Из прямоугольника бумаги желтого цвета вырезаем небольшую кривую полоску пламя свечи. Наклеиваем эту полоску на бумагу оранжевого цвета и вырезаем еще раз. У нас получилось пламя  свечи двух цветов. Приклеиваем пламя к красной бумаге и еще раз вырезаем. Огонь готов для свечи.</a:t>
            </a:r>
            <a:endParaRPr lang="ru-RU" sz="2800" kern="1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2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endParaRPr lang="ru-RU" sz="2800" kern="1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ru-RU" sz="32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Все это приклеиваем к тарелке с нарезанными и приклеенными полосками .</a:t>
            </a:r>
            <a:endParaRPr lang="ru-RU" sz="2800" kern="1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32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endParaRPr lang="ru-RU" sz="2800" kern="1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lvl="0" indent="0">
              <a:spcAft>
                <a:spcPts val="0"/>
              </a:spcAft>
              <a:buNone/>
            </a:pPr>
            <a:r>
              <a:rPr lang="ru-RU" sz="32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Украшаем игрушку мишурой!</a:t>
            </a:r>
            <a:endParaRPr lang="ru-RU" sz="2800" kern="1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590" y="2646258"/>
            <a:ext cx="4241800" cy="3824247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260" y="7211273"/>
            <a:ext cx="3491880" cy="465584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26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Сделай сам!</a:t>
            </a:r>
            <a:endParaRPr lang="ru-RU" sz="6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cap="all" spc="300" dirty="0" smtClean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ea typeface="+mj-ea"/>
                <a:cs typeface="+mj-cs"/>
              </a:rPr>
              <a:t>Инструкция</a:t>
            </a:r>
          </a:p>
          <a:p>
            <a:pPr marL="0" lvl="0" indent="-274320" defTabSz="9144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Взять лист цветной бумаги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Garamond"/>
                <a:cs typeface="+mn-cs"/>
              </a:rPr>
              <a:t>,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 карандаш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Garamond"/>
                <a:cs typeface="+mn-cs"/>
              </a:rPr>
              <a:t>,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 ножницы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Garamond"/>
                <a:cs typeface="+mn-cs"/>
              </a:rPr>
              <a:t>, 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клей карандаш</a:t>
            </a:r>
            <a:r>
              <a:rPr lang="en-US" sz="1800" dirty="0" smtClean="0">
                <a:solidFill>
                  <a:schemeClr val="accent3">
                    <a:lumMod val="50000"/>
                  </a:schemeClr>
                </a:solidFill>
                <a:latin typeface="Garamond"/>
                <a:cs typeface="+mn-cs"/>
              </a:rPr>
              <a:t>.</a:t>
            </a:r>
            <a:endParaRPr lang="ru-RU" sz="1800" dirty="0" smtClean="0">
              <a:solidFill>
                <a:schemeClr val="accent3">
                  <a:lumMod val="50000"/>
                </a:schemeClr>
              </a:solidFill>
              <a:latin typeface="Garamond"/>
              <a:cs typeface="+mn-cs"/>
            </a:endParaRPr>
          </a:p>
          <a:p>
            <a:pPr marL="0" lvl="0" indent="-274320" defTabSz="9144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Отрезаем нужное количество 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бумаги</a:t>
            </a:r>
          </a:p>
          <a:p>
            <a:pPr marL="0" lvl="0" indent="-274320" defTabSz="9144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Смажем край 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отрезанной 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бумаги клеем</a:t>
            </a:r>
          </a:p>
          <a:p>
            <a:pPr marL="0" lvl="0" indent="-274320" defTabSz="9144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Сворачиваем в форму трубочки и 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склеиваем</a:t>
            </a:r>
          </a:p>
          <a:p>
            <a:pPr marL="0" lvl="0" indent="-274320" defTabSz="9144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Берем лист другого цвета бумаги и отрезаем на 10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Garamond"/>
                <a:cs typeface="+mn-cs"/>
              </a:rPr>
              <a:t>-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15 см больше чем 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первый</a:t>
            </a:r>
          </a:p>
          <a:p>
            <a:pPr marL="0" lvl="0" indent="-274320" defTabSz="9144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Складываем пополам и разрезаем в середине ровные полоски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Garamond"/>
                <a:cs typeface="+mn-cs"/>
              </a:rPr>
              <a:t>,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 не до конца</a:t>
            </a:r>
          </a:p>
          <a:p>
            <a:pPr marL="0" lvl="0" indent="0" defTabSz="914400">
              <a:lnSpc>
                <a:spcPct val="150000"/>
              </a:lnSpc>
              <a:buNone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Клеем 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ручку к нашему 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фонарику</a:t>
            </a:r>
            <a:endParaRPr lang="ru-RU" sz="1800" dirty="0">
              <a:solidFill>
                <a:schemeClr val="accent3">
                  <a:lumMod val="50000"/>
                </a:schemeClr>
              </a:solidFill>
              <a:latin typeface="Constantia" panose="02030602050306030303" pitchFamily="18" charset="0"/>
              <a:cs typeface="+mn-cs"/>
            </a:endParaRPr>
          </a:p>
          <a:p>
            <a:pPr marL="0" lvl="0" indent="-274320" defTabSz="9144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  <a:cs typeface="+mn-cs"/>
              </a:rPr>
              <a:t>Получился красивый фонарик</a:t>
            </a:r>
          </a:p>
          <a:p>
            <a:pPr marL="0" lvl="0" indent="-274320" defTabSz="914400">
              <a:lnSpc>
                <a:spcPct val="150000"/>
              </a:lnSpc>
              <a:buFont typeface="Wingdings" pitchFamily="2" charset="2"/>
              <a:buChar char="v"/>
            </a:pPr>
            <a:endParaRPr lang="ru-RU" sz="1800" i="0" dirty="0">
              <a:solidFill>
                <a:prstClr val="black"/>
              </a:solidFill>
              <a:latin typeface="Constantia" panose="02030602050306030303" pitchFamily="18" charset="0"/>
              <a:cs typeface="+mn-cs"/>
            </a:endParaRPr>
          </a:p>
          <a:p>
            <a:pPr marL="0" lvl="0" indent="-274320" defTabSz="914400">
              <a:lnSpc>
                <a:spcPct val="150000"/>
              </a:lnSpc>
              <a:buFont typeface="Wingdings" pitchFamily="2" charset="2"/>
              <a:buChar char="v"/>
            </a:pPr>
            <a:endParaRPr lang="ru-RU" sz="1800" i="0" dirty="0">
              <a:solidFill>
                <a:prstClr val="black"/>
              </a:solidFill>
              <a:latin typeface="Constantia" panose="02030602050306030303" pitchFamily="18" charset="0"/>
              <a:cs typeface="+mn-cs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97302" y="1427900"/>
            <a:ext cx="1940531" cy="2299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369" y="2930059"/>
            <a:ext cx="1903721" cy="1968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083" y="4608218"/>
            <a:ext cx="1777017" cy="2012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7300" y="5801409"/>
            <a:ext cx="1871461" cy="1939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9318" y="7211272"/>
            <a:ext cx="1999994" cy="2069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7416" y="8299376"/>
            <a:ext cx="2033812" cy="1976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354" y="10359021"/>
            <a:ext cx="2973278" cy="2229959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59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163967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Сделай сам!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600" b="1" i="0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  <a:ea typeface="+mj-ea"/>
                <a:cs typeface="+mj-cs"/>
              </a:rPr>
              <a:t>Инструкция</a:t>
            </a:r>
          </a:p>
          <a:p>
            <a:pPr marL="388620" lvl="0" indent="-342900" defTabSz="914400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q"/>
            </a:pPr>
            <a:r>
              <a:rPr lang="ru-RU" sz="2200" i="0" dirty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Берём цветной лист бумаги или картона</a:t>
            </a:r>
            <a:r>
              <a:rPr lang="ru-RU" sz="2200" i="0" dirty="0" smtClean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.</a:t>
            </a:r>
          </a:p>
          <a:p>
            <a:pPr marL="388620" lvl="0" indent="-342900" defTabSz="914400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q"/>
            </a:pPr>
            <a:r>
              <a:rPr lang="ru-RU" sz="2200" i="0" dirty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Складываем его  пополам</a:t>
            </a:r>
            <a:r>
              <a:rPr lang="ru-RU" sz="2200" i="0" dirty="0" smtClean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.</a:t>
            </a:r>
          </a:p>
          <a:p>
            <a:pPr marL="388620" lvl="0" indent="-342900" defTabSz="914400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q"/>
            </a:pPr>
            <a:r>
              <a:rPr lang="ru-RU" sz="2200" i="0" dirty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С обратной стороны рисуем контур нашей Ёлочки</a:t>
            </a:r>
            <a:r>
              <a:rPr lang="ru-RU" sz="2200" i="0" dirty="0" smtClean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.</a:t>
            </a:r>
          </a:p>
          <a:p>
            <a:pPr marL="388620" lvl="0" indent="-342900" defTabSz="914400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q"/>
            </a:pPr>
            <a:r>
              <a:rPr lang="ru-RU" sz="2200" i="0" dirty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Получились вот такие Ёлочки</a:t>
            </a:r>
            <a:r>
              <a:rPr lang="en-US" sz="2200" i="0" dirty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.</a:t>
            </a:r>
            <a:r>
              <a:rPr lang="ru-RU" sz="2200" i="0" dirty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 Нужно 3 или4 штуки</a:t>
            </a:r>
            <a:r>
              <a:rPr lang="ru-RU" sz="2200" i="0" dirty="0" smtClean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.</a:t>
            </a:r>
          </a:p>
          <a:p>
            <a:pPr marL="461772" lvl="0" indent="-342900" defTabSz="914400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q"/>
            </a:pPr>
            <a:r>
              <a:rPr lang="ru-RU" sz="2200" i="0" dirty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Склеиваем  елочки между собой клеем</a:t>
            </a:r>
            <a:r>
              <a:rPr lang="ru-RU" sz="2200" i="0" dirty="0" smtClean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. Получилась </a:t>
            </a:r>
            <a:r>
              <a:rPr lang="ru-RU" sz="2200" i="0" dirty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вот такая елочка</a:t>
            </a:r>
            <a:r>
              <a:rPr lang="ru-RU" sz="2200" i="0" dirty="0" smtClean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. Осталось </a:t>
            </a:r>
            <a:r>
              <a:rPr lang="ru-RU" sz="2200" i="0" dirty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только украсить</a:t>
            </a:r>
            <a:r>
              <a:rPr lang="ru-RU" sz="2200" i="0" dirty="0" smtClean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.</a:t>
            </a:r>
          </a:p>
          <a:p>
            <a:pPr marL="388620" lvl="0" indent="-342900" defTabSz="914400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q"/>
            </a:pPr>
            <a:r>
              <a:rPr lang="ru-RU" sz="2200" i="0" dirty="0">
                <a:solidFill>
                  <a:schemeClr val="accent5">
                    <a:lumMod val="50000"/>
                  </a:schemeClr>
                </a:solidFill>
                <a:latin typeface="Trebuchet MS"/>
                <a:cs typeface="+mn-cs"/>
              </a:rPr>
              <a:t>Получилась вот такая Ёлочка</a:t>
            </a:r>
          </a:p>
          <a:p>
            <a:pPr marL="461772" lvl="0" indent="-342900" defTabSz="914400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q"/>
            </a:pPr>
            <a:endParaRPr lang="ru-RU" sz="2200" i="0" dirty="0">
              <a:solidFill>
                <a:prstClr val="black">
                  <a:lumMod val="75000"/>
                  <a:lumOff val="25000"/>
                </a:prstClr>
              </a:solidFill>
              <a:latin typeface="Trebuchet MS"/>
              <a:cs typeface="+mn-cs"/>
            </a:endParaRPr>
          </a:p>
          <a:p>
            <a:pPr marL="388620" lvl="0" indent="-342900" defTabSz="914400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q"/>
            </a:pPr>
            <a:endParaRPr lang="ru-RU" sz="2200" i="0" dirty="0" smtClean="0">
              <a:solidFill>
                <a:prstClr val="black">
                  <a:lumMod val="75000"/>
                  <a:lumOff val="25000"/>
                </a:prstClr>
              </a:solidFill>
              <a:latin typeface="Trebuchet MS"/>
              <a:cs typeface="+mn-cs"/>
            </a:endParaRPr>
          </a:p>
          <a:p>
            <a:pPr marL="228600" lvl="0" indent="-182880" defTabSz="914400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endParaRPr lang="ru-RU" sz="2200" i="0" dirty="0" smtClean="0">
              <a:solidFill>
                <a:prstClr val="black">
                  <a:lumMod val="75000"/>
                  <a:lumOff val="25000"/>
                </a:prstClr>
              </a:solidFill>
              <a:latin typeface="Trebuchet MS"/>
              <a:cs typeface="+mn-cs"/>
            </a:endParaRPr>
          </a:p>
          <a:p>
            <a:pPr marL="228600" lvl="0" indent="-182880" defTabSz="914400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endParaRPr lang="ru-RU" sz="2200" i="0" dirty="0">
              <a:solidFill>
                <a:prstClr val="black">
                  <a:lumMod val="75000"/>
                  <a:lumOff val="25000"/>
                </a:prstClr>
              </a:solidFill>
              <a:latin typeface="Trebuchet MS"/>
              <a:cs typeface="+mn-cs"/>
            </a:endParaRPr>
          </a:p>
          <a:p>
            <a:pPr marL="228600" lvl="0" indent="-182880" defTabSz="914400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endParaRPr lang="ru-RU" sz="2200" i="0" dirty="0">
              <a:solidFill>
                <a:prstClr val="black">
                  <a:lumMod val="75000"/>
                  <a:lumOff val="25000"/>
                </a:prstClr>
              </a:solidFill>
              <a:latin typeface="Trebuchet MS"/>
              <a:cs typeface="+mn-cs"/>
            </a:endParaRPr>
          </a:p>
          <a:p>
            <a:pPr marL="228600" lvl="0" indent="-182880" defTabSz="914400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endParaRPr lang="ru-RU" sz="2200" i="0" dirty="0">
              <a:solidFill>
                <a:prstClr val="black">
                  <a:lumMod val="75000"/>
                  <a:lumOff val="25000"/>
                </a:prstClr>
              </a:solidFill>
              <a:latin typeface="Trebuchet MS"/>
              <a:cs typeface="+mn-cs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71056" y="3714531"/>
            <a:ext cx="2725887" cy="2248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300" y="1921606"/>
            <a:ext cx="2511146" cy="2240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882" y="5693144"/>
            <a:ext cx="2856804" cy="2147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970609" y="7908208"/>
            <a:ext cx="3340898" cy="2511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92" y="9425136"/>
            <a:ext cx="32512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24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615600" cy="128016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49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601200" cy="128016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Раскрась</a:t>
            </a:r>
            <a:endParaRPr lang="ru-RU" sz="7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56" y="2224336"/>
            <a:ext cx="9094688" cy="68210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368" y="9705111"/>
            <a:ext cx="4248472" cy="262471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01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Раскрась</a:t>
            </a:r>
            <a:endParaRPr lang="ru-RU" sz="6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96" y="2224336"/>
            <a:ext cx="9121013" cy="684076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240" y="9257423"/>
            <a:ext cx="5831467" cy="303761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95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Твоя безопасность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Обморожение - это очень серьёзно!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1400" i="0" dirty="0" smtClean="0">
                <a:solidFill>
                  <a:srgbClr val="002060"/>
                </a:solidFill>
              </a:rPr>
              <a:t>При первой степени обморожения конечности бледнеют и теряют чувствительность. Уши при первой степени обморожения сильно краснеют. </a:t>
            </a:r>
            <a:endParaRPr lang="ru-RU" sz="1400" i="0" dirty="0">
              <a:solidFill>
                <a:srgbClr val="00206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54321" y="1938515"/>
            <a:ext cx="2638425" cy="173355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292" y="4317727"/>
            <a:ext cx="2292295" cy="16887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84" y="5427123"/>
            <a:ext cx="1913941" cy="16769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3707" y="5503504"/>
            <a:ext cx="1866506" cy="152414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rot="10800000" flipV="1">
            <a:off x="476087" y="7500345"/>
            <a:ext cx="39644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Еще рекомендуется делать ванны с прохладной (но не горячей) водой и постепенно повышать ее температуру до температуры твоего тела. Потом обмороженные конечности надо осушить полотенцем и наложить мягкие согревающие повязки. 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54454" y="6150282"/>
            <a:ext cx="379056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При первой степени обморожения конечности нужно растирать сухими руками до тех пор, пока они не согреются. Руками, а не снегом или колючей варежкой! И дома, а не на морозе! 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4634" y="7411679"/>
            <a:ext cx="2586366" cy="1734925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4008512" y="9358032"/>
            <a:ext cx="4752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При второй степени обморожения 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  на коже появляются пузыри - почти как при ожогах. В этом случае надо обязательно обратиться к врачу. И как можно скорее!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641" y="8812789"/>
            <a:ext cx="2193905" cy="161301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 rot="10800000" flipV="1">
            <a:off x="351204" y="10827273"/>
            <a:ext cx="36573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При третьей степени обморожения </a:t>
            </a:r>
          </a:p>
          <a:p>
            <a:r>
              <a:rPr lang="ru-RU" sz="1400" b="1" dirty="0" smtClean="0">
                <a:solidFill>
                  <a:srgbClr val="002060"/>
                </a:solidFill>
              </a:rPr>
              <a:t>  начинается омертвение тканей, которые в итоге приходится удалять хирургическим путем.</a:t>
            </a:r>
            <a:endParaRPr lang="ru-RU" sz="1400" b="1" dirty="0">
              <a:solidFill>
                <a:srgbClr val="002060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2178" y="10365943"/>
            <a:ext cx="2588682" cy="173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921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Твоя безопасность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lvl="0" indent="0" algn="ctr" defTabSz="9144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i="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Меры </a:t>
            </a:r>
            <a:r>
              <a:rPr lang="ru-RU" sz="1600" i="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предосторожности</a:t>
            </a:r>
            <a:endParaRPr lang="ru-RU" sz="1600" i="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45791" dir="2021404" algn="ctr" rotWithShape="0">
                  <a:srgbClr val="9999FF"/>
                </a:outerShdw>
              </a:effectLst>
            </a:endParaRPr>
          </a:p>
          <a:p>
            <a:pPr marL="0" lvl="0" indent="0" algn="ctr" defTabSz="9144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i="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и правила поведения на льду</a:t>
            </a:r>
          </a:p>
          <a:p>
            <a:endParaRPr lang="ru-RU" sz="16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64666" y="2646258"/>
            <a:ext cx="3293807" cy="2577329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36" y="3808512"/>
            <a:ext cx="3024336" cy="26727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367" y="6489806"/>
            <a:ext cx="3031105" cy="24847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160" y="9463633"/>
            <a:ext cx="2808312" cy="23006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4667" y="5348419"/>
            <a:ext cx="3536334" cy="33253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4666" y="8955730"/>
            <a:ext cx="3536335" cy="28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62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Советуем почитать!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" y="2152328"/>
            <a:ext cx="8641080" cy="92831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i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Зима вьюжная.</a:t>
            </a:r>
          </a:p>
          <a:p>
            <a:pPr marL="0" indent="0" algn="ctr">
              <a:buNone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Соколов-Микитов И.</a:t>
            </a:r>
            <a:endParaRPr lang="ru-RU" sz="1600" i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600" i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i="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Пролетело </a:t>
            </a:r>
            <a:r>
              <a:rPr lang="ru-RU" sz="1600" i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жаркое лето, прошла золотая осень, выпал снег — пришла зима. Подули холодные ветры. Голые стояли в лесу деревья — ждали зимней одежды. Ели и сосны стали ещё зеленее. Много раз большими хлопьями начинал падать снег, и, просыпаясь, люди не узнавали поля, такой необыкновенный свет светил в окно. По первой пороше охотники пошли на охоту. И целыми днями слышался по лесу заливистый лай собак</a:t>
            </a:r>
            <a:r>
              <a:rPr lang="ru-RU" sz="1600" i="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i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i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Протянулся </a:t>
            </a:r>
            <a:r>
              <a:rPr lang="ru-RU" sz="1600" i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дорогу и скрылся в ельнике заячий разгонистый след. Лисий, строчёный, лапка за лапкой, вьётся вдоль дороги. Белка перебежала дорогу и, вздёрнув пушистым хвостом, махнула на ёлку. На вершинах ёлок грозди тёмно-лиловых шишек. Прыгают по шишкам бойкие птички — клесты. А внизу, на рябине, рассыпались грудастые краснозобые снегири</a:t>
            </a:r>
            <a:r>
              <a:rPr lang="ru-RU" sz="1600" i="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i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i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Лучше </a:t>
            </a:r>
            <a:r>
              <a:rPr lang="ru-RU" sz="1600" i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в лесу лежебоке-медведю. С осени приготовил запасливый Мишка берлогу. Наломал мягких еловых веточек-лапок, надрал пахучей смолистой коры. Тепло и уютно в медвежьей лесной квартире. Лежит Мишка, с боку на бок переворачивается. Не слышно ему, как подошёл к берлоге осторожный охотник</a:t>
            </a:r>
            <a:r>
              <a:rPr lang="ru-RU" sz="1600" i="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1400" i="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400" b="1" i="0" dirty="0">
                <a:solidFill>
                  <a:schemeClr val="tx2">
                    <a:lumMod val="75000"/>
                  </a:schemeClr>
                </a:solidFill>
                <a:latin typeface="Helvetica" panose="020B0604020202020204" pitchFamily="34" charset="0"/>
              </a:rPr>
              <a:t>Зимняя ночь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Droid Sans"/>
              </a:rPr>
              <a:t>Соколов-Микитов И.</a:t>
            </a:r>
            <a:endParaRPr lang="ru-RU" sz="1400" b="1" i="0" dirty="0">
              <a:solidFill>
                <a:schemeClr val="tx2">
                  <a:lumMod val="75000"/>
                </a:schemeClr>
              </a:solidFill>
              <a:latin typeface="Droid San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i="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Наступила </a:t>
            </a:r>
            <a:r>
              <a:rPr lang="ru-RU" sz="1600" i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ночь в лесу. По стволам и сучьям толстых деревьев постукивает мороз, хлопьями осыпается лёгкий серебряный иней. В тёмном высоком небе видимо-невидимо рассыпались яркие зимние звёзды. Тихо, беззвучно в зимнем лесу и на лесных снежных полянах.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i="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Но </a:t>
            </a:r>
            <a:r>
              <a:rPr lang="ru-RU" sz="1600" i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 морозные зимние ночи продолжается скрытая жизнь в лесу. Вот хрустнула и сломалась мёрзлая ветка — это пробежал под деревьями, мягко подпрыгивая, заяц-беляк. Вот что-то ухнуло и страшно вдруг захохотало: где-то закричал филин. Завыли и замолчали волки.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i="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sz="1600" i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алмазной скатерти снегов, оставляя узоры следов, пробегают лёгкие ласки, охотятся за мышами хорьки, бесшумно пролетают над снежными сугробами совы.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i="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Как </a:t>
            </a:r>
            <a:r>
              <a:rPr lang="ru-RU" sz="1600" i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сказочный часовой, уселся на голом суку головастый серый совёнок. В ночной темноте он один слышит и видит, как идёт в зимнем лесу скрытая от людей жизнь.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92" y="1519010"/>
            <a:ext cx="1240964" cy="12409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6904" y="1894574"/>
            <a:ext cx="934928" cy="9349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794" y="9698514"/>
            <a:ext cx="899542" cy="8995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869" y="9650303"/>
            <a:ext cx="1402482" cy="14024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195" y="9650303"/>
            <a:ext cx="2495550" cy="182880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99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7035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Советуем почитать!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" y="1216224"/>
            <a:ext cx="8641080" cy="102192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Николай Сладков</a:t>
            </a:r>
          </a:p>
          <a:p>
            <a:pPr marL="0" indent="0" algn="ctr">
              <a:buNone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Под снегом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Высыпал снег, укрыл землю. Обрадовалась разная мелюзга, что никто их теперь не найдёт под снегом. Одна зверюшка даже расхвасталась: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— Угадайте, кто я? По виду мышь, а не мышь. Ростом с крысу, а не крыса. Живу в лесу, а называюсь Полёвкой. Я — водяная Полёвка, а попросту — водяная Крыса. Хоть я и водяная, но сижу не в воде, а под снегом. Потому что зимой и вода вся замёрзла. Не одна я сейчас под снегом сижу, многие на зиму стали подснежниками. Дождались беззаботных деньков. Вот прибегу сейчас в свою кладовую, выберу самую большую картофелину...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Тут сверху сквозь снег как ткнётся чёрный </a:t>
            </a:r>
            <a:r>
              <a:rPr lang="ru-RU" sz="1600" i="0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клювище</a:t>
            </a: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: спереди, сзади, сбоку! Прикусила Полёвка язык, съёжилась и глаза зажмурила.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Это Ворон услышал Полёвку и начал тыкать клювом в снег. Походил сверху, потыкал, послушал.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— Послышалось, что ли? — буркнул. И улетел.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Полёвка перевела дух, прошептала сама себе: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— Ворон по голосу меня нашёл, сквозь снег услыхал, чуть не сцапал. Надо язык за зубами держать.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Только по ходу дальше тронулись, а сверху сквозь снег лапы лисьи: так и стучат, так и скребут рядом — снег расшвыривают! Вот уж комья земли летят, вот уж и лисий нос в спину дует и фыркает: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— Уф, как славно </a:t>
            </a:r>
            <a:r>
              <a:rPr lang="ru-RU" sz="1600" i="0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мышатиной</a:t>
            </a: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 пахнет!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Кинулась Полёвка по ходу назад — со всех своих коротеньких ног. Еле спаслась. Отдышалась и думает: «Молчать буду — Ворон меня не найдёт. А как быть с Лисой? Может, в трухе травяной выкататься, чтоб дух мышиный отбить? Так и сделаю. И заживу спокойно, никто меня не найдёт».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А из </a:t>
            </a:r>
            <a:r>
              <a:rPr lang="ru-RU" sz="1600" i="0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отнорка</a:t>
            </a: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 — Ласка!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— Нашла я тебя, — говорит. Ласково так говорит, а глаза у самой зелёными искорками стреляют. И зубки беленькие блестят. — Нашла я тебя, Полёвка!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Полёвка в нору — Ласка за ней. Полёвка на снег — и Ласка на снег, Полёвка под снег — и Ласка под снег. Еле-еле удрала.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i="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Только к вечеру — не дыша! — прокралась Полёвка в свою кладовую и там — с оглядкой, прислушиваясь и принюхиваясь! — картофелину с краешка позубрила. И тому была рада. И больше не хвастала, что жизнь у неё под снегом беззаботная. И под снегом ухо востро держи, и там тебя слышат и чуют.</a:t>
            </a:r>
          </a:p>
          <a:p>
            <a:pPr marL="0" indent="0" algn="ctr">
              <a:buNone/>
            </a:pP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0" y="9929192"/>
            <a:ext cx="3251200" cy="2438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42" y="9962853"/>
            <a:ext cx="1944793" cy="19386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893" y="839223"/>
            <a:ext cx="756373" cy="7540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817" y="9907736"/>
            <a:ext cx="900389" cy="89756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88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919590"/>
          </a:xfrm>
        </p:spPr>
        <p:txBody>
          <a:bodyPr>
            <a:normAutofit fontScale="90000"/>
          </a:bodyPr>
          <a:lstStyle/>
          <a:p>
            <a:r>
              <a:rPr lang="ru-RU" sz="7200" dirty="0" smtClean="0"/>
              <a:t>Проба пера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3348" y="1432248"/>
            <a:ext cx="8895764" cy="10248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Скоро, скоро Новый год!</a:t>
            </a:r>
          </a:p>
          <a:p>
            <a:pPr marL="0" lv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Скоро, скоро Новый год!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торопится, идет!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Постучится в двери к нам: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Дети, здравствуйте, я к вам!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мы встречаем,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Ёлку наряжаем,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Вешаем игрушки,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Шарики хлопушки…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 Дед Мороз придет,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 подарки принесет-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Яблоки, конфеты…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Дед Мороз, ну где ты?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Гладков Руслан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3 класса</a:t>
            </a:r>
            <a:endParaRPr lang="en-US" sz="1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на улице за сказка?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чего же все блестит?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чего деревья в шубках?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за пух с небес летит?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чудеса мороза!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фокусы зимы!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украсить все прекрасно,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Могут только лишь они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!!!!!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Самошкин Владислав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Ученик 3 класса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снег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Однажды шел я со школы.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 ногами путался снег.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снег наконец-то упал!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снег белый, белый пушистый.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лице появилась улыбка.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Поспешил я скорее домой.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один миг уроки я сделал.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 друзьями в снежки поиграл.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Бобрик Александр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Ученик 3 класса</a:t>
            </a:r>
            <a:endParaRPr lang="en-US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559" y="1792288"/>
            <a:ext cx="3840427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368" y="5592198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1517" y="9357090"/>
            <a:ext cx="1807453" cy="20842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887" y="5804156"/>
            <a:ext cx="1641402" cy="18927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843" y="9789625"/>
            <a:ext cx="1057275" cy="12192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2" y="2622848"/>
            <a:ext cx="1057275" cy="1219200"/>
          </a:xfrm>
          <a:prstGeom prst="rect">
            <a:avLst/>
          </a:prstGeom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76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1351638"/>
          </a:xfrm>
        </p:spPr>
        <p:txBody>
          <a:bodyPr/>
          <a:lstStyle/>
          <a:p>
            <a:r>
              <a:rPr lang="ru-RU" dirty="0" smtClean="0"/>
              <a:t>Проба пера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" y="1864296"/>
            <a:ext cx="8641080" cy="9571209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ru-RU" sz="1800" b="1" kern="150" dirty="0">
                <a:solidFill>
                  <a:srgbClr val="7030A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Мой рассказ про зиму.</a:t>
            </a:r>
            <a:endParaRPr lang="ru-RU" sz="1800" kern="150" dirty="0">
              <a:solidFill>
                <a:srgbClr val="7030A0"/>
              </a:solidFill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kern="150" dirty="0">
                <a:solidFill>
                  <a:srgbClr val="7030A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  <a:r>
              <a:rPr lang="ru-RU" sz="2000" kern="1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Зима </a:t>
            </a:r>
            <a:r>
              <a:rPr lang="ru-RU" sz="20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прекрасное время года. Зимой я  могу проводить время очень хорошо. Я с удовольствием катаюсь на коньках, ледянке и мы с друзьями играем в снежки возле дома. Зима — время для веселья. Зимой много снега , все вокруг белым белом. Снег сверкает на солнышке. Красивые , нежные , мягкие снежинки плавно кружатся в воздухе. Мороз разукрашивает окна, а с крыш свисают сосульки.</a:t>
            </a: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Пришла зима веселая!</a:t>
            </a: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С коньками и салазками,</a:t>
            </a: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С лыжнею припорошенной,</a:t>
            </a: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С волшебной старой сказкою.</a:t>
            </a: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На елке разукрашенной</a:t>
            </a: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Фонарики </a:t>
            </a:r>
            <a:r>
              <a:rPr lang="ru-RU" sz="20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качаются.</a:t>
            </a: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Пусть зимушка веселая</a:t>
            </a: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Подольше не кончается</a:t>
            </a:r>
            <a:r>
              <a:rPr lang="ru-RU" sz="2000" kern="1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!</a:t>
            </a: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kern="15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Родионов Александр</a:t>
            </a: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kern="15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Ученик 3 класса</a:t>
            </a:r>
          </a:p>
          <a:p>
            <a:pPr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50" dirty="0" smtClean="0">
                <a:solidFill>
                  <a:srgbClr val="7030A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Первый снег.</a:t>
            </a:r>
          </a:p>
          <a:p>
            <a:pPr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50" dirty="0">
                <a:solidFill>
                  <a:srgbClr val="7030A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ru-RU" sz="2000" kern="150" dirty="0" smtClean="0">
                <a:solidFill>
                  <a:srgbClr val="7030A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   Вот пошёл первый снег. Все сидят дома. Снег прекратился. Все выбежали гулять. К нам подошёл мальчик. Он был недоволен снегу, потому что у него день рождения уже прошёл. </a:t>
            </a:r>
          </a:p>
          <a:p>
            <a:pPr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50" dirty="0">
                <a:solidFill>
                  <a:srgbClr val="7030A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ru-RU" sz="2000" kern="150" dirty="0" smtClean="0">
                <a:solidFill>
                  <a:srgbClr val="7030A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    Все веселились и играли в снежки. Незнакомец ничего не делал, ему было скучно. Тогда мы предложили ему с нами поиграть. И он обрадовался первому снегу.</a:t>
            </a:r>
          </a:p>
          <a:p>
            <a:pPr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kern="150" dirty="0" err="1" smtClean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Кибардина</a:t>
            </a:r>
            <a:r>
              <a:rPr lang="ru-RU" sz="1800" kern="1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 Алиса</a:t>
            </a:r>
          </a:p>
          <a:p>
            <a:pPr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kern="150" dirty="0" smtClean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Ученица 3 класса</a:t>
            </a:r>
          </a:p>
          <a:p>
            <a:pPr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800" kern="150" dirty="0" smtClean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indent="0" algn="r">
              <a:spcBef>
                <a:spcPts val="0"/>
              </a:spcBef>
              <a:spcAft>
                <a:spcPts val="0"/>
              </a:spcAft>
              <a:buNone/>
            </a:pPr>
            <a:endParaRPr lang="ru-RU" sz="1800" kern="150" dirty="0" smtClean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indent="0" algn="r">
              <a:spcBef>
                <a:spcPts val="0"/>
              </a:spcBef>
              <a:spcAft>
                <a:spcPts val="0"/>
              </a:spcAft>
              <a:buNone/>
            </a:pPr>
            <a:endParaRPr lang="ru-RU" sz="1800" kern="1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kern="1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576" y="4190292"/>
            <a:ext cx="32512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504" y="9713168"/>
            <a:ext cx="32512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184" y="784176"/>
            <a:ext cx="1524000" cy="1524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824" y="784176"/>
            <a:ext cx="1524000" cy="1524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82" y="9911505"/>
            <a:ext cx="1524000" cy="1524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9446" y="4431468"/>
            <a:ext cx="978024" cy="9780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741107" y="4190292"/>
            <a:ext cx="534108" cy="5341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76" y="6801780"/>
            <a:ext cx="834008" cy="834008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0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1135614"/>
          </a:xfrm>
        </p:spPr>
        <p:txBody>
          <a:bodyPr/>
          <a:lstStyle/>
          <a:p>
            <a:r>
              <a:rPr lang="ru-RU" dirty="0" smtClean="0"/>
              <a:t>Проба пера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4136" y="1648272"/>
            <a:ext cx="8641080" cy="97872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Зима.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Наступила чудесная зимняя пора. Деревья покрылись пушистым снегом. Он ослепительно блестит на земле, отражая солнце. Стволы берёз в синеве неба блестят серебром. Для детей наступила счастливая радостная пора. Они целыми днями катаются с горки. Озорные ребята играют в снежки. Взрослые идут в лес кататься на лыжах.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Для меня зима самое любимое время года!</a:t>
            </a:r>
            <a:endParaRPr lang="ru-RU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Егоров Даниил </a:t>
            </a:r>
          </a:p>
          <a:p>
            <a:pPr marL="0" indent="0" algn="r">
              <a:buNone/>
            </a:pP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3 класса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Настоящая зима.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Наступила уже настоящая зима. Земля была покрыта белоснежным ковром. Морозы сковали землю. Замерзли реки и озера. Дети рады зиме. По свежему снегу приятно бежать на лыжах. Ксюша и Алина играют в снежки. Полина и Алиса лепят снежную бабу. Только животным тяжело в зимнюю стужу. Птицы летят ближе к жилью.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Ребята, помогите зимой нашим маленьким друзьям! Сделайте для птиц кормушки!</a:t>
            </a:r>
          </a:p>
          <a:p>
            <a:pPr marL="0" indent="0" algn="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Коновалова Полина</a:t>
            </a:r>
          </a:p>
          <a:p>
            <a:pPr marL="0" indent="0" algn="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Ученица 3 класса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06168" y="9399488"/>
            <a:ext cx="32512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320" y="9583489"/>
            <a:ext cx="1852016" cy="1852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200" y="938361"/>
            <a:ext cx="1019944" cy="10199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880" y="768301"/>
            <a:ext cx="1050032" cy="10500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320" y="5032648"/>
            <a:ext cx="783824" cy="7838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568" y="4816624"/>
            <a:ext cx="762000" cy="762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848" y="5167784"/>
            <a:ext cx="762000" cy="76200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63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Доктор Умник</a:t>
            </a:r>
            <a:endParaRPr lang="ru-RU" sz="6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2463" y="5020820"/>
            <a:ext cx="2137505" cy="20492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92" y="2440360"/>
            <a:ext cx="2885888" cy="18722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440" y="3777384"/>
            <a:ext cx="5942033" cy="7699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4080" y="2547917"/>
            <a:ext cx="2178437" cy="16438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328" y="3777384"/>
            <a:ext cx="5942033" cy="7699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9969" y="2629608"/>
            <a:ext cx="1524796" cy="15046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8569" y="5032648"/>
            <a:ext cx="2622270" cy="223224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541554" y="6077635"/>
            <a:ext cx="2888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788236" y="6347827"/>
            <a:ext cx="7533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8569" y="8417024"/>
            <a:ext cx="1661791" cy="219287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945274" y="9868228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endParaRPr lang="ru-RU" b="1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09427" y="8795231"/>
            <a:ext cx="2058206" cy="179238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5832432" y="9941287"/>
            <a:ext cx="4138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6328" y="8993088"/>
            <a:ext cx="2476248" cy="161681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848272" y="11585376"/>
            <a:ext cx="576064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Ответы: зима, мороз, снеговик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2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Доктор Умник</a:t>
            </a:r>
            <a:endParaRPr lang="ru-RU" sz="6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208" y="2440360"/>
            <a:ext cx="2905125" cy="2209800"/>
          </a:xfrm>
        </p:spPr>
      </p:pic>
      <p:sp>
        <p:nvSpPr>
          <p:cNvPr id="5" name="TextBox 4"/>
          <p:cNvSpPr txBox="1"/>
          <p:nvPr/>
        </p:nvSpPr>
        <p:spPr>
          <a:xfrm>
            <a:off x="912168" y="11657384"/>
            <a:ext cx="727280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Ответы: </a:t>
            </a:r>
            <a:r>
              <a:rPr lang="ru-RU" dirty="0"/>
              <a:t>м</a:t>
            </a:r>
            <a:r>
              <a:rPr lang="ru-RU" dirty="0" smtClean="0"/>
              <a:t>етель, варежки, валенки, лёд, снежинки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81" y="3016424"/>
            <a:ext cx="4081253" cy="13860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151" y="5464696"/>
            <a:ext cx="3277655" cy="11131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481" y="5464696"/>
            <a:ext cx="2914650" cy="1524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5984" y="7640048"/>
            <a:ext cx="2107490" cy="135077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763437" y="8381890"/>
            <a:ext cx="4138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0580" y="7640048"/>
            <a:ext cx="1838219" cy="138817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642046" y="8381889"/>
            <a:ext cx="4138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9499" y="7647257"/>
            <a:ext cx="1469263" cy="146926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225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Доктор Умник</a:t>
            </a:r>
            <a:endParaRPr lang="ru-RU" sz="6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Загадки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Наступили холода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Обернулась в лёд вода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Длинноухий зайка серый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Обернулся зайкой белым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Перестал медведь реветь.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скажет, кто знает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это бывает</a:t>
            </a:r>
            <a:r>
              <a:rPr lang="ru-RU" sz="1600" dirty="0">
                <a:solidFill>
                  <a:srgbClr val="1F497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1F497D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endParaRPr lang="ru-RU" sz="1600" b="1" dirty="0">
              <a:solidFill>
                <a:srgbClr val="1F497D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 smtClean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Летит </a:t>
            </a: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молчит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Лежит-молчит 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за  звёздочки резные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  пальто и на платке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 сквозные, вырезные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возьми вода  в руке.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Вился, вился белый рой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 на землю стал горой 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600" b="1" dirty="0" smtClean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</a:t>
            </a: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  рисует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зубов кусает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огонь, а жжёт 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Рассыпала  Лукерья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Серебряные  перья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Закружила, зашумела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Стала   улица  вся бела.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>
                <a:gradFill>
                  <a:gsLst>
                    <a:gs pos="0">
                      <a:srgbClr val="003D5C"/>
                    </a:gs>
                    <a:gs pos="50000">
                      <a:srgbClr val="0086C4"/>
                    </a:gs>
                    <a:gs pos="100000">
                      <a:srgbClr val="00C0FF"/>
                    </a:gs>
                  </a:gsLst>
                  <a:path path="circle">
                    <a:fillToRect l="50000" t="50000" r="50000" b="50000"/>
                  </a:path>
                </a:gra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b="1" dirty="0" smtClean="0">
              <a:gradFill>
                <a:gsLst>
                  <a:gs pos="0">
                    <a:srgbClr val="003D5C"/>
                  </a:gs>
                  <a:gs pos="50000">
                    <a:srgbClr val="0086C4"/>
                  </a:gs>
                  <a:gs pos="100000">
                    <a:srgbClr val="00C0FF"/>
                  </a:gs>
                </a:gsLst>
                <a:path path="circle">
                  <a:fillToRect l="50000" t="50000" r="50000" b="50000"/>
                </a:path>
              </a:gra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Ответы: зима, снег, снежинка, сугроб, мороз, вьюга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16624" y="2985045"/>
            <a:ext cx="2160240" cy="17225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149" y="5046376"/>
            <a:ext cx="1514475" cy="11334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264" y="6416159"/>
            <a:ext cx="990600" cy="11334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8442" y="7417919"/>
            <a:ext cx="1552575" cy="11620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0519" y="8536395"/>
            <a:ext cx="1543050" cy="11239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1551" y="9632884"/>
            <a:ext cx="1428750" cy="12192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335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Доктор Умник</a:t>
            </a:r>
            <a:endParaRPr lang="ru-RU" sz="6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8232" y="2116199"/>
            <a:ext cx="6624736" cy="9374837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8500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1100" b="1" i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познавательный журнал для детей школьного возраста</a:t>
            </a:r>
            <a:r>
              <a:rPr lang="ru-RU" sz="1100" b="1" i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b="1" i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00" b="1" i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декабрь-январь 2017 г</a:t>
            </a:r>
            <a:r>
              <a:rPr lang="ru-RU" sz="1100" b="1" i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b="1" i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00" b="1" i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b="1" i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00" b="1" i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b="1" i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Главный редактор: </a:t>
            </a:r>
            <a:r>
              <a:rPr lang="ru-RU" sz="1100" b="1" i="0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Скачкова</a:t>
            </a:r>
            <a: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София</a:t>
            </a:r>
            <a:b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Редакторы:  </a:t>
            </a:r>
            <a:r>
              <a:rPr lang="ru-RU" sz="1100" b="1" i="0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Кибардина</a:t>
            </a:r>
            <a: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Алиса, Комарова Анастасия.</a:t>
            </a:r>
            <a:b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Художники: Комаров Виталий, Коновалова Полина</a:t>
            </a:r>
            <a:b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Авторы статей: </a:t>
            </a:r>
            <a:r>
              <a:rPr lang="ru-RU" sz="1100" b="1" i="0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Сайгина</a:t>
            </a:r>
            <a: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Арина, </a:t>
            </a:r>
            <a:r>
              <a:rPr lang="ru-RU" sz="1100" b="1" i="0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Айжарыков</a:t>
            </a:r>
            <a: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i="0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Самат</a:t>
            </a:r>
            <a: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Дизайнеры: Филиппов Даниил, </a:t>
            </a:r>
            <a:r>
              <a:rPr lang="ru-RU" sz="1100" b="1" i="0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Михалап</a:t>
            </a:r>
            <a: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Никита, Егоров Даниил</a:t>
            </a:r>
            <a:b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00" b="1" i="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Фотограф: Родионов Александр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060" y="2987041"/>
            <a:ext cx="8641080" cy="84484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</a:t>
            </a:r>
            <a:endParaRPr lang="ru-RU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35AED-07B7-4ED0-A7B4-A1720D859584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360" y="4528592"/>
            <a:ext cx="4833190" cy="64523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08312" y="11435505"/>
            <a:ext cx="446449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Рисунок ученицы 3 класса Комаровой Анастасии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79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newYearBlueLight</Template>
  <TotalTime>335</TotalTime>
  <Words>1567</Words>
  <Application>Microsoft Office PowerPoint</Application>
  <PresentationFormat>A3 (297x420 мм)</PresentationFormat>
  <Paragraphs>331</Paragraphs>
  <Slides>26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41" baseType="lpstr">
      <vt:lpstr>SimSun</vt:lpstr>
      <vt:lpstr>Arial</vt:lpstr>
      <vt:lpstr>Calibri</vt:lpstr>
      <vt:lpstr>Cambria</vt:lpstr>
      <vt:lpstr>Constantia</vt:lpstr>
      <vt:lpstr>Droid Sans</vt:lpstr>
      <vt:lpstr>Garamond</vt:lpstr>
      <vt:lpstr>Georgia</vt:lpstr>
      <vt:lpstr>Helvetica</vt:lpstr>
      <vt:lpstr>Helvetica Neue</vt:lpstr>
      <vt:lpstr>Mangal</vt:lpstr>
      <vt:lpstr>Times New Roman</vt:lpstr>
      <vt:lpstr>Trebuchet MS</vt:lpstr>
      <vt:lpstr>Wingdings</vt:lpstr>
      <vt:lpstr>Тема Office</vt:lpstr>
      <vt:lpstr>Журнал Владимировской Средней Общеобразовательной Школы Октябрьского района</vt:lpstr>
      <vt:lpstr>«Читай в номере»</vt:lpstr>
      <vt:lpstr>Поздравляем…</vt:lpstr>
      <vt:lpstr>Наше творчество</vt:lpstr>
      <vt:lpstr>Наше творчество</vt:lpstr>
      <vt:lpstr>Наше творчество</vt:lpstr>
      <vt:lpstr>Сделай сам!</vt:lpstr>
      <vt:lpstr>Сделай сам!</vt:lpstr>
      <vt:lpstr>Сделай сам!</vt:lpstr>
      <vt:lpstr>Сделай сам!</vt:lpstr>
      <vt:lpstr>Презентация PowerPoint</vt:lpstr>
      <vt:lpstr>Презентация PowerPoint</vt:lpstr>
      <vt:lpstr>Раскрась</vt:lpstr>
      <vt:lpstr>Раскрась</vt:lpstr>
      <vt:lpstr>Твоя безопасность</vt:lpstr>
      <vt:lpstr>Твоя безопасность</vt:lpstr>
      <vt:lpstr>Советуем почитать!</vt:lpstr>
      <vt:lpstr>Советуем почитать!</vt:lpstr>
      <vt:lpstr>Проба пера</vt:lpstr>
      <vt:lpstr>Проба пера</vt:lpstr>
      <vt:lpstr>Проба пера</vt:lpstr>
      <vt:lpstr>Доктор Умник</vt:lpstr>
      <vt:lpstr>Доктор Умник</vt:lpstr>
      <vt:lpstr>Доктор Умник</vt:lpstr>
      <vt:lpstr>Доктор Умник</vt:lpstr>
      <vt:lpstr>познавательный журнал для детей школьного возраста декабрь-январь 2017 г   Главный редактор: Скачкова София Редакторы:  Кибардина Алиса, Комарова Анастасия. Художники: Комаров Виталий, Коновалова Полина Авторы статей: Сайгина Арина, Айжарыков Самат Дизайнеры: Филиппов Даниил, Михалап Никита, Егоров Даниил Фотограф: Родионов Александр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Журнал Владимировской Средней Общеобразовательной Школы Октябрьского района</dc:title>
  <dc:subject>Шаблон для презентаций</dc:subject>
  <dc:creator>Taya</dc:creator>
  <dc:description>Презентации по культуре и искусству, шаблоны PowerPoint - http://freeppt.ru</dc:description>
  <cp:lastModifiedBy>Пользователь Windows</cp:lastModifiedBy>
  <cp:revision>39</cp:revision>
  <dcterms:created xsi:type="dcterms:W3CDTF">2016-12-23T05:42:17Z</dcterms:created>
  <dcterms:modified xsi:type="dcterms:W3CDTF">2017-02-13T06:06:16Z</dcterms:modified>
</cp:coreProperties>
</file>