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62" r:id="rId3"/>
    <p:sldId id="268" r:id="rId4"/>
    <p:sldId id="267" r:id="rId5"/>
    <p:sldId id="275" r:id="rId6"/>
    <p:sldId id="276" r:id="rId7"/>
    <p:sldId id="277" r:id="rId8"/>
    <p:sldId id="278" r:id="rId9"/>
    <p:sldId id="279" r:id="rId10"/>
    <p:sldId id="280" r:id="rId11"/>
    <p:sldId id="263" r:id="rId12"/>
    <p:sldId id="281" r:id="rId13"/>
    <p:sldId id="282" r:id="rId14"/>
    <p:sldId id="284" r:id="rId15"/>
    <p:sldId id="283" r:id="rId16"/>
    <p:sldId id="317" r:id="rId17"/>
    <p:sldId id="316" r:id="rId18"/>
    <p:sldId id="273" r:id="rId19"/>
    <p:sldId id="327" r:id="rId20"/>
    <p:sldId id="328" r:id="rId21"/>
    <p:sldId id="329" r:id="rId22"/>
    <p:sldId id="330" r:id="rId23"/>
    <p:sldId id="331" r:id="rId24"/>
    <p:sldId id="332" r:id="rId25"/>
    <p:sldId id="272" r:id="rId26"/>
    <p:sldId id="274" r:id="rId27"/>
    <p:sldId id="289" r:id="rId28"/>
    <p:sldId id="296" r:id="rId29"/>
    <p:sldId id="295" r:id="rId30"/>
    <p:sldId id="294" r:id="rId31"/>
    <p:sldId id="293" r:id="rId32"/>
    <p:sldId id="292" r:id="rId33"/>
    <p:sldId id="291" r:id="rId34"/>
    <p:sldId id="290" r:id="rId35"/>
    <p:sldId id="314" r:id="rId36"/>
    <p:sldId id="315" r:id="rId37"/>
    <p:sldId id="271" r:id="rId38"/>
    <p:sldId id="318" r:id="rId39"/>
    <p:sldId id="319" r:id="rId40"/>
    <p:sldId id="320" r:id="rId41"/>
    <p:sldId id="321" r:id="rId42"/>
    <p:sldId id="322" r:id="rId43"/>
    <p:sldId id="323" r:id="rId44"/>
    <p:sldId id="261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83" d="100"/>
          <a:sy n="83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681AD-4BA1-439F-AD38-CED3A44584B4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3BD95-12AD-463D-B71D-56867504F2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239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58CE1F-40F9-49A7-AB8B-08C01FFB7AC6}" type="slidenum">
              <a:rPr lang="ru-RU"/>
              <a:pPr/>
              <a:t>38</a:t>
            </a:fld>
            <a:endParaRPr 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58CE1F-40F9-49A7-AB8B-08C01FFB7AC6}" type="slidenum">
              <a:rPr lang="ru-RU"/>
              <a:pPr/>
              <a:t>39</a:t>
            </a:fld>
            <a:endParaRPr 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58CE1F-40F9-49A7-AB8B-08C01FFB7AC6}" type="slidenum">
              <a:rPr lang="ru-RU"/>
              <a:pPr/>
              <a:t>40</a:t>
            </a:fld>
            <a:endParaRPr 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58CE1F-40F9-49A7-AB8B-08C01FFB7AC6}" type="slidenum">
              <a:rPr lang="ru-RU"/>
              <a:pPr/>
              <a:t>41</a:t>
            </a:fld>
            <a:endParaRPr 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58CE1F-40F9-49A7-AB8B-08C01FFB7AC6}" type="slidenum">
              <a:rPr lang="ru-RU"/>
              <a:pPr/>
              <a:t>42</a:t>
            </a:fld>
            <a:endParaRPr 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58CE1F-40F9-49A7-AB8B-08C01FFB7AC6}" type="slidenum">
              <a:rPr lang="ru-RU"/>
              <a:pPr/>
              <a:t>43</a:t>
            </a:fld>
            <a:endParaRPr lang="ru-R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A18E-0650-485A-9EC2-AB4CD25404B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6D4B-7BE8-4051-8CE8-DE2F66B11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769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A18E-0650-485A-9EC2-AB4CD25404B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6D4B-7BE8-4051-8CE8-DE2F66B11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786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A18E-0650-485A-9EC2-AB4CD25404B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6D4B-7BE8-4051-8CE8-DE2F66B11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8838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A18E-0650-485A-9EC2-AB4CD25404B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6D4B-7BE8-4051-8CE8-DE2F66B11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436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A18E-0650-485A-9EC2-AB4CD25404B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6D4B-7BE8-4051-8CE8-DE2F66B11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513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A18E-0650-485A-9EC2-AB4CD25404B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6D4B-7BE8-4051-8CE8-DE2F66B11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722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A18E-0650-485A-9EC2-AB4CD25404B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6D4B-7BE8-4051-8CE8-DE2F66B11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508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A18E-0650-485A-9EC2-AB4CD25404B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6D4B-7BE8-4051-8CE8-DE2F66B11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295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A18E-0650-485A-9EC2-AB4CD25404B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6D4B-7BE8-4051-8CE8-DE2F66B11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36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A18E-0650-485A-9EC2-AB4CD25404B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6D4B-7BE8-4051-8CE8-DE2F66B11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773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A18E-0650-485A-9EC2-AB4CD25404B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16D4B-7BE8-4051-8CE8-DE2F66B11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436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DA18E-0650-485A-9EC2-AB4CD25404BE}" type="datetimeFigureOut">
              <a:rPr lang="ru-RU" smtClean="0"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16D4B-7BE8-4051-8CE8-DE2F66B110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817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9.jpeg"/><Relationship Id="rId3" Type="http://schemas.openxmlformats.org/officeDocument/2006/relationships/slide" Target="slide37.xml"/><Relationship Id="rId7" Type="http://schemas.openxmlformats.org/officeDocument/2006/relationships/slide" Target="slide25.xml"/><Relationship Id="rId12" Type="http://schemas.openxmlformats.org/officeDocument/2006/relationships/slide" Target="slide11.xml"/><Relationship Id="rId2" Type="http://schemas.openxmlformats.org/officeDocument/2006/relationships/image" Target="../media/image3.jpeg"/><Relationship Id="rId16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11" Type="http://schemas.openxmlformats.org/officeDocument/2006/relationships/image" Target="../media/image8.gif"/><Relationship Id="rId5" Type="http://schemas.openxmlformats.org/officeDocument/2006/relationships/slide" Target="slide4.xml"/><Relationship Id="rId15" Type="http://schemas.openxmlformats.org/officeDocument/2006/relationships/image" Target="../media/image10.jpeg"/><Relationship Id="rId10" Type="http://schemas.openxmlformats.org/officeDocument/2006/relationships/image" Target="../media/image7.jpeg"/><Relationship Id="rId4" Type="http://schemas.openxmlformats.org/officeDocument/2006/relationships/image" Target="../media/image4.jpeg"/><Relationship Id="rId9" Type="http://schemas.openxmlformats.org/officeDocument/2006/relationships/slide" Target="slide18.xml"/><Relationship Id="rId14" Type="http://schemas.openxmlformats.org/officeDocument/2006/relationships/slide" Target="slide4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17.gif"/><Relationship Id="rId3" Type="http://schemas.openxmlformats.org/officeDocument/2006/relationships/image" Target="../media/image12.gif"/><Relationship Id="rId7" Type="http://schemas.openxmlformats.org/officeDocument/2006/relationships/image" Target="../media/image14.jpeg"/><Relationship Id="rId12" Type="http://schemas.openxmlformats.org/officeDocument/2006/relationships/slide" Target="slide8.xml"/><Relationship Id="rId2" Type="http://schemas.openxmlformats.org/officeDocument/2006/relationships/image" Target="../media/image11.jpeg"/><Relationship Id="rId16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11" Type="http://schemas.openxmlformats.org/officeDocument/2006/relationships/image" Target="../media/image16.png"/><Relationship Id="rId5" Type="http://schemas.openxmlformats.org/officeDocument/2006/relationships/image" Target="../media/image13.jpeg"/><Relationship Id="rId15" Type="http://schemas.openxmlformats.org/officeDocument/2006/relationships/image" Target="../media/image18.jpeg"/><Relationship Id="rId10" Type="http://schemas.openxmlformats.org/officeDocument/2006/relationships/slide" Target="slide10.xml"/><Relationship Id="rId4" Type="http://schemas.openxmlformats.org/officeDocument/2006/relationships/slide" Target="slide7.xml"/><Relationship Id="rId9" Type="http://schemas.openxmlformats.org/officeDocument/2006/relationships/image" Target="../media/image15.gif"/><Relationship Id="rId14" Type="http://schemas.openxmlformats.org/officeDocument/2006/relationships/slide" Target="slide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slide" Target="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.bin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.bin"/><Relationship Id="rId4" Type="http://schemas.openxmlformats.org/officeDocument/2006/relationships/slide" Target="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gif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13" Type="http://schemas.openxmlformats.org/officeDocument/2006/relationships/image" Target="../media/image32.png"/><Relationship Id="rId3" Type="http://schemas.openxmlformats.org/officeDocument/2006/relationships/slide" Target="slide3.xml"/><Relationship Id="rId7" Type="http://schemas.openxmlformats.org/officeDocument/2006/relationships/image" Target="../media/image29.png"/><Relationship Id="rId12" Type="http://schemas.openxmlformats.org/officeDocument/2006/relationships/slide" Target="slide16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4.xml"/><Relationship Id="rId11" Type="http://schemas.openxmlformats.org/officeDocument/2006/relationships/image" Target="../media/image31.jpeg"/><Relationship Id="rId5" Type="http://schemas.openxmlformats.org/officeDocument/2006/relationships/image" Target="../media/image26.png"/><Relationship Id="rId15" Type="http://schemas.openxmlformats.org/officeDocument/2006/relationships/image" Target="../media/image33.png"/><Relationship Id="rId10" Type="http://schemas.openxmlformats.org/officeDocument/2006/relationships/slide" Target="slide13.xml"/><Relationship Id="rId4" Type="http://schemas.openxmlformats.org/officeDocument/2006/relationships/slide" Target="slide15.xml"/><Relationship Id="rId9" Type="http://schemas.openxmlformats.org/officeDocument/2006/relationships/image" Target="../media/image30.jpeg"/><Relationship Id="rId1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1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32.xml"/><Relationship Id="rId7" Type="http://schemas.openxmlformats.org/officeDocument/2006/relationships/slide" Target="slide25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11" Type="http://schemas.openxmlformats.org/officeDocument/2006/relationships/slide" Target="slide3.xml"/><Relationship Id="rId5" Type="http://schemas.openxmlformats.org/officeDocument/2006/relationships/slide" Target="slide24.xml"/><Relationship Id="rId10" Type="http://schemas.openxmlformats.org/officeDocument/2006/relationships/slide" Target="slide22.xml"/><Relationship Id="rId4" Type="http://schemas.openxmlformats.org/officeDocument/2006/relationships/slide" Target="slide19.xml"/><Relationship Id="rId9" Type="http://schemas.openxmlformats.org/officeDocument/2006/relationships/slide" Target="slide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7" Type="http://schemas.openxmlformats.org/officeDocument/2006/relationships/image" Target="../media/image40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slide" Target="slide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slide" Target="slide27.xml"/><Relationship Id="rId7" Type="http://schemas.openxmlformats.org/officeDocument/2006/relationships/slide" Target="slide31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0.xml"/><Relationship Id="rId11" Type="http://schemas.openxmlformats.org/officeDocument/2006/relationships/slide" Target="slide3.xml"/><Relationship Id="rId5" Type="http://schemas.openxmlformats.org/officeDocument/2006/relationships/slide" Target="slide29.xml"/><Relationship Id="rId10" Type="http://schemas.openxmlformats.org/officeDocument/2006/relationships/slide" Target="slide34.xml"/><Relationship Id="rId4" Type="http://schemas.openxmlformats.org/officeDocument/2006/relationships/slide" Target="slide28.xml"/><Relationship Id="rId9" Type="http://schemas.openxmlformats.org/officeDocument/2006/relationships/slide" Target="slide3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13" Type="http://schemas.openxmlformats.org/officeDocument/2006/relationships/slide" Target="slide43.xml"/><Relationship Id="rId3" Type="http://schemas.openxmlformats.org/officeDocument/2006/relationships/slide" Target="slide38.xml"/><Relationship Id="rId7" Type="http://schemas.openxmlformats.org/officeDocument/2006/relationships/slide" Target="slide40.xml"/><Relationship Id="rId12" Type="http://schemas.openxmlformats.org/officeDocument/2006/relationships/image" Target="../media/image59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jpeg"/><Relationship Id="rId11" Type="http://schemas.openxmlformats.org/officeDocument/2006/relationships/slide" Target="slide42.xml"/><Relationship Id="rId5" Type="http://schemas.openxmlformats.org/officeDocument/2006/relationships/slide" Target="slide39.xml"/><Relationship Id="rId15" Type="http://schemas.openxmlformats.org/officeDocument/2006/relationships/slide" Target="slide3.xml"/><Relationship Id="rId10" Type="http://schemas.openxmlformats.org/officeDocument/2006/relationships/image" Target="../media/image58.jpeg"/><Relationship Id="rId4" Type="http://schemas.openxmlformats.org/officeDocument/2006/relationships/image" Target="../media/image55.jpeg"/><Relationship Id="rId9" Type="http://schemas.openxmlformats.org/officeDocument/2006/relationships/slide" Target="slide41.xml"/><Relationship Id="rId14" Type="http://schemas.openxmlformats.org/officeDocument/2006/relationships/image" Target="../media/image6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gif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cde.sipkro.ru/moodle/file.php/1/2c5e6bccb3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89" y="0"/>
            <a:ext cx="9162189" cy="686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91170" y="3068960"/>
            <a:ext cx="604704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Математический </a:t>
            </a:r>
          </a:p>
          <a:p>
            <a:pPr algn="ctr"/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калейдоскоп</a:t>
            </a:r>
            <a:endParaRPr lang="ru-RU" sz="54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642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gotovie-prezentacii.ru/wp-content/uploads/2013/02/matematika-f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6871" cy="686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7744" y="650305"/>
            <a:ext cx="48814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Правила игры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1573635"/>
            <a:ext cx="482453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4013" algn="just">
              <a:defRPr/>
            </a:pPr>
            <a:r>
              <a:rPr lang="ru-RU" sz="2000" dirty="0">
                <a:latin typeface="Monotype Corsiva" pitchFamily="66" charset="0"/>
              </a:rPr>
              <a:t>В игре принимают участие </a:t>
            </a:r>
            <a:r>
              <a:rPr lang="ru-RU" sz="2000" dirty="0" smtClean="0">
                <a:latin typeface="Monotype Corsiva" pitchFamily="66" charset="0"/>
              </a:rPr>
              <a:t>2 </a:t>
            </a:r>
            <a:r>
              <a:rPr lang="ru-RU" sz="2000" dirty="0">
                <a:latin typeface="Monotype Corsiva" pitchFamily="66" charset="0"/>
              </a:rPr>
              <a:t>команды по </a:t>
            </a:r>
            <a:r>
              <a:rPr lang="ru-RU" sz="2000" dirty="0" smtClean="0">
                <a:latin typeface="Monotype Corsiva" pitchFamily="66" charset="0"/>
              </a:rPr>
              <a:t> 5 </a:t>
            </a:r>
            <a:r>
              <a:rPr lang="ru-RU" sz="2000" dirty="0">
                <a:latin typeface="Monotype Corsiva" pitchFamily="66" charset="0"/>
              </a:rPr>
              <a:t>человек. Задача каждой команды набрать как можно большее количество баллов. Для этого необходимо правильно ответить на </a:t>
            </a:r>
            <a:r>
              <a:rPr lang="ru-RU" sz="2000" dirty="0" smtClean="0">
                <a:latin typeface="Monotype Corsiva" pitchFamily="66" charset="0"/>
              </a:rPr>
              <a:t>вопросы всех туров.</a:t>
            </a:r>
            <a:endParaRPr lang="ru-RU" sz="2000" dirty="0">
              <a:latin typeface="Monotype Corsiva" pitchFamily="66" charset="0"/>
            </a:endParaRPr>
          </a:p>
          <a:p>
            <a:pPr indent="354013" algn="just">
              <a:defRPr/>
            </a:pPr>
            <a:r>
              <a:rPr lang="ru-RU" sz="2000" dirty="0">
                <a:latin typeface="Monotype Corsiva" pitchFamily="66" charset="0"/>
              </a:rPr>
              <a:t>	</a:t>
            </a:r>
            <a:r>
              <a:rPr lang="ru-RU" sz="2000" dirty="0" smtClean="0">
                <a:latin typeface="Monotype Corsiva" pitchFamily="66" charset="0"/>
              </a:rPr>
              <a:t>Отвечает </a:t>
            </a:r>
            <a:r>
              <a:rPr lang="ru-RU" sz="2000" dirty="0">
                <a:latin typeface="Monotype Corsiva" pitchFamily="66" charset="0"/>
              </a:rPr>
              <a:t>та команда, которая </a:t>
            </a:r>
            <a:r>
              <a:rPr lang="ru-RU" sz="2000" dirty="0" smtClean="0">
                <a:latin typeface="Monotype Corsiva" pitchFamily="66" charset="0"/>
              </a:rPr>
              <a:t>выбирала ответ.  </a:t>
            </a:r>
            <a:r>
              <a:rPr lang="ru-RU" sz="2000" dirty="0">
                <a:latin typeface="Monotype Corsiva" pitchFamily="66" charset="0"/>
              </a:rPr>
              <a:t>Если команда ответила правильно, то она выбирает следующий вопрос. </a:t>
            </a:r>
          </a:p>
          <a:p>
            <a:pPr indent="354013" algn="just">
              <a:defRPr/>
            </a:pPr>
            <a:r>
              <a:rPr lang="ru-RU" sz="2000" dirty="0" smtClean="0">
                <a:latin typeface="Monotype Corsiva" pitchFamily="66" charset="0"/>
              </a:rPr>
              <a:t>Если </a:t>
            </a:r>
            <a:r>
              <a:rPr lang="ru-RU" sz="2000" dirty="0">
                <a:latin typeface="Monotype Corsiva" pitchFamily="66" charset="0"/>
              </a:rPr>
              <a:t>команда отвечает правильно –  баллы прибавляются</a:t>
            </a:r>
            <a:r>
              <a:rPr lang="ru-RU" sz="2000" dirty="0" smtClean="0">
                <a:latin typeface="Monotype Corsiva" pitchFamily="66" charset="0"/>
              </a:rPr>
              <a:t>, если неправильно - вычитаются.</a:t>
            </a:r>
            <a:endParaRPr lang="ru-RU" sz="20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77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http://img-fotki.yandex.ru/get/4418/135116627.26/0_62054_b22bdfa4_X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77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img0.liveinternet.ru/images/attach/c/5/87/592/87592732_large_y12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723" y="589526"/>
            <a:ext cx="2263800" cy="12727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1244571">
            <a:off x="4199993" y="777938"/>
            <a:ext cx="3250505" cy="70758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Математическая</a:t>
            </a:r>
          </a:p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рыбалка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355" y="44624"/>
            <a:ext cx="305983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мире формул</a:t>
            </a:r>
            <a:endParaRPr lang="ru-RU" sz="3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1" name="Picture 2" descr="http://faculty.ksu.edu.sa/musa/musa_arabic/PublishingImages/%D8%AC%D8%B0%D9%88%D8%B1.gif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18" y="617165"/>
            <a:ext cx="1547188" cy="1158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2" name="Picture 6" descr="http://upload.wikimedia.org/wikipedia/commons/thumb/b/b4/Sierpinski_pyramid.png/800px-Sierpinski_pyramid.pn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148" y="4813294"/>
            <a:ext cx="2108206" cy="131762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46570" y="3949605"/>
            <a:ext cx="3325715" cy="1077218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Геометрическая мозаика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6152" name="Picture 8" descr="http://iskra-news.info/_ph/2/2/929595112.jpg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27" y="4725144"/>
            <a:ext cx="1900674" cy="149393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http://olga1970.ucoz.ru/smeta.gif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264292"/>
            <a:ext cx="1571625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-29477" y="4365104"/>
            <a:ext cx="2406428" cy="461665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sp3d>
            <a:bevelT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Найди лишнее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56" name="Picture 12" descr="http://оператор-года.рф/10cca-1560-perevozchikova/files/2014/02/449145452cel1.jpg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740270"/>
            <a:ext cx="1735311" cy="1811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950118" y="3320484"/>
            <a:ext cx="3004219" cy="4616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32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Стрельба по мишени</a:t>
            </a:r>
            <a:endParaRPr lang="ru-RU" sz="32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22530" name="Picture 2" descr="Welcome to St. Tropez - Клубы в Томске - Яндекс.Афиша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202" y="2049757"/>
            <a:ext cx="1650124" cy="123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825246" y="3058874"/>
            <a:ext cx="274157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Числа в музыке</a:t>
            </a:r>
            <a:endParaRPr lang="ru-RU" sz="2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Управляющая кнопка: звук 1">
            <a:hlinkClick r:id="rId14" action="ppaction://hlinksldjump" highlightClick="1">
              <a:snd r:embed="rId16" name="applause.wav"/>
            </a:hlinkClick>
          </p:cNvPr>
          <p:cNvSpPr/>
          <p:nvPr/>
        </p:nvSpPr>
        <p:spPr>
          <a:xfrm>
            <a:off x="8192326" y="6219074"/>
            <a:ext cx="628146" cy="450286"/>
          </a:xfrm>
          <a:prstGeom prst="actionButtonSou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98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artopic.ru/yguxz/skachat_besplatno_effekty_dlya_prezentacii_4469_1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35157"/>
            <a:ext cx="9144000" cy="6893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307" y="188640"/>
            <a:ext cx="7408167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 мире формул</a:t>
            </a:r>
            <a:endParaRPr lang="ru-RU" sz="4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10" descr="http://i036.radikal.ru/1111/9f/af07af6c6ae1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446129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mirgadaniy.ru/images/KseniaAuthor2/fbhewjq43u.jp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60834"/>
            <a:ext cx="1318198" cy="12038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" name="Picture 2" descr="http://www.e1.ru/news/images/new/385303/images/888.jp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5837" y="3284984"/>
            <a:ext cx="1406164" cy="936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http://www.doski.ru/i/81/51/815132.gif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667" y="4031243"/>
            <a:ext cx="1619176" cy="124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ua.convdocs.org/pars_docs/refs/207/206300/206300_html_22b9e884.png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7930" y="3417719"/>
            <a:ext cx="1585454" cy="12354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7174" name="Picture 6" descr="http://stat11.privet.ru/lr/08318f26f1503988e814e4a9e426f15a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006" y="5275031"/>
            <a:ext cx="1564913" cy="13189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cdn.bolshoyvopros.ru/files/users/images/a6/6d/a66d3220ce33ea3e273c94272bfbc8cc.jp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824" y="4822087"/>
            <a:ext cx="1384540" cy="10946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Управляющая кнопка: в конец 10">
            <a:hlinkClick r:id="rId16" action="ppaction://hlinksldjump" highlightClick="1"/>
          </p:cNvPr>
          <p:cNvSpPr/>
          <p:nvPr/>
        </p:nvSpPr>
        <p:spPr>
          <a:xfrm>
            <a:off x="7963384" y="6198892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16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Материалы за 22.03.2012 &quot; Фотобанк - бесплатный ст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774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2193033" y="3747737"/>
                <a:ext cx="7408167" cy="178689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ru-RU" sz="4400" dirty="0" smtClean="0">
                    <a:ln w="18415" cmpd="sng">
                      <a:noFill/>
                      <a:prstDash val="solid"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Вывести значение </a:t>
                </a:r>
                <a:r>
                  <a:rPr lang="en-US" sz="4400" dirty="0" smtClean="0">
                    <a:ln w="18415" cmpd="sng">
                      <a:noFill/>
                      <a:prstDash val="solid"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 </a:t>
                </a:r>
                <a:r>
                  <a:rPr lang="ru-RU" sz="4400" dirty="0" smtClean="0">
                    <a:ln w="18415" cmpd="sng">
                      <a:noFill/>
                      <a:prstDash val="solid"/>
                    </a:ln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из формулы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n w="18415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</a:rPr>
                      <m:t>𝑉</m:t>
                    </m:r>
                    <m:r>
                      <a:rPr lang="en-US" sz="4400" b="0" i="1" smtClean="0">
                        <a:ln w="18415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4400" b="0" i="1" smtClean="0">
                            <a:ln w="18415" cmpd="sng">
                              <a:noFill/>
                              <a:prstDash val="solid"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en-US" sz="4400" b="0" i="1" smtClean="0">
                            <a:ln w="18415" cmpd="sng">
                              <a:noFill/>
                              <a:prstDash val="solid"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4400" b="0" i="1" smtClean="0">
                            <a:ln w="18415" cmpd="sng">
                              <a:noFill/>
                              <a:prstDash val="solid"/>
                            </a:ln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4400" b="0" i="1" smtClean="0">
                        <a:ln w="18415" cmpd="sng">
                          <a:noFill/>
                          <a:prstDash val="solid"/>
                        </a:ln>
                        <a:solidFill>
                          <a:schemeClr val="tx1"/>
                        </a:solidFill>
                        <a:effectLst/>
                        <a:latin typeface="Cambria Math"/>
                      </a:rPr>
                      <m:t>𝑆h</m:t>
                    </m:r>
                  </m:oMath>
                </a14:m>
                <a:endParaRPr lang="ru-RU" sz="4400" dirty="0">
                  <a:ln w="18415" cmpd="sng">
                    <a:noFill/>
                    <a:prstDash val="solid"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033" y="3747737"/>
                <a:ext cx="7408167" cy="1786899"/>
              </a:xfrm>
              <a:prstGeom prst="rect">
                <a:avLst/>
              </a:prstGeom>
              <a:blipFill rotWithShape="1">
                <a:blip r:embed="rId3"/>
                <a:stretch>
                  <a:fillRect t="-6485" b="-37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331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Управляющая кнопка: в конец 8">
            <a:hlinkClick r:id="rId4" action="ppaction://hlinksldjump" highlightClick="1"/>
          </p:cNvPr>
          <p:cNvSpPr/>
          <p:nvPr/>
        </p:nvSpPr>
        <p:spPr>
          <a:xfrm>
            <a:off x="8100392" y="6165304"/>
            <a:ext cx="504056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88877" y="4667040"/>
                <a:ext cx="2808312" cy="18774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Ответ: </a:t>
                </a:r>
                <a14:m>
                  <m:oMath xmlns:m="http://schemas.openxmlformats.org/officeDocument/2006/math">
                    <m:r>
                      <a:rPr lang="en-US" sz="3600" b="1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latin typeface="Cambria Math"/>
                      </a:rPr>
                      <m:t>𝐡</m:t>
                    </m:r>
                    <m:r>
                      <a:rPr lang="en-US" sz="3600" b="1">
                        <a:ln w="18415" cmpd="sng">
                          <a:solidFill>
                            <a:srgbClr val="FFFFFF"/>
                          </a:solidFill>
                          <a:prstDash val="solid"/>
                        </a:ln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3600" b="1" i="1">
                            <a:ln w="18415" cmpd="sng">
                              <a:solidFill>
                                <a:srgbClr val="FFFFFF"/>
                              </a:solidFill>
                              <a:prstDash val="solid"/>
                            </a:ln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>
                            <a:ln w="18415" cmpd="sng">
                              <a:solidFill>
                                <a:srgbClr val="FFFFFF"/>
                              </a:solidFill>
                              <a:prstDash val="solid"/>
                            </a:ln>
                            <a:latin typeface="Cambria Math"/>
                          </a:rPr>
                          <m:t>𝟑𝐕</m:t>
                        </m:r>
                      </m:num>
                      <m:den>
                        <m:r>
                          <a:rPr lang="en-US" sz="3600" b="1">
                            <a:ln w="18415" cmpd="sng">
                              <a:solidFill>
                                <a:srgbClr val="FFFFFF"/>
                              </a:solidFill>
                              <a:prstDash val="solid"/>
                            </a:ln>
                            <a:latin typeface="Cambria Math"/>
                          </a:rPr>
                          <m:t>𝐒</m:t>
                        </m:r>
                      </m:den>
                    </m:f>
                  </m:oMath>
                </a14:m>
                <a:endParaRPr lang="ru-RU" sz="3600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32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ru-RU" sz="32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877" y="4667040"/>
                <a:ext cx="2808312" cy="1877437"/>
              </a:xfrm>
              <a:prstGeom prst="rect">
                <a:avLst/>
              </a:prstGeom>
              <a:blipFill rotWithShape="1">
                <a:blip r:embed="rId5"/>
                <a:stretch>
                  <a:fillRect l="-5423" t="-454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03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Материалы за 22.03.2012 &quot; Фотобанк - бесплатный сто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5715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331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Управляющая кнопка: в конец 8">
            <a:hlinkClick r:id="rId4" action="ppaction://hlinksldjump" highlightClick="1"/>
          </p:cNvPr>
          <p:cNvSpPr/>
          <p:nvPr/>
        </p:nvSpPr>
        <p:spPr>
          <a:xfrm>
            <a:off x="8100392" y="6165304"/>
            <a:ext cx="504056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057852" y="3235522"/>
            <a:ext cx="59046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формулы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=1,8С+32  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выразите переменную С.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7967" y="5013176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419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52400" y="571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5023667"/>
              </p:ext>
            </p:extLst>
          </p:nvPr>
        </p:nvGraphicFramePr>
        <p:xfrm>
          <a:off x="2076777" y="4741206"/>
          <a:ext cx="1962150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1" name="Формула" r:id="rId5" imgW="723586" imgH="418918" progId="Equation.3">
                  <p:embed/>
                </p:oleObj>
              </mc:Choice>
              <mc:Fallback>
                <p:oleObj name="Формула" r:id="rId5" imgW="723586" imgH="418918" progId="Equation.3">
                  <p:embed/>
                  <p:pic>
                    <p:nvPicPr>
                      <p:cNvPr id="0" name="Объект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6777" y="4741206"/>
                        <a:ext cx="1962150" cy="112871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860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Материалы за 22.03.2012 &quot; Фотобанк - бесплатный ст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" y="-46037"/>
            <a:ext cx="9571567" cy="690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331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Управляющая кнопка: в конец 8">
            <a:hlinkClick r:id="rId3" action="ppaction://hlinksldjump" highlightClick="1"/>
          </p:cNvPr>
          <p:cNvSpPr/>
          <p:nvPr/>
        </p:nvSpPr>
        <p:spPr>
          <a:xfrm>
            <a:off x="8100392" y="6165304"/>
            <a:ext cx="504056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245024" y="3110180"/>
            <a:ext cx="61310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Назвать формулу площади круга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3722" y="5760549"/>
            <a:ext cx="42016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S=</a:t>
            </a:r>
            <a:r>
              <a:rPr lang="el-G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8" name="Picture 4" descr="Дан круглый стадион его радиус равен 50 метров. Вопрос сколько метров равен стадион?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23" y="3099358"/>
            <a:ext cx="2571750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4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Материалы за 22.03.2012 &quot; Фотобанк - бесплатный ст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6789"/>
            <a:ext cx="9396535" cy="6874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331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Управляющая кнопка: в конец 8">
            <a:hlinkClick r:id="rId3" action="ppaction://hlinksldjump" highlightClick="1"/>
          </p:cNvPr>
          <p:cNvSpPr/>
          <p:nvPr/>
        </p:nvSpPr>
        <p:spPr>
          <a:xfrm>
            <a:off x="8100392" y="6165304"/>
            <a:ext cx="504056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166547" y="3622406"/>
            <a:ext cx="61310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Назвать формулу Герона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251520" y="4869160"/>
                <a:ext cx="5403191" cy="1181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Ответ:</a:t>
                </a:r>
                <a:r>
                  <a:rPr lang="ru-RU" sz="3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20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𝑝</m:t>
                        </m:r>
                        <m:r>
                          <a:rPr lang="ru-RU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𝑝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)(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𝑝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)(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𝑝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𝑐</m:t>
                        </m:r>
                        <m:r>
                          <a:rPr lang="en-US" sz="32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rad>
                  </m:oMath>
                </a14:m>
                <a:endParaRPr lang="ru-RU" sz="3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869160"/>
                <a:ext cx="5403191" cy="1181157"/>
              </a:xfrm>
              <a:prstGeom prst="rect">
                <a:avLst/>
              </a:prstGeom>
              <a:blipFill rotWithShape="1">
                <a:blip r:embed="rId4"/>
                <a:stretch>
                  <a:fillRect l="-2818" t="-7216" b="-128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412" name="Picture 4" descr="Герон / 1979 / РУ / DVDRip - Скачать торрент - Трекер - HD-NET.OR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95" y="3031827"/>
            <a:ext cx="2449777" cy="183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1344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" name="Picture 20" descr="Материалы за 22.03.2012 &quot; Фотобанк - бесплатный сток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331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Управляющая кнопка: в конец 8">
            <a:hlinkClick r:id="rId4" action="ppaction://hlinksldjump" highlightClick="1"/>
          </p:cNvPr>
          <p:cNvSpPr/>
          <p:nvPr/>
        </p:nvSpPr>
        <p:spPr>
          <a:xfrm>
            <a:off x="8100392" y="6165304"/>
            <a:ext cx="504056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572327" y="3710344"/>
            <a:ext cx="29137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формулы 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5491312"/>
              </p:ext>
            </p:extLst>
          </p:nvPr>
        </p:nvGraphicFramePr>
        <p:xfrm>
          <a:off x="6492132" y="3593593"/>
          <a:ext cx="1216025" cy="941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3" name="Формула" r:id="rId5" imgW="507960" imgH="393480" progId="Equation.3">
                  <p:embed/>
                </p:oleObj>
              </mc:Choice>
              <mc:Fallback>
                <p:oleObj name="Формула" r:id="rId5" imgW="507960" imgH="39348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2132" y="3593593"/>
                        <a:ext cx="1216025" cy="9413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275856" y="4725144"/>
            <a:ext cx="552907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выразить переменную </a:t>
            </a:r>
            <a:r>
              <a:rPr kumimoji="0" lang="en-US" altLang="ru-RU" sz="36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R</a:t>
            </a:r>
            <a:r>
              <a:rPr kumimoji="0" lang="ru-RU" altLang="ru-RU" sz="3600" b="1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.</a:t>
            </a:r>
            <a:r>
              <a:rPr kumimoji="0" lang="ru-RU" altLang="ru-RU" sz="3600" b="0" i="0" u="none" strike="noStrike" cap="none" normalizeH="0" baseline="0" dirty="0" smtClean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55426" y="5545780"/>
                <a:ext cx="4971143" cy="9795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2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Ответ:</a:t>
                </a:r>
                <a:r>
                  <a:rPr lang="ru-RU" sz="32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𝑎𝑏𝑐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US" sz="40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𝑆</m:t>
                        </m:r>
                      </m:den>
                    </m:f>
                  </m:oMath>
                </a14:m>
                <a:endParaRPr lang="ru-RU" sz="4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26" y="5545780"/>
                <a:ext cx="4971143" cy="979564"/>
              </a:xfrm>
              <a:prstGeom prst="rect">
                <a:avLst/>
              </a:prstGeom>
              <a:blipFill rotWithShape="1">
                <a:blip r:embed="rId7"/>
                <a:stretch>
                  <a:fillRect l="-3190" b="-125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2059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Материалы за 22.03.2012 &quot; Фотобанк - бесплатный сток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344375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33147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Управляющая кнопка: в конец 8">
            <a:hlinkClick r:id="rId3" action="ppaction://hlinksldjump" highlightClick="1"/>
          </p:cNvPr>
          <p:cNvSpPr/>
          <p:nvPr/>
        </p:nvSpPr>
        <p:spPr>
          <a:xfrm>
            <a:off x="8100392" y="6165304"/>
            <a:ext cx="504056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647631" y="3094403"/>
                <a:ext cx="6696744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36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Какую теорему выражает формула</a:t>
                </a:r>
                <a:endParaRPr lang="en-US" sz="3600" dirty="0" smtClean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ru-RU" sz="36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360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+</m:t>
                    </m:r>
                    <m:sSup>
                      <m:sSupPr>
                        <m:ctrlP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p>
                        <m:r>
                          <a:rPr lang="en-US" sz="36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∙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∙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∙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𝑐𝑜𝑠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Times New Roman" panose="02020603050405020304" pitchFamily="18" charset="0"/>
                      </a:rPr>
                      <m:t>𝛼</m:t>
                    </m:r>
                  </m:oMath>
                </a14:m>
                <a:endParaRPr lang="ru-RU" sz="36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631" y="3094403"/>
                <a:ext cx="6696744" cy="1754326"/>
              </a:xfrm>
              <a:prstGeom prst="rect">
                <a:avLst/>
              </a:prstGeom>
              <a:blipFill rotWithShape="1">
                <a:blip r:embed="rId4"/>
                <a:stretch>
                  <a:fillRect l="-2730" t="-55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251520" y="5445224"/>
            <a:ext cx="5907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теорему косинусов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6" name="Picture 4" descr="http://cf067b.medialib.glogster.com/media/b8/b87f733d5fbff6a169aa00c87ca3da56ac119ec4b151fa591645e1d990361d18/image335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914" y="3015430"/>
            <a:ext cx="3497057" cy="249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37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1.liveinternet.ru/images/attach/c/6/92/855/92855991_large_1442302_e5653f4307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71" y="0"/>
            <a:ext cx="9283791" cy="685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Овал 12"/>
          <p:cNvSpPr/>
          <p:nvPr/>
        </p:nvSpPr>
        <p:spPr>
          <a:xfrm>
            <a:off x="1043608" y="44624"/>
            <a:ext cx="7416824" cy="676875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/>
          <p:cNvSpPr/>
          <p:nvPr/>
        </p:nvSpPr>
        <p:spPr>
          <a:xfrm>
            <a:off x="1594634" y="476672"/>
            <a:ext cx="6259456" cy="590465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2253672" y="1124745"/>
            <a:ext cx="4982624" cy="4680519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872776" y="1672541"/>
            <a:ext cx="3744416" cy="3700675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3419872" y="2204864"/>
            <a:ext cx="2608980" cy="258874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422911" y="44624"/>
            <a:ext cx="5888546" cy="96572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Стрельба</a:t>
            </a:r>
          </a:p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по мишени</a:t>
            </a:r>
            <a:endParaRPr lang="ru-RU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3845606" y="2636912"/>
            <a:ext cx="1757511" cy="18002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в конец 3">
            <a:hlinkClick r:id="rId3" action="ppaction://hlinksldjump" highlightClick="1"/>
          </p:cNvPr>
          <p:cNvSpPr/>
          <p:nvPr/>
        </p:nvSpPr>
        <p:spPr>
          <a:xfrm>
            <a:off x="8210784" y="5805264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460" name="Picture 4" descr="красивые цифры 6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675" y="3331665"/>
            <a:ext cx="613197" cy="61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красивые цифры 5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4627" y="2599779"/>
            <a:ext cx="613197" cy="61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красивые цифры 9">
            <a:hlinkClick r:id="rId8" action="ppaction://hlinksldjump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9750" y="3108267"/>
            <a:ext cx="829221" cy="829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6" name="Picture 10" descr="красивые цифры 3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429000"/>
            <a:ext cx="514392" cy="51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12" descr="красивые цифры 7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115" y="2491766"/>
            <a:ext cx="630635" cy="630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70" name="Picture 14" descr="красивые цифры 2, страница 1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636912"/>
            <a:ext cx="613197" cy="613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16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1.liveinternet.ru/images/attach/c/6/92/855/92855991_large_1442302_e5653f4307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71" y="0"/>
            <a:ext cx="9283791" cy="685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D:\Света\с зеленой флэшки\анимашки\смайлики\69149563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11" y="3215912"/>
            <a:ext cx="4649005" cy="212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Управляющая кнопка: в конец 3">
            <a:hlinkClick r:id="rId4" action="ppaction://hlinksldjump" highlightClick="1"/>
          </p:cNvPr>
          <p:cNvSpPr/>
          <p:nvPr/>
        </p:nvSpPr>
        <p:spPr>
          <a:xfrm>
            <a:off x="8210784" y="5805264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915816" y="153794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и острый, да не нос,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прямой, да не вопрос,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тупой он, да не ножик, 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еще таким быть может?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8024" y="4631937"/>
            <a:ext cx="49711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14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1.liveinternet.ru/images/attach/c/6/92/855/92855991_large_1442302_e5653f4307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71" y="0"/>
            <a:ext cx="9283791" cy="685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D:\Света\с зеленой флэшки\анимашки\смайлики\69149563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29647"/>
            <a:ext cx="4649005" cy="212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в конец 5">
            <a:hlinkClick r:id="rId4" action="ppaction://hlinksldjump" highlightClick="1"/>
          </p:cNvPr>
          <p:cNvSpPr/>
          <p:nvPr/>
        </p:nvSpPr>
        <p:spPr>
          <a:xfrm>
            <a:off x="8210784" y="5805264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239641" y="3137259"/>
            <a:ext cx="497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циркуль  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23728" y="476672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Ноги очень интересны 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таинственного друга: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первая на месте,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 другая ходит кругом! </a:t>
            </a:r>
          </a:p>
        </p:txBody>
      </p:sp>
    </p:spTree>
    <p:extLst>
      <p:ext uri="{BB962C8B-B14F-4D97-AF65-F5344CB8AC3E}">
        <p14:creationId xmlns:p14="http://schemas.microsoft.com/office/powerpoint/2010/main" val="18759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1.liveinternet.ru/images/attach/c/6/92/855/92855991_large_1442302_e5653f4307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71" y="0"/>
            <a:ext cx="9283791" cy="685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D:\Света\с зеленой флэшки\анимашки\смайлики\69149563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437918"/>
            <a:ext cx="4649005" cy="212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в конец 5">
            <a:hlinkClick r:id="rId4" action="ppaction://hlinksldjump" highlightClick="1"/>
          </p:cNvPr>
          <p:cNvSpPr/>
          <p:nvPr/>
        </p:nvSpPr>
        <p:spPr>
          <a:xfrm>
            <a:off x="8210784" y="5805264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692696"/>
            <a:ext cx="74888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Какое государство в своем названии содержит степень буквы?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87824" y="2552484"/>
            <a:ext cx="497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Куба  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36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1.liveinternet.ru/images/attach/c/6/92/855/92855991_large_1442302_e5653f4307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71" y="0"/>
            <a:ext cx="9283791" cy="685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D:\Света\с зеленой флэшки\анимашки\смайлики\69149563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437918"/>
            <a:ext cx="4649005" cy="212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в конец 5">
            <a:hlinkClick r:id="rId4" action="ppaction://hlinksldjump" highlightClick="1"/>
          </p:cNvPr>
          <p:cNvSpPr/>
          <p:nvPr/>
        </p:nvSpPr>
        <p:spPr>
          <a:xfrm>
            <a:off x="8210784" y="5805264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475656" y="404664"/>
            <a:ext cx="69127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 трое в треугольнике любом,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Предпочитая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золотые середины.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тяжести встречаем на пути,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Ведущим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вершины.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называют нас, скажи?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6493" y="3088866"/>
            <a:ext cx="497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Медианы 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604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1.liveinternet.ru/images/attach/c/6/92/855/92855991_large_1442302_e5653f4307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83791" cy="685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D:\Света\с зеленой флэшки\анимашки\смайлики\69149563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437918"/>
            <a:ext cx="4649005" cy="212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в конец 5">
            <a:hlinkClick r:id="rId4" action="ppaction://hlinksldjump" highlightClick="1"/>
          </p:cNvPr>
          <p:cNvSpPr/>
          <p:nvPr/>
        </p:nvSpPr>
        <p:spPr>
          <a:xfrm>
            <a:off x="8210784" y="5805264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332656"/>
            <a:ext cx="76880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древности такого термина не было. Его ввел в 17 веке французский математик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Виет, в переводе с латинского он означает «спица колеса». Что это?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71800" y="1988840"/>
            <a:ext cx="497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радиус 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20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1.liveinternet.ru/images/attach/c/6/92/855/92855991_large_1442302_e5653f4307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71" y="0"/>
            <a:ext cx="9283791" cy="685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D:\Света\с зеленой флэшки\анимашки\смайлики\69149563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3437918"/>
            <a:ext cx="4649005" cy="212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в конец 5">
            <a:hlinkClick r:id="rId4" action="ppaction://hlinksldjump" highlightClick="1"/>
          </p:cNvPr>
          <p:cNvSpPr/>
          <p:nvPr/>
        </p:nvSpPr>
        <p:spPr>
          <a:xfrm>
            <a:off x="8210784" y="5805264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476672"/>
            <a:ext cx="75272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Точка, от которой в Венгрии отсчитывают расстояния, отмечена особо. В этом месте в центре Будапешта стоит памятный знак.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цифра была удостоена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таких почестей?        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131840" y="2904784"/>
            <a:ext cx="4971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нуль 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378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masadisutrisno.files.wordpress.com/2012/10/background_twitt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7" y="476672"/>
            <a:ext cx="6333186" cy="1107996"/>
          </a:xfrm>
          <a:prstGeom prst="rect">
            <a:avLst/>
          </a:prstGeom>
          <a:noFill/>
          <a:scene3d>
            <a:camera prst="perspectiveHeroicExtremeLeftFacing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Найди лишнее</a:t>
            </a:r>
            <a:endParaRPr lang="ru-RU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Куб 3">
            <a:hlinkClick r:id="rId3" action="ppaction://hlinksldjump"/>
          </p:cNvPr>
          <p:cNvSpPr>
            <a:spLocks noChangeAspect="1"/>
          </p:cNvSpPr>
          <p:nvPr/>
        </p:nvSpPr>
        <p:spPr>
          <a:xfrm>
            <a:off x="572317" y="1844824"/>
            <a:ext cx="1403350" cy="1403350"/>
          </a:xfrm>
          <a:prstGeom prst="cube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>
                <a:solidFill>
                  <a:srgbClr val="FFFF00"/>
                </a:solidFill>
                <a:latin typeface="Arial" pitchFamily="34" charset="0"/>
                <a:cs typeface="Arial" pitchFamily="34" charset="0"/>
                <a:hlinkClick r:id="rId4" action="ppaction://hlinksldjump"/>
              </a:rPr>
              <a:t>1</a:t>
            </a:r>
            <a:endParaRPr lang="ru-RU" sz="6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Куб 4">
            <a:hlinkClick r:id="rId5" action="ppaction://hlinksldjump"/>
          </p:cNvPr>
          <p:cNvSpPr>
            <a:spLocks noChangeAspect="1"/>
          </p:cNvSpPr>
          <p:nvPr/>
        </p:nvSpPr>
        <p:spPr>
          <a:xfrm>
            <a:off x="1648048" y="3536206"/>
            <a:ext cx="1403350" cy="1403350"/>
          </a:xfrm>
          <a:prstGeom prst="cube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>
                <a:solidFill>
                  <a:srgbClr val="FFFF00"/>
                </a:solidFill>
                <a:latin typeface="Arial" pitchFamily="34" charset="0"/>
                <a:cs typeface="Arial" pitchFamily="34" charset="0"/>
                <a:hlinkClick r:id="rId6" action="ppaction://hlinksldjump"/>
              </a:rPr>
              <a:t>2</a:t>
            </a:r>
            <a:endParaRPr lang="ru-RU" sz="6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Куб 5">
            <a:hlinkClick r:id="rId7" action="ppaction://hlinksldjump"/>
          </p:cNvPr>
          <p:cNvSpPr>
            <a:spLocks noChangeAspect="1"/>
          </p:cNvSpPr>
          <p:nvPr/>
        </p:nvSpPr>
        <p:spPr>
          <a:xfrm>
            <a:off x="3347864" y="2180630"/>
            <a:ext cx="1403350" cy="1403350"/>
          </a:xfrm>
          <a:prstGeom prst="cube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>
                <a:solidFill>
                  <a:srgbClr val="FFFF00"/>
                </a:solidFill>
                <a:latin typeface="Arial" pitchFamily="34" charset="0"/>
                <a:cs typeface="Arial" pitchFamily="34" charset="0"/>
                <a:hlinkClick r:id="rId8" action="ppaction://hlinksldjump"/>
              </a:rPr>
              <a:t>3</a:t>
            </a:r>
            <a:endParaRPr lang="ru-RU" sz="6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Куб 6">
            <a:hlinkClick r:id="rId9" action="ppaction://hlinksldjump"/>
          </p:cNvPr>
          <p:cNvSpPr>
            <a:spLocks noChangeAspect="1"/>
          </p:cNvSpPr>
          <p:nvPr/>
        </p:nvSpPr>
        <p:spPr>
          <a:xfrm>
            <a:off x="4282210" y="3727426"/>
            <a:ext cx="1403350" cy="1403350"/>
          </a:xfrm>
          <a:prstGeom prst="cube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rgbClr val="FFFF00"/>
                </a:solidFill>
                <a:latin typeface="Arial" pitchFamily="34" charset="0"/>
                <a:cs typeface="Arial" pitchFamily="34" charset="0"/>
                <a:hlinkClick r:id="rId10" action="ppaction://hlinksldjump"/>
              </a:rPr>
              <a:t>4</a:t>
            </a:r>
            <a:endParaRPr lang="ru-RU" sz="6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Куб 7">
            <a:hlinkClick r:id="rId5" action="ppaction://hlinksldjump"/>
          </p:cNvPr>
          <p:cNvSpPr>
            <a:spLocks noChangeAspect="1"/>
          </p:cNvSpPr>
          <p:nvPr/>
        </p:nvSpPr>
        <p:spPr>
          <a:xfrm>
            <a:off x="6029635" y="2727325"/>
            <a:ext cx="1403350" cy="1403350"/>
          </a:xfrm>
          <a:prstGeom prst="cube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hlinkClick r:id="rId9" action="ppaction://hlinksldjump"/>
              </a:rPr>
              <a:t>5</a:t>
            </a:r>
            <a:endParaRPr lang="ru-RU" sz="6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Куб 8">
            <a:hlinkClick r:id="rId7" action="ppaction://hlinksldjump"/>
          </p:cNvPr>
          <p:cNvSpPr>
            <a:spLocks noChangeAspect="1"/>
          </p:cNvSpPr>
          <p:nvPr/>
        </p:nvSpPr>
        <p:spPr>
          <a:xfrm>
            <a:off x="6948264" y="4237881"/>
            <a:ext cx="1403350" cy="1403350"/>
          </a:xfrm>
          <a:prstGeom prst="cube">
            <a:avLst/>
          </a:prstGeom>
          <a:solidFill>
            <a:srgbClr val="0070C0"/>
          </a:solidFill>
          <a:ln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  <a:hlinkClick r:id="rId5" action="ppaction://hlinksldjump"/>
              </a:rPr>
              <a:t>6</a:t>
            </a:r>
            <a:endParaRPr lang="ru-RU" sz="60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Управляющая кнопка: в конец 9">
            <a:hlinkClick r:id="rId11" action="ppaction://hlinksldjump" highlightClick="1"/>
          </p:cNvPr>
          <p:cNvSpPr/>
          <p:nvPr/>
        </p:nvSpPr>
        <p:spPr>
          <a:xfrm>
            <a:off x="8210784" y="6165304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562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&amp;Kcy;&amp;acy;&amp;kcy; &amp;scy;&amp;dcy;&amp;iecy;&amp;lcy;&amp;acy;&amp;tcy;&amp;softcy; &amp;acy;&amp;ncy;&amp;icy;&amp;mcy;&amp;acy;&amp;tscy;&amp;icy;&amp;yucy; &amp;kcy;&amp;rcy;&amp;ucy;&amp;tcy;&amp;yacy;&amp;shchcy;&amp;iecy;&amp;gcy;&amp;ocy;&amp;scy;&amp;yacy; &amp;shcy;&amp;acy;&amp;rcy;&amp;acy; &amp;icy;&amp;lcy;&amp;icy; &amp;gcy;&amp;lcy;&amp;ocy;&amp;bcy;&amp;ucy;&amp;scy;&amp;acy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2016125" cy="204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7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021388"/>
            <a:ext cx="719138" cy="539750"/>
          </a:xfrm>
          <a:prstGeom prst="actionButtonReturn">
            <a:avLst/>
          </a:prstGeom>
          <a:gradFill rotWithShape="1">
            <a:gsLst>
              <a:gs pos="0">
                <a:srgbClr val="996633"/>
              </a:gs>
              <a:gs pos="100000">
                <a:srgbClr val="996633">
                  <a:gamma/>
                  <a:tint val="2353"/>
                  <a:invGamma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2339975" y="333375"/>
            <a:ext cx="6408738" cy="2232025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875835"/>
              </a:gs>
              <a:gs pos="100000">
                <a:srgbClr val="875835">
                  <a:gamma/>
                  <a:tint val="7372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Трехзначное число состоит из </a:t>
            </a:r>
          </a:p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возрастающих (слева направо) цифр.</a:t>
            </a:r>
          </a:p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Если это число прочитать,</a:t>
            </a:r>
          </a:p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то все слова будут начинаться </a:t>
            </a:r>
          </a:p>
          <a:p>
            <a:pPr algn="ctr"/>
            <a:r>
              <a:rPr lang="ru-RU" sz="2400" b="1">
                <a:solidFill>
                  <a:schemeClr val="bg1"/>
                </a:solidFill>
                <a:latin typeface="Times New Roman" pitchFamily="18" charset="0"/>
              </a:rPr>
              <a:t>на одну и туже букву. Что это за число?</a:t>
            </a:r>
            <a:r>
              <a:rPr lang="ru-RU"/>
              <a:t> </a:t>
            </a:r>
            <a:endParaRPr lang="ru-RU" sz="2400" b="1">
              <a:latin typeface="Times New Roman" pitchFamily="18" charset="0"/>
            </a:endParaRPr>
          </a:p>
        </p:txBody>
      </p:sp>
      <p:sp>
        <p:nvSpPr>
          <p:cNvPr id="10252" name="WordArt 12"/>
          <p:cNvSpPr>
            <a:spLocks noChangeArrowheads="1" noChangeShapeType="1" noTextEdit="1"/>
          </p:cNvSpPr>
          <p:nvPr/>
        </p:nvSpPr>
        <p:spPr bwMode="auto">
          <a:xfrm>
            <a:off x="1908175" y="3500438"/>
            <a:ext cx="503238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C6810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0253" name="WordArt 13"/>
          <p:cNvSpPr>
            <a:spLocks noChangeArrowheads="1" noChangeShapeType="1" noTextEdit="1"/>
          </p:cNvSpPr>
          <p:nvPr/>
        </p:nvSpPr>
        <p:spPr bwMode="auto">
          <a:xfrm>
            <a:off x="2627313" y="3500438"/>
            <a:ext cx="503237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C6810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2</a:t>
            </a:r>
          </a:p>
        </p:txBody>
      </p:sp>
      <p:sp>
        <p:nvSpPr>
          <p:cNvPr id="10254" name="WordArt 14"/>
          <p:cNvSpPr>
            <a:spLocks noChangeArrowheads="1" noChangeShapeType="1" noTextEdit="1"/>
          </p:cNvSpPr>
          <p:nvPr/>
        </p:nvSpPr>
        <p:spPr bwMode="auto">
          <a:xfrm>
            <a:off x="3348038" y="3500438"/>
            <a:ext cx="503237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C6810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3</a:t>
            </a:r>
          </a:p>
        </p:txBody>
      </p:sp>
      <p:sp>
        <p:nvSpPr>
          <p:cNvPr id="10255" name="WordArt 15"/>
          <p:cNvSpPr>
            <a:spLocks noChangeArrowheads="1" noChangeShapeType="1" noTextEdit="1"/>
          </p:cNvSpPr>
          <p:nvPr/>
        </p:nvSpPr>
        <p:spPr bwMode="auto">
          <a:xfrm>
            <a:off x="4067175" y="3500438"/>
            <a:ext cx="503238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C6810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10256" name="WordArt 16"/>
          <p:cNvSpPr>
            <a:spLocks noChangeArrowheads="1" noChangeShapeType="1" noTextEdit="1"/>
          </p:cNvSpPr>
          <p:nvPr/>
        </p:nvSpPr>
        <p:spPr bwMode="auto">
          <a:xfrm>
            <a:off x="4787900" y="3500438"/>
            <a:ext cx="503238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C6810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10257" name="WordArt 17"/>
          <p:cNvSpPr>
            <a:spLocks noChangeArrowheads="1" noChangeShapeType="1" noTextEdit="1"/>
          </p:cNvSpPr>
          <p:nvPr/>
        </p:nvSpPr>
        <p:spPr bwMode="auto">
          <a:xfrm>
            <a:off x="5508625" y="3500438"/>
            <a:ext cx="503238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C6810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6</a:t>
            </a:r>
          </a:p>
        </p:txBody>
      </p:sp>
      <p:sp>
        <p:nvSpPr>
          <p:cNvPr id="10258" name="WordArt 18"/>
          <p:cNvSpPr>
            <a:spLocks noChangeArrowheads="1" noChangeShapeType="1" noTextEdit="1"/>
          </p:cNvSpPr>
          <p:nvPr/>
        </p:nvSpPr>
        <p:spPr bwMode="auto">
          <a:xfrm>
            <a:off x="6227763" y="3500438"/>
            <a:ext cx="503237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C6810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7</a:t>
            </a:r>
          </a:p>
        </p:txBody>
      </p:sp>
      <p:sp>
        <p:nvSpPr>
          <p:cNvPr id="10259" name="WordArt 19"/>
          <p:cNvSpPr>
            <a:spLocks noChangeArrowheads="1" noChangeShapeType="1" noTextEdit="1"/>
          </p:cNvSpPr>
          <p:nvPr/>
        </p:nvSpPr>
        <p:spPr bwMode="auto">
          <a:xfrm>
            <a:off x="6948488" y="3500438"/>
            <a:ext cx="503237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C6810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8</a:t>
            </a:r>
          </a:p>
        </p:txBody>
      </p:sp>
      <p:sp>
        <p:nvSpPr>
          <p:cNvPr id="10260" name="WordArt 20"/>
          <p:cNvSpPr>
            <a:spLocks noChangeArrowheads="1" noChangeShapeType="1" noTextEdit="1"/>
          </p:cNvSpPr>
          <p:nvPr/>
        </p:nvSpPr>
        <p:spPr bwMode="auto">
          <a:xfrm>
            <a:off x="7596188" y="3500438"/>
            <a:ext cx="503237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C6810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9</a:t>
            </a:r>
          </a:p>
        </p:txBody>
      </p:sp>
      <p:sp>
        <p:nvSpPr>
          <p:cNvPr id="10261" name="AutoShape 21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50825" y="6165850"/>
            <a:ext cx="1944688" cy="468313"/>
          </a:xfrm>
          <a:prstGeom prst="actionButtonBlank">
            <a:avLst/>
          </a:prstGeom>
          <a:gradFill rotWithShape="1">
            <a:gsLst>
              <a:gs pos="0">
                <a:srgbClr val="762700"/>
              </a:gs>
              <a:gs pos="50000">
                <a:srgbClr val="762700">
                  <a:gamma/>
                  <a:tint val="0"/>
                  <a:invGamma/>
                </a:srgbClr>
              </a:gs>
              <a:gs pos="100000">
                <a:srgbClr val="7627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>
                <a:latin typeface="Times New Roman" pitchFamily="18" charset="0"/>
              </a:rPr>
              <a:t>Ответ </a:t>
            </a:r>
          </a:p>
        </p:txBody>
      </p:sp>
      <p:sp>
        <p:nvSpPr>
          <p:cNvPr id="10262" name="WordArt 22"/>
          <p:cNvSpPr>
            <a:spLocks noChangeArrowheads="1" noChangeShapeType="1" noTextEdit="1"/>
          </p:cNvSpPr>
          <p:nvPr/>
        </p:nvSpPr>
        <p:spPr bwMode="auto">
          <a:xfrm>
            <a:off x="4068763" y="3500438"/>
            <a:ext cx="503237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rgbClr val="C6810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4</a:t>
            </a:r>
          </a:p>
        </p:txBody>
      </p:sp>
      <p:sp>
        <p:nvSpPr>
          <p:cNvPr id="10263" name="WordArt 23"/>
          <p:cNvSpPr>
            <a:spLocks noChangeArrowheads="1" noChangeShapeType="1" noTextEdit="1"/>
          </p:cNvSpPr>
          <p:nvPr/>
        </p:nvSpPr>
        <p:spPr bwMode="auto">
          <a:xfrm>
            <a:off x="1908175" y="3500438"/>
            <a:ext cx="503238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C6810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1</a:t>
            </a:r>
          </a:p>
        </p:txBody>
      </p:sp>
      <p:sp>
        <p:nvSpPr>
          <p:cNvPr id="10264" name="WordArt 24"/>
          <p:cNvSpPr>
            <a:spLocks noChangeArrowheads="1" noChangeShapeType="1" noTextEdit="1"/>
          </p:cNvSpPr>
          <p:nvPr/>
        </p:nvSpPr>
        <p:spPr bwMode="auto">
          <a:xfrm>
            <a:off x="6227763" y="3500438"/>
            <a:ext cx="503237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9050">
                  <a:solidFill>
                    <a:srgbClr val="C6810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7</a:t>
            </a:r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>
            <a:off x="3995738" y="6308725"/>
            <a:ext cx="1800225" cy="0"/>
          </a:xfrm>
          <a:prstGeom prst="lin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66" name="WordArt 26"/>
          <p:cNvSpPr>
            <a:spLocks noChangeArrowheads="1" noChangeShapeType="1" noTextEdit="1"/>
          </p:cNvSpPr>
          <p:nvPr/>
        </p:nvSpPr>
        <p:spPr bwMode="auto">
          <a:xfrm>
            <a:off x="1260475" y="3573463"/>
            <a:ext cx="503238" cy="955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19050">
                  <a:solidFill>
                    <a:srgbClr val="C68106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52880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59259E-6 L 0.23247 0.234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15" y="1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6.35838E-7 L 0.06302 0.23075 " pathEditMode="relative" ptsTypes="AA">
                                      <p:cBhvr>
                                        <p:cTn id="9" dur="2000" fill="hold"/>
                                        <p:tgtEl>
                                          <p:spTgt spid="102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59259E-6 L -0.10608 0.2349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1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1"/>
                  </p:tgtEl>
                </p:cond>
              </p:nextCondLst>
            </p:seq>
          </p:childTnLst>
        </p:cTn>
      </p:par>
    </p:tnLst>
    <p:bldLst>
      <p:bldP spid="10262" grpId="0" animBg="1"/>
      <p:bldP spid="10263" grpId="0" animBg="1"/>
      <p:bldP spid="10264" grpId="0" animBg="1"/>
      <p:bldP spid="1026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&amp;Kcy;&amp;acy;&amp;kcy; &amp;scy;&amp;dcy;&amp;iecy;&amp;lcy;&amp;acy;&amp;tcy;&amp;softcy; &amp;acy;&amp;ncy;&amp;icy;&amp;mcy;&amp;acy;&amp;tscy;&amp;icy;&amp;yucy; &amp;kcy;&amp;rcy;&amp;ucy;&amp;tcy;&amp;yacy;&amp;shchcy;&amp;iecy;&amp;gcy;&amp;ocy;&amp;scy;&amp;yacy; &amp;shcy;&amp;acy;&amp;rcy;&amp;acy; &amp;icy;&amp;lcy;&amp;icy; &amp;gcy;&amp;lcy;&amp;ocy;&amp;bcy;&amp;ucy;&amp;scy;&amp;acy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2016125" cy="204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7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021388"/>
            <a:ext cx="719138" cy="539750"/>
          </a:xfrm>
          <a:prstGeom prst="actionButtonReturn">
            <a:avLst/>
          </a:prstGeom>
          <a:gradFill rotWithShape="1">
            <a:gsLst>
              <a:gs pos="0">
                <a:srgbClr val="996633"/>
              </a:gs>
              <a:gs pos="100000">
                <a:srgbClr val="996633">
                  <a:gamma/>
                  <a:tint val="2353"/>
                  <a:invGamma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2627313" y="333375"/>
            <a:ext cx="6121400" cy="1973263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875835"/>
              </a:gs>
              <a:gs pos="100000">
                <a:srgbClr val="875835">
                  <a:gamma/>
                  <a:tint val="7372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Какая формула </a:t>
            </a:r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лишняя</a:t>
            </a: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почему?</a:t>
            </a:r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>
            <a:off x="3995738" y="6308725"/>
            <a:ext cx="1800225" cy="0"/>
          </a:xfrm>
          <a:prstGeom prst="lin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94031" y="2464698"/>
                <a:ext cx="1943745" cy="961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sz="4000" b="0" i="1" smtClean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𝑎h</m:t>
                    </m:r>
                  </m:oMath>
                </a14:m>
                <a:endParaRPr lang="ru-RU" sz="4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031" y="2464698"/>
                <a:ext cx="1943745" cy="961545"/>
              </a:xfrm>
              <a:prstGeom prst="rect">
                <a:avLst/>
              </a:prstGeom>
              <a:blipFill rotWithShape="1">
                <a:blip r:embed="rId4"/>
                <a:stretch>
                  <a:fillRect l="-11285" b="-120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39552" y="3933056"/>
                <a:ext cx="3240360" cy="961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US" sz="4000" b="0" i="1" smtClean="0">
                        <a:solidFill>
                          <a:schemeClr val="tx1"/>
                        </a:solidFill>
                        <a:latin typeface="Cambria Math"/>
                        <a:cs typeface="Times New Roman" panose="02020603050405020304" pitchFamily="18" charset="0"/>
                      </a:rPr>
                      <m:t>𝑏𝑐</m:t>
                    </m:r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sin</a:t>
                </a:r>
                <a:r>
                  <a:rPr lang="el-GR" sz="4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endParaRPr lang="ru-RU" sz="4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933056"/>
                <a:ext cx="3240360" cy="961545"/>
              </a:xfrm>
              <a:prstGeom prst="rect">
                <a:avLst/>
              </a:prstGeom>
              <a:blipFill rotWithShape="1">
                <a:blip r:embed="rId5"/>
                <a:stretch>
                  <a:fillRect l="-6780" b="-120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766099" y="3068960"/>
                <a:ext cx="1943745" cy="961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40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4000" b="0" i="1" smtClean="0">
                            <a:solidFill>
                              <a:schemeClr val="tx1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4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ru-RU" sz="40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099" y="3068960"/>
                <a:ext cx="1943745" cy="961545"/>
              </a:xfrm>
              <a:prstGeom prst="rect">
                <a:avLst/>
              </a:prstGeom>
              <a:blipFill rotWithShape="1">
                <a:blip r:embed="rId6"/>
                <a:stretch>
                  <a:fillRect l="-11285" r="-5956" b="-1202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AutoShape 38">
                <a:hlinkClick r:id="" action="ppaction://noaction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71351" y="5403056"/>
                <a:ext cx="5264745" cy="828092"/>
              </a:xfrm>
              <a:prstGeom prst="actionButtonBlank">
                <a:avLst/>
              </a:prstGeom>
              <a:gradFill rotWithShape="1">
                <a:gsLst>
                  <a:gs pos="0">
                    <a:srgbClr val="602000"/>
                  </a:gs>
                  <a:gs pos="50000">
                    <a:srgbClr val="602000">
                      <a:gamma/>
                      <a:tint val="0"/>
                      <a:invGamma/>
                    </a:srgbClr>
                  </a:gs>
                  <a:gs pos="100000">
                    <a:srgbClr val="602000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ru-RU" sz="2400" b="1" dirty="0" smtClean="0">
                    <a:latin typeface="Times New Roman" pitchFamily="18" charset="0"/>
                  </a:rPr>
                  <a:t>Ответ: </a:t>
                </a:r>
                <a:r>
                  <a:rPr lang="ru-RU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формула площади ромба 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b="1" i="1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sz="2000" b="1" i="1">
                            <a:latin typeface="Cambria Math"/>
                            <a:cs typeface="Times New Roman" panose="020206030504050203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000" b="1" i="1">
                            <a:latin typeface="Cambria Math"/>
                            <a:cs typeface="Times New Roman" panose="020206030504050203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0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20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sz="2000" b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ru-RU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ru-RU" sz="20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AutoShape 38">
                <a:hlinkClick r:id="" action="ppaction://noaction" highlightClick="1"/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1351" y="5403056"/>
                <a:ext cx="5264745" cy="828092"/>
              </a:xfrm>
              <a:prstGeom prst="actionButtonBlank">
                <a:avLst/>
              </a:prstGeom>
              <a:blipFill rotWithShape="1">
                <a:blip r:embed="rId7"/>
                <a:stretch>
                  <a:fillRect t="-3676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986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5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&amp;Kcy;&amp;acy;&amp;kcy; &amp;scy;&amp;dcy;&amp;iecy;&amp;lcy;&amp;acy;&amp;tcy;&amp;softcy; &amp;acy;&amp;ncy;&amp;icy;&amp;mcy;&amp;acy;&amp;tscy;&amp;icy;&amp;yucy; &amp;kcy;&amp;rcy;&amp;ucy;&amp;tcy;&amp;yacy;&amp;shchcy;&amp;iecy;&amp;gcy;&amp;ocy;&amp;scy;&amp;yacy; &amp;shcy;&amp;acy;&amp;rcy;&amp;acy; &amp;icy;&amp;lcy;&amp;icy; &amp;gcy;&amp;lcy;&amp;ocy;&amp;bcy;&amp;ucy;&amp;scy;&amp;acy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2016125" cy="204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2568771" y="219125"/>
            <a:ext cx="6192937" cy="2087513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875835"/>
              </a:gs>
              <a:gs pos="100000">
                <a:srgbClr val="875835">
                  <a:gamma/>
                  <a:tint val="7372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Кто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 великих полководцев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Кутузов, Суворов или Наполеон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оставил свой след в математике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algn="ctr"/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>
            <a:off x="3995738" y="6308725"/>
            <a:ext cx="1800225" cy="0"/>
          </a:xfrm>
          <a:prstGeom prst="lin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23850" y="4352271"/>
            <a:ext cx="783113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Ответ: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Занимаясь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математикой для собственного удовольствия, Наполеон, например, доказал теорему, которая теперь так и называется — теорема Наполеона. Звучит она так: «На сторонах произвольного треугольника построены внешние равносторонние треугольники. Центры этих внешних треугольников образуют равносторонний треугольник». </a:t>
            </a:r>
          </a:p>
        </p:txBody>
      </p:sp>
      <p:sp>
        <p:nvSpPr>
          <p:cNvPr id="7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021388"/>
            <a:ext cx="719138" cy="539750"/>
          </a:xfrm>
          <a:prstGeom prst="actionButtonReturn">
            <a:avLst/>
          </a:prstGeom>
          <a:gradFill rotWithShape="1">
            <a:gsLst>
              <a:gs pos="0">
                <a:srgbClr val="996633"/>
              </a:gs>
              <a:gs pos="100000">
                <a:srgbClr val="996633">
                  <a:gamma/>
                  <a:tint val="2353"/>
                  <a:invGamma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29698" name="Picture 2" descr="Максим Калашников. Этот страшный Русский НС - Объединённый Русский форум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436932"/>
            <a:ext cx="1403670" cy="1937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Ответы@Mail.Ru: Где улыбнулись, когда смотрели &quot;Гусарскую балладу&quot;?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436932"/>
            <a:ext cx="2434074" cy="1837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2" name="Picture 6" descr="Суворов - Россия 18 век - Картинки по истории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2400485"/>
            <a:ext cx="1604962" cy="1957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32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5" grpId="0" animBg="1"/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&amp;Kcy;&amp;acy;&amp;kcy; &amp;scy;&amp;dcy;&amp;iecy;&amp;lcy;&amp;acy;&amp;tcy;&amp;softcy; &amp;acy;&amp;ncy;&amp;icy;&amp;mcy;&amp;acy;&amp;tscy;&amp;icy;&amp;yucy; &amp;kcy;&amp;rcy;&amp;ucy;&amp;tcy;&amp;yacy;&amp;shchcy;&amp;iecy;&amp;gcy;&amp;ocy;&amp;scy;&amp;yacy; &amp;shcy;&amp;acy;&amp;rcy;&amp;acy; &amp;icy;&amp;lcy;&amp;icy; &amp;gcy;&amp;lcy;&amp;ocy;&amp;bcy;&amp;ucy;&amp;scy;&amp;acy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2016125" cy="204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2555776" y="333375"/>
            <a:ext cx="6192937" cy="2087513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875835"/>
              </a:gs>
              <a:gs pos="100000">
                <a:srgbClr val="875835">
                  <a:gamma/>
                  <a:tint val="7372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Какая мера лишняя и </a:t>
            </a:r>
            <a:endParaRPr lang="ru-RU" sz="3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</a:t>
            </a:r>
            <a:r>
              <a:rPr lang="ru-RU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/>
            <a:r>
              <a:rPr lang="ru-RU" sz="3600" dirty="0"/>
              <a:t> </a:t>
            </a:r>
            <a:endParaRPr lang="ru-RU" sz="36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>
            <a:off x="3995738" y="6308725"/>
            <a:ext cx="1800225" cy="0"/>
          </a:xfrm>
          <a:prstGeom prst="lin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46752" y="5301208"/>
            <a:ext cx="78311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гектар – единица площади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07504" y="3163091"/>
            <a:ext cx="2088232" cy="86409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гектар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377646" y="3163091"/>
            <a:ext cx="2122346" cy="86409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44008" y="3163091"/>
            <a:ext cx="2304256" cy="86409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сантиметр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7037846" y="3142702"/>
            <a:ext cx="2070658" cy="864096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километр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021388"/>
            <a:ext cx="719138" cy="539750"/>
          </a:xfrm>
          <a:prstGeom prst="actionButtonReturn">
            <a:avLst/>
          </a:prstGeom>
          <a:gradFill rotWithShape="1">
            <a:gsLst>
              <a:gs pos="0">
                <a:srgbClr val="996633"/>
              </a:gs>
              <a:gs pos="100000">
                <a:srgbClr val="996633">
                  <a:gamma/>
                  <a:tint val="2353"/>
                  <a:invGamma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40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5" grpId="0" animBg="1"/>
      <p:bldP spid="2" grpId="0"/>
      <p:bldP spid="3" grpId="0" animBg="1"/>
      <p:bldP spid="8" grpId="0" animBg="1"/>
      <p:bldP spid="9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&amp;Kcy;&amp;acy;&amp;kcy; &amp;scy;&amp;dcy;&amp;iecy;&amp;lcy;&amp;acy;&amp;tcy;&amp;softcy; &amp;acy;&amp;ncy;&amp;icy;&amp;mcy;&amp;acy;&amp;tscy;&amp;icy;&amp;yucy; &amp;kcy;&amp;rcy;&amp;ucy;&amp;tcy;&amp;yacy;&amp;shchcy;&amp;iecy;&amp;gcy;&amp;ocy;&amp;scy;&amp;yacy; &amp;shcy;&amp;acy;&amp;rcy;&amp;acy; &amp;icy;&amp;lcy;&amp;icy; &amp;gcy;&amp;lcy;&amp;ocy;&amp;bcy;&amp;ucy;&amp;scy;&amp;acy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2016125" cy="204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2051720" y="1412776"/>
            <a:ext cx="6984776" cy="3059352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875835"/>
              </a:gs>
              <a:gs pos="100000">
                <a:srgbClr val="875835">
                  <a:gamma/>
                  <a:tint val="7372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  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5     8       11      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1      4     7      10       13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10    20 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30     40       50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    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6     9      12       15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из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горизонтальных рядов</a:t>
            </a:r>
          </a:p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лишний?  </a:t>
            </a:r>
            <a:endParaRPr lang="ru-RU" sz="3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>
            <a:off x="3995738" y="6308725"/>
            <a:ext cx="1800225" cy="0"/>
          </a:xfrm>
          <a:prstGeom prst="lin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46752" y="5452738"/>
            <a:ext cx="78311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10  20  30  40  50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utoShape 7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021388"/>
            <a:ext cx="719138" cy="539750"/>
          </a:xfrm>
          <a:prstGeom prst="actionButtonReturn">
            <a:avLst/>
          </a:prstGeom>
          <a:gradFill rotWithShape="1">
            <a:gsLst>
              <a:gs pos="0">
                <a:srgbClr val="996633"/>
              </a:gs>
              <a:gs pos="100000">
                <a:srgbClr val="996633">
                  <a:gamma/>
                  <a:tint val="2353"/>
                  <a:invGamma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9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5" grpId="0" animBg="1"/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&amp;Kcy;&amp;acy;&amp;kcy; &amp;scy;&amp;dcy;&amp;iecy;&amp;lcy;&amp;acy;&amp;tcy;&amp;softcy; &amp;acy;&amp;ncy;&amp;icy;&amp;mcy;&amp;acy;&amp;tscy;&amp;icy;&amp;yucy; &amp;kcy;&amp;rcy;&amp;ucy;&amp;tcy;&amp;yacy;&amp;shchcy;&amp;iecy;&amp;gcy;&amp;ocy;&amp;scy;&amp;yacy; &amp;shcy;&amp;acy;&amp;rcy;&amp;acy; &amp;icy;&amp;lcy;&amp;icy; &amp;gcy;&amp;lcy;&amp;ocy;&amp;bcy;&amp;ucy;&amp;scy;&amp;acy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60350"/>
            <a:ext cx="2016125" cy="204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2084197" y="253813"/>
            <a:ext cx="6984776" cy="3059352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875835"/>
              </a:gs>
              <a:gs pos="100000">
                <a:srgbClr val="875835">
                  <a:gamma/>
                  <a:tint val="7372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камзоле продрались локти. </a:t>
            </a:r>
          </a:p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Повстречавший его придворный щеголь</a:t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ехидно заметил по этому поводу:- Ученость</a:t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выглядывает оттуда…- Нисколько, сударь,-</a:t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немедленно ответил он, - глупость заглядывает </a:t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туда!» О каком ученом этот исторический</a:t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анекдот?</a:t>
            </a:r>
          </a:p>
          <a:p>
            <a:pPr algn="ctr"/>
            <a:endParaRPr lang="ru-RU" sz="3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>
            <a:off x="3995738" y="6308725"/>
            <a:ext cx="1800225" cy="0"/>
          </a:xfrm>
          <a:prstGeom prst="line">
            <a:avLst/>
          </a:prstGeom>
          <a:noFill/>
          <a:ln w="7620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46751" y="5785505"/>
            <a:ext cx="78311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Ответ: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М.В.Ломоносов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В Бишкеке проходит фестиваль, посвященный 300-летию Михаила Ломоносова &quot; Культура и спорт &quot; K-News: Новости Кыргызстана, Киргиз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3388235"/>
            <a:ext cx="2583055" cy="199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onservation of energy: Definition from Answers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32" y="3388235"/>
            <a:ext cx="1770063" cy="199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Friderike Wilhelmine Walde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581" y="3394980"/>
            <a:ext cx="1641308" cy="2100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46752" y="5013175"/>
            <a:ext cx="1937016" cy="772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Готфрид  Вильгельм Лейбниц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672203" y="5216618"/>
            <a:ext cx="1859816" cy="568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Карл Фридрих Гаусс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419871" y="5036976"/>
            <a:ext cx="2583055" cy="568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Михаил Васильевич Ломоносов</a:t>
            </a:r>
            <a:endParaRPr lang="ru-RU" dirty="0"/>
          </a:p>
        </p:txBody>
      </p:sp>
      <p:sp>
        <p:nvSpPr>
          <p:cNvPr id="14" name="AutoShape 7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021388"/>
            <a:ext cx="719138" cy="539750"/>
          </a:xfrm>
          <a:prstGeom prst="actionButtonReturn">
            <a:avLst/>
          </a:prstGeom>
          <a:gradFill rotWithShape="1">
            <a:gsLst>
              <a:gs pos="0">
                <a:srgbClr val="996633"/>
              </a:gs>
              <a:gs pos="100000">
                <a:srgbClr val="996633">
                  <a:gamma/>
                  <a:tint val="2353"/>
                  <a:invGamma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039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5" grpId="0" animBg="1"/>
      <p:bldP spid="2" grpId="0"/>
      <p:bldP spid="3" grpId="0" animBg="1"/>
      <p:bldP spid="1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fantik47.rusedu.net/gallery/3117/fon_geomet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132" cy="70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404664"/>
            <a:ext cx="7632848" cy="1938992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Геометрическая мозаика</a:t>
            </a:r>
            <a:endParaRPr lang="ru-RU" sz="6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5" name="Picture 14" descr="http://std3.ru/d8/cc/1369461989-d8ccfcf97bf8b8c547d2410b301f8044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492896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Управляющая кнопка: в конец 5">
            <a:hlinkClick r:id="rId4" action="ppaction://hlinksldjump" highlightClick="1"/>
          </p:cNvPr>
          <p:cNvSpPr/>
          <p:nvPr/>
        </p:nvSpPr>
        <p:spPr>
          <a:xfrm>
            <a:off x="7860021" y="6381328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99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fantik47.rusedu.net/gallery/3117/fon_geomet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132" cy="70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8-конечная звезда 1">
            <a:hlinkClick r:id="rId3" action="ppaction://hlinksldjump"/>
          </p:cNvPr>
          <p:cNvSpPr/>
          <p:nvPr/>
        </p:nvSpPr>
        <p:spPr>
          <a:xfrm>
            <a:off x="755576" y="476672"/>
            <a:ext cx="1512168" cy="1440160"/>
          </a:xfrm>
          <a:prstGeom prst="star8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8-конечная звезда 3">
            <a:hlinkClick r:id="rId4" action="ppaction://hlinksldjump"/>
          </p:cNvPr>
          <p:cNvSpPr/>
          <p:nvPr/>
        </p:nvSpPr>
        <p:spPr>
          <a:xfrm>
            <a:off x="2771800" y="508301"/>
            <a:ext cx="1512168" cy="1440160"/>
          </a:xfrm>
          <a:prstGeom prst="star8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8-конечная звезда 4">
            <a:hlinkClick r:id="rId5" action="ppaction://hlinksldjump"/>
          </p:cNvPr>
          <p:cNvSpPr/>
          <p:nvPr/>
        </p:nvSpPr>
        <p:spPr>
          <a:xfrm>
            <a:off x="4788024" y="476672"/>
            <a:ext cx="1512168" cy="1440160"/>
          </a:xfrm>
          <a:prstGeom prst="star8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8-конечная звезда 5">
            <a:hlinkClick r:id="rId6" action="ppaction://hlinksldjump"/>
          </p:cNvPr>
          <p:cNvSpPr/>
          <p:nvPr/>
        </p:nvSpPr>
        <p:spPr>
          <a:xfrm>
            <a:off x="6732240" y="488750"/>
            <a:ext cx="1512168" cy="1440160"/>
          </a:xfrm>
          <a:prstGeom prst="star8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8-конечная звезда 6">
            <a:hlinkClick r:id="rId7" action="ppaction://hlinksldjump"/>
          </p:cNvPr>
          <p:cNvSpPr/>
          <p:nvPr/>
        </p:nvSpPr>
        <p:spPr>
          <a:xfrm>
            <a:off x="3816982" y="2079293"/>
            <a:ext cx="1512168" cy="1440160"/>
          </a:xfrm>
          <a:prstGeom prst="star8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8-конечная звезда 7">
            <a:hlinkClick r:id="rId8" action="ppaction://hlinksldjump"/>
          </p:cNvPr>
          <p:cNvSpPr/>
          <p:nvPr/>
        </p:nvSpPr>
        <p:spPr>
          <a:xfrm>
            <a:off x="5724128" y="2079293"/>
            <a:ext cx="1512168" cy="1440160"/>
          </a:xfrm>
          <a:prstGeom prst="star8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8-конечная звезда 8">
            <a:hlinkClick r:id="rId9" action="ppaction://hlinksldjump"/>
          </p:cNvPr>
          <p:cNvSpPr/>
          <p:nvPr/>
        </p:nvSpPr>
        <p:spPr>
          <a:xfrm>
            <a:off x="7488324" y="2060848"/>
            <a:ext cx="1512168" cy="1440160"/>
          </a:xfrm>
          <a:prstGeom prst="star8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8-конечная звезда 9">
            <a:hlinkClick r:id="rId10" action="ppaction://hlinksldjump"/>
          </p:cNvPr>
          <p:cNvSpPr/>
          <p:nvPr/>
        </p:nvSpPr>
        <p:spPr>
          <a:xfrm>
            <a:off x="5724128" y="4005064"/>
            <a:ext cx="1512168" cy="1440160"/>
          </a:xfrm>
          <a:prstGeom prst="star8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243798" y="735087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hlinkClick r:id="rId3" action="ppaction://hlinksldjump"/>
              </a:rPr>
              <a:t>1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81258" y="766716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hlinkClick r:id="rId4" action="ppaction://hlinksldjump"/>
              </a:rPr>
              <a:t>2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79870" y="735087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hlinkClick r:id="rId5" action="ppaction://hlinksldjump"/>
              </a:rPr>
              <a:t>3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220461" y="75241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hlinkClick r:id="rId6" action="ppaction://hlinksldjump"/>
              </a:rPr>
              <a:t>4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305203" y="233770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hlinkClick r:id="rId7" action="ppaction://hlinksldjump"/>
              </a:rPr>
              <a:t>5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212349" y="2337708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hlinkClick r:id="rId8" action="ppaction://hlinksldjump"/>
              </a:rPr>
              <a:t>6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976545" y="2319263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hlinkClick r:id="rId9" action="ppaction://hlinksldjump"/>
              </a:rPr>
              <a:t>7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212349" y="426347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hlinkClick r:id="rId10" action="ppaction://hlinksldjump"/>
              </a:rPr>
              <a:t>8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9" name="Управляющая кнопка: в конец 18">
            <a:hlinkClick r:id="rId11" action="ppaction://hlinksldjump" highlightClick="1"/>
          </p:cNvPr>
          <p:cNvSpPr/>
          <p:nvPr/>
        </p:nvSpPr>
        <p:spPr>
          <a:xfrm>
            <a:off x="8135417" y="6381328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19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fantik47.rusedu.net/gallery/3117/fon_geomet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132" cy="70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260649"/>
            <a:ext cx="777350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 и ромб имеют одинаковые стороны. Площадь какой фигуры больше? </a:t>
            </a:r>
          </a:p>
          <a:p>
            <a:r>
              <a:rPr lang="ru-RU" sz="4400" dirty="0"/>
              <a:t>       </a:t>
            </a:r>
            <a:endParaRPr lang="ru-RU" sz="4400" dirty="0">
              <a:effectLst/>
            </a:endParaRPr>
          </a:p>
        </p:txBody>
      </p:sp>
      <p:sp>
        <p:nvSpPr>
          <p:cNvPr id="6" name="Управляющая кнопка: в конец 5">
            <a:hlinkClick r:id="rId3" action="ppaction://hlinksldjump" highlightClick="1"/>
          </p:cNvPr>
          <p:cNvSpPr/>
          <p:nvPr/>
        </p:nvSpPr>
        <p:spPr>
          <a:xfrm>
            <a:off x="8135417" y="6381328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133783" y="2095988"/>
            <a:ext cx="3755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квадрата</a:t>
            </a:r>
            <a:endParaRPr lang="ru-RU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746" name="Picture 2" descr="http://5terka.com/images/geom79atanasyan/geom8atan-28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760462"/>
            <a:ext cx="1944447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8" name="Picture 4" descr="http://5terka.com/images/geom79atanasyan/geom8atan-28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724" y="4049058"/>
            <a:ext cx="3119545" cy="77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 descr="http://5terka.com/images/geom79atanasyan/geom8atan-286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985" y="5373216"/>
            <a:ext cx="8080519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96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fantik47.rusedu.net/gallery/3117/fon_geomet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132" cy="70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08401" y="188640"/>
            <a:ext cx="64807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этого четырехугольника происходит от греческого слова, в переводе на русский означающее «столик», от него так же произошло слово – «трапеза». </a:t>
            </a:r>
            <a:endParaRPr 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Управляющая кнопка: в конец 4">
            <a:hlinkClick r:id="rId3" action="ppaction://hlinksldjump" highlightClick="1"/>
          </p:cNvPr>
          <p:cNvSpPr/>
          <p:nvPr/>
        </p:nvSpPr>
        <p:spPr>
          <a:xfrm>
            <a:off x="8135417" y="6381328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004048" y="3068960"/>
            <a:ext cx="3755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трапеция</a:t>
            </a:r>
            <a:endParaRPr lang="ru-RU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770" name="Picture 2" descr="Продукция - Мебель для дет.сада - Столы - Стол Трапеция на рег. ножках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435" y="3861048"/>
            <a:ext cx="32385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985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fantik47.rusedu.net/gallery/3117/fon_geomet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132" cy="70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67255" y="332656"/>
            <a:ext cx="669674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Термин греческого происхождения, означающий в древности вращающееся тело – веретено, юлу. О какой фигуре идет речь?</a:t>
            </a:r>
          </a:p>
        </p:txBody>
      </p:sp>
      <p:sp>
        <p:nvSpPr>
          <p:cNvPr id="6" name="Управляющая кнопка: в конец 5">
            <a:hlinkClick r:id="rId3" action="ppaction://hlinksldjump" highlightClick="1"/>
          </p:cNvPr>
          <p:cNvSpPr/>
          <p:nvPr/>
        </p:nvSpPr>
        <p:spPr>
          <a:xfrm>
            <a:off x="8135417" y="6381328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4932040" y="2852936"/>
            <a:ext cx="3755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ромб</a:t>
            </a:r>
            <a:endParaRPr lang="ru-RU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794" name="Picture 2" descr="ромб - Лидия Леонидовна Тиунов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916" y="3365038"/>
            <a:ext cx="2989461" cy="298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72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fantik47.rusedu.net/gallery/3117/fon_geomet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132" cy="70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99592" y="332656"/>
            <a:ext cx="77048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Это название происходит от двух латинских слов «дважды» и «секу», буквально «рассекающиеся на две части». О чем идет речь?</a:t>
            </a:r>
          </a:p>
        </p:txBody>
      </p:sp>
      <p:sp>
        <p:nvSpPr>
          <p:cNvPr id="5" name="Управляющая кнопка: в конец 4">
            <a:hlinkClick r:id="rId3" action="ppaction://hlinksldjump" highlightClick="1"/>
          </p:cNvPr>
          <p:cNvSpPr/>
          <p:nvPr/>
        </p:nvSpPr>
        <p:spPr>
          <a:xfrm>
            <a:off x="8135417" y="6381328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573066" y="2564904"/>
            <a:ext cx="3755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биссектриса</a:t>
            </a:r>
            <a:endParaRPr lang="ru-RU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818" name="Picture 2" descr="Муниципальное образовательное учреждение &quot;средняя общеобразовательная школа 16&quot; Разработ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533" y="3356992"/>
            <a:ext cx="2838450" cy="247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2373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fantik47.rusedu.net/gallery/3117/fon_geomet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132" cy="70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07413" y="211195"/>
            <a:ext cx="77048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Прокл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своем комментарии к «Началам» Евклида пишет относительно одной теоремы следующее: «Если слушать тех, кто любит повторять древние легенды, то придется сказать, что эта теорема восходит к Пифагору. Рассказывают, что в честь этого открытия он принес в жертву быка». Сформулируйте теорему, о которой идет речь. </a:t>
            </a:r>
          </a:p>
        </p:txBody>
      </p:sp>
      <p:sp>
        <p:nvSpPr>
          <p:cNvPr id="5" name="Управляющая кнопка: в конец 4">
            <a:hlinkClick r:id="rId3" action="ppaction://hlinksldjump" highlightClick="1"/>
          </p:cNvPr>
          <p:cNvSpPr/>
          <p:nvPr/>
        </p:nvSpPr>
        <p:spPr>
          <a:xfrm>
            <a:off x="8135417" y="6381328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659841" y="3103513"/>
            <a:ext cx="37553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теорема Пифагора</a:t>
            </a:r>
            <a:endParaRPr lang="ru-RU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91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fantik47.rusedu.net/gallery/3117/fon_geomet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132" cy="70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721715"/>
            <a:ext cx="7704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Какая геометрическая фигура дружит с солнцем?</a:t>
            </a:r>
            <a:endParaRPr lang="ru-RU" sz="40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Управляющая кнопка: в конец 4">
            <a:hlinkClick r:id="rId3" action="ppaction://hlinksldjump" highlightClick="1"/>
          </p:cNvPr>
          <p:cNvSpPr/>
          <p:nvPr/>
        </p:nvSpPr>
        <p:spPr>
          <a:xfrm>
            <a:off x="8135417" y="6381328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489071" y="2110499"/>
            <a:ext cx="3755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луч</a:t>
            </a:r>
            <a:endParaRPr lang="ru-RU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AutoShape 2" descr="Рассветы. Закаты :: Галерея :: Клуб Foto.ru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844" name="Picture 4" descr="Синкай 1 - 5285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535" y="3187717"/>
            <a:ext cx="3346586" cy="2677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8259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fantik47.rusedu.net/gallery/3117/fon_geomet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132" cy="70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9552" y="721715"/>
            <a:ext cx="7704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 противолежащего катета к гипотенузе?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Управляющая кнопка: в конец 4">
            <a:hlinkClick r:id="rId3" action="ppaction://hlinksldjump" highlightClick="1"/>
          </p:cNvPr>
          <p:cNvSpPr/>
          <p:nvPr/>
        </p:nvSpPr>
        <p:spPr>
          <a:xfrm>
            <a:off x="8135417" y="6381328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659841" y="3103513"/>
            <a:ext cx="37553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синус острого угла</a:t>
            </a:r>
            <a:endParaRPr lang="ru-RU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4077072"/>
            <a:ext cx="145732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2612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fantik47.rusedu.net/gallery/3117/fon_geomet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132" cy="70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721715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Назовите автора и картину, где изображена геометрическая фигура?</a:t>
            </a:r>
            <a:endParaRPr lang="ru-RU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Управляющая кнопка: в конец 4">
            <a:hlinkClick r:id="rId3" action="ppaction://hlinksldjump" highlightClick="1"/>
          </p:cNvPr>
          <p:cNvSpPr/>
          <p:nvPr/>
        </p:nvSpPr>
        <p:spPr>
          <a:xfrm>
            <a:off x="8135417" y="6381328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489071" y="2324666"/>
            <a:ext cx="37553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Казимир Малевич «Черный квадрат»</a:t>
            </a:r>
            <a:endParaRPr lang="ru-RU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890" name="Picture 2" descr="&quot;Черный квадрат&quot; тот самый Казимир Малевич - Мои фотографии - Фотоальбомы - Лучший сборник новостей!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362" y="4005064"/>
            <a:ext cx="2744759" cy="2058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22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fantik47.rusedu.net/gallery/3117/fon_geomet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132" cy="70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339752" y="620688"/>
            <a:ext cx="62646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 связаны между собою окружность, круг и шар.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04048" y="2420888"/>
            <a:ext cx="37553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Окружность – это часть круга, круг – это часть шара</a:t>
            </a:r>
            <a:endParaRPr lang="ru-RU" sz="3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15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fantik47.rusedu.net/gallery/3117/fon_geometr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6132" cy="703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548680"/>
            <a:ext cx="763284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Почему крышки уличных люков делают круглыми, а не квадратными?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3968" y="280502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Ответ: если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квадратную крышку поставить на ребро, то она может провалиться</a:t>
            </a:r>
          </a:p>
        </p:txBody>
      </p:sp>
    </p:spTree>
    <p:extLst>
      <p:ext uri="{BB962C8B-B14F-4D97-AF65-F5344CB8AC3E}">
        <p14:creationId xmlns:p14="http://schemas.microsoft.com/office/powerpoint/2010/main" val="4249957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img0.liveinternet.ru/images/attach/b/3/18/672/18672065_HK134_35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77" y="0"/>
            <a:ext cx="915617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img1.liveinternet.ru/images/attach/c/7/96/895/96895831_70.jp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80" y="332656"/>
            <a:ext cx="3333750" cy="25003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2" descr="http://nimbusconstruction.com/forum/language/uk/inhabitants-i7.jpg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104" y="539554"/>
            <a:ext cx="2782020" cy="20865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iblog.milliyet.com.tr/imgroot/blogv7/Gallery673/2011/11/29/54/19974-4-8-05d5a.jpg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046" y="1240250"/>
            <a:ext cx="3053953" cy="22915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stat11.privet.ru/lr/08155603143f0b1396a5f9f8663bda66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55" y="4144868"/>
            <a:ext cx="2906886" cy="21824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http://s49.radikal.ru/i125/0808/59/9a95b8dbd1dc.jpg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3021" y="3284984"/>
            <a:ext cx="2595612" cy="22752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minsk.freeads.by/content/root/users/2012/20120918/u334910/images/201209/f20120918132101-petushki4.jpg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047" y="3623634"/>
            <a:ext cx="2447032" cy="205900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269023" y="3799587"/>
            <a:ext cx="5311089" cy="9975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Математическая </a:t>
            </a:r>
          </a:p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рыбалка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0" name="Управляющая кнопка: в конец 9">
            <a:hlinkClick r:id="rId15" action="ppaction://hlinksldjump" highlightClick="1"/>
          </p:cNvPr>
          <p:cNvSpPr/>
          <p:nvPr/>
        </p:nvSpPr>
        <p:spPr>
          <a:xfrm>
            <a:off x="8160227" y="6218697"/>
            <a:ext cx="753704" cy="360040"/>
          </a:xfrm>
          <a:prstGeom prst="actionButtonE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42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021388"/>
            <a:ext cx="719138" cy="539750"/>
          </a:xfrm>
          <a:prstGeom prst="actionButtonReturn">
            <a:avLst/>
          </a:prstGeom>
          <a:gradFill rotWithShape="1">
            <a:gsLst>
              <a:gs pos="0">
                <a:srgbClr val="996633"/>
              </a:gs>
              <a:gs pos="100000">
                <a:srgbClr val="996633">
                  <a:gamma/>
                  <a:tint val="2353"/>
                  <a:invGamma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710" name="AutoShape 3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89325" y="702625"/>
            <a:ext cx="3816425" cy="828092"/>
          </a:xfrm>
          <a:prstGeom prst="actionButtonBlank">
            <a:avLst/>
          </a:prstGeom>
          <a:gradFill rotWithShape="1">
            <a:gsLst>
              <a:gs pos="0">
                <a:srgbClr val="602000"/>
              </a:gs>
              <a:gs pos="50000">
                <a:srgbClr val="602000">
                  <a:gamma/>
                  <a:tint val="0"/>
                  <a:invGamma/>
                </a:srgbClr>
              </a:gs>
              <a:gs pos="100000">
                <a:srgbClr val="602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latin typeface="Times New Roman" pitchFamily="18" charset="0"/>
              </a:rPr>
              <a:t>Ответ: Куб</a:t>
            </a:r>
            <a:endParaRPr lang="ru-RU" sz="2400" b="1" dirty="0">
              <a:latin typeface="Times New Roman" pitchFamily="18" charset="0"/>
            </a:endParaRPr>
          </a:p>
        </p:txBody>
      </p:sp>
      <p:pic>
        <p:nvPicPr>
          <p:cNvPr id="66" name="Picture 2" descr="ребус по математик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38" y="260648"/>
            <a:ext cx="4280118" cy="171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пирамид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64087"/>
            <a:ext cx="4258444" cy="170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конус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50" y="3852577"/>
            <a:ext cx="4602196" cy="1840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AutoShape 3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627191" y="2601730"/>
            <a:ext cx="3816425" cy="828092"/>
          </a:xfrm>
          <a:prstGeom prst="actionButtonBlank">
            <a:avLst/>
          </a:prstGeom>
          <a:gradFill rotWithShape="1">
            <a:gsLst>
              <a:gs pos="0">
                <a:srgbClr val="602000"/>
              </a:gs>
              <a:gs pos="50000">
                <a:srgbClr val="602000">
                  <a:gamma/>
                  <a:tint val="0"/>
                  <a:invGamma/>
                </a:srgbClr>
              </a:gs>
              <a:gs pos="100000">
                <a:srgbClr val="602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latin typeface="Times New Roman" pitchFamily="18" charset="0"/>
              </a:rPr>
              <a:t>Ответ: Пирамида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70" name="AutoShape 3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5233451" y="4509120"/>
            <a:ext cx="3816425" cy="828092"/>
          </a:xfrm>
          <a:prstGeom prst="actionButtonBlank">
            <a:avLst/>
          </a:prstGeom>
          <a:gradFill rotWithShape="1">
            <a:gsLst>
              <a:gs pos="0">
                <a:srgbClr val="602000"/>
              </a:gs>
              <a:gs pos="50000">
                <a:srgbClr val="602000">
                  <a:gamma/>
                  <a:tint val="0"/>
                  <a:invGamma/>
                </a:srgbClr>
              </a:gs>
              <a:gs pos="100000">
                <a:srgbClr val="602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latin typeface="Times New Roman" pitchFamily="18" charset="0"/>
              </a:rPr>
              <a:t>Ответ: Конус</a:t>
            </a:r>
            <a:endParaRPr lang="ru-RU" sz="24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668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8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10" grpId="0" animBg="1"/>
      <p:bldP spid="69" grpId="0" animBg="1"/>
      <p:bldP spid="7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021388"/>
            <a:ext cx="719138" cy="539750"/>
          </a:xfrm>
          <a:prstGeom prst="actionButtonReturn">
            <a:avLst/>
          </a:prstGeom>
          <a:gradFill rotWithShape="1">
            <a:gsLst>
              <a:gs pos="0">
                <a:srgbClr val="996633"/>
              </a:gs>
              <a:gs pos="100000">
                <a:srgbClr val="996633">
                  <a:gamma/>
                  <a:tint val="2353"/>
                  <a:invGamma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>
            <a:off x="250825" y="333374"/>
            <a:ext cx="8497888" cy="1367433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602000">
                  <a:gamma/>
                  <a:tint val="59608"/>
                  <a:invGamma/>
                </a:srgbClr>
              </a:gs>
              <a:gs pos="50000">
                <a:srgbClr val="602000"/>
              </a:gs>
              <a:gs pos="100000">
                <a:srgbClr val="602000">
                  <a:gamma/>
                  <a:tint val="59608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sz="2800" b="1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28710" name="AutoShape 3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107505" y="3789040"/>
            <a:ext cx="6120680" cy="2592288"/>
          </a:xfrm>
          <a:prstGeom prst="actionButtonBlank">
            <a:avLst/>
          </a:prstGeom>
          <a:gradFill rotWithShape="1">
            <a:gsLst>
              <a:gs pos="0">
                <a:srgbClr val="602000"/>
              </a:gs>
              <a:gs pos="50000">
                <a:srgbClr val="602000">
                  <a:gamma/>
                  <a:tint val="0"/>
                  <a:invGamma/>
                </a:srgbClr>
              </a:gs>
              <a:gs pos="100000">
                <a:srgbClr val="602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latin typeface="Times New Roman" pitchFamily="18" charset="0"/>
              </a:rPr>
              <a:t>Ответ: Прямоугольный треугольник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</a:rPr>
              <a:t>с соотношением сторон 3:4:5.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</a:rPr>
              <a:t>Египетский треугольник применялся</a:t>
            </a:r>
          </a:p>
          <a:p>
            <a:pPr algn="ctr"/>
            <a:r>
              <a:rPr lang="ru-RU" sz="2400" b="1" dirty="0">
                <a:latin typeface="Times New Roman" pitchFamily="18" charset="0"/>
              </a:rPr>
              <a:t>д</a:t>
            </a:r>
            <a:r>
              <a:rPr lang="ru-RU" sz="2400" b="1" dirty="0" smtClean="0">
                <a:latin typeface="Times New Roman" pitchFamily="18" charset="0"/>
              </a:rPr>
              <a:t>ля построения прямых углов египетскими </a:t>
            </a:r>
          </a:p>
          <a:p>
            <a:pPr algn="ctr"/>
            <a:r>
              <a:rPr lang="ru-RU" sz="2400" b="1" dirty="0">
                <a:latin typeface="Times New Roman" pitchFamily="18" charset="0"/>
              </a:rPr>
              <a:t>з</a:t>
            </a:r>
            <a:r>
              <a:rPr lang="ru-RU" sz="2400" b="1" dirty="0" smtClean="0">
                <a:latin typeface="Times New Roman" pitchFamily="18" charset="0"/>
              </a:rPr>
              <a:t>емлемерами и архитекторами и</a:t>
            </a:r>
          </a:p>
          <a:p>
            <a:pPr algn="ctr"/>
            <a:r>
              <a:rPr lang="ru-RU" sz="2400" b="1" dirty="0">
                <a:latin typeface="Times New Roman" pitchFamily="18" charset="0"/>
              </a:rPr>
              <a:t>а</a:t>
            </a:r>
            <a:r>
              <a:rPr lang="ru-RU" sz="2400" b="1" dirty="0" smtClean="0">
                <a:latin typeface="Times New Roman" pitchFamily="18" charset="0"/>
              </a:rPr>
              <a:t>рхитекторами, например, 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</a:rPr>
              <a:t>при построении пирамид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116012" y="548680"/>
            <a:ext cx="7128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треугольник называют египетским и почему?</a:t>
            </a:r>
            <a:endParaRPr lang="ru-RU" sz="3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6" name="Picture 2" descr="Это интересно почитать: &quot;Мир чисел&quot; Н. Я. Депмана - Мои статьи - Каталог статей - геометрия к экзамену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204864"/>
            <a:ext cx="2900295" cy="2191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01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87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10" grpId="0" animBg="1"/>
      <p:bldP spid="6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021388"/>
            <a:ext cx="719138" cy="539750"/>
          </a:xfrm>
          <a:prstGeom prst="actionButtonReturn">
            <a:avLst/>
          </a:prstGeom>
          <a:gradFill rotWithShape="1">
            <a:gsLst>
              <a:gs pos="0">
                <a:srgbClr val="996633"/>
              </a:gs>
              <a:gs pos="100000">
                <a:srgbClr val="996633">
                  <a:gamma/>
                  <a:tint val="2353"/>
                  <a:invGamma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pic>
        <p:nvPicPr>
          <p:cNvPr id="7" name="Picture 4" descr="ребус по математик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162" y="2276872"/>
            <a:ext cx="4355976" cy="1742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fefelova.ucoz.ru/foto/rebusi/q3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60933"/>
            <a:ext cx="3888432" cy="2035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3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689325" y="702625"/>
            <a:ext cx="3816425" cy="828092"/>
          </a:xfrm>
          <a:prstGeom prst="actionButtonBlank">
            <a:avLst/>
          </a:prstGeom>
          <a:gradFill rotWithShape="1">
            <a:gsLst>
              <a:gs pos="0">
                <a:srgbClr val="602000"/>
              </a:gs>
              <a:gs pos="50000">
                <a:srgbClr val="602000">
                  <a:gamma/>
                  <a:tint val="0"/>
                  <a:invGamma/>
                </a:srgbClr>
              </a:gs>
              <a:gs pos="100000">
                <a:srgbClr val="602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latin typeface="Times New Roman" pitchFamily="18" charset="0"/>
              </a:rPr>
              <a:t>Ответ: Угол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10" name="AutoShape 3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260648" y="2734021"/>
            <a:ext cx="3816425" cy="828092"/>
          </a:xfrm>
          <a:prstGeom prst="actionButtonBlank">
            <a:avLst/>
          </a:prstGeom>
          <a:gradFill rotWithShape="1">
            <a:gsLst>
              <a:gs pos="0">
                <a:srgbClr val="602000"/>
              </a:gs>
              <a:gs pos="50000">
                <a:srgbClr val="602000">
                  <a:gamma/>
                  <a:tint val="0"/>
                  <a:invGamma/>
                </a:srgbClr>
              </a:gs>
              <a:gs pos="100000">
                <a:srgbClr val="602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latin typeface="Times New Roman" pitchFamily="18" charset="0"/>
              </a:rPr>
              <a:t>Ответ: Ромб</a:t>
            </a:r>
            <a:endParaRPr lang="ru-RU" sz="2400" b="1" dirty="0">
              <a:latin typeface="Times New Roman" pitchFamily="18" charset="0"/>
            </a:endParaRPr>
          </a:p>
        </p:txBody>
      </p:sp>
      <p:sp>
        <p:nvSpPr>
          <p:cNvPr id="11" name="AutoShape 3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4955713" y="4864420"/>
            <a:ext cx="3816425" cy="828092"/>
          </a:xfrm>
          <a:prstGeom prst="actionButtonBlank">
            <a:avLst/>
          </a:prstGeom>
          <a:gradFill rotWithShape="1">
            <a:gsLst>
              <a:gs pos="0">
                <a:srgbClr val="602000"/>
              </a:gs>
              <a:gs pos="50000">
                <a:srgbClr val="602000">
                  <a:gamma/>
                  <a:tint val="0"/>
                  <a:invGamma/>
                </a:srgbClr>
              </a:gs>
              <a:gs pos="100000">
                <a:srgbClr val="602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latin typeface="Times New Roman" pitchFamily="18" charset="0"/>
              </a:rPr>
              <a:t>Ответ: Треугольник</a:t>
            </a:r>
            <a:endParaRPr lang="ru-RU" sz="2400" b="1" dirty="0">
              <a:latin typeface="Times New Roman" pitchFamily="18" charset="0"/>
            </a:endParaRPr>
          </a:p>
        </p:txBody>
      </p:sp>
      <p:pic>
        <p:nvPicPr>
          <p:cNvPr id="17410" name="Picture 2" descr="http://madam-fonova.ucoz.ru/shablon/rebus_3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9" y="197508"/>
            <a:ext cx="464820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34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021388"/>
            <a:ext cx="719138" cy="539750"/>
          </a:xfrm>
          <a:prstGeom prst="actionButtonReturn">
            <a:avLst/>
          </a:prstGeom>
          <a:gradFill rotWithShape="1">
            <a:gsLst>
              <a:gs pos="0">
                <a:srgbClr val="996633"/>
              </a:gs>
              <a:gs pos="100000">
                <a:srgbClr val="996633">
                  <a:gamma/>
                  <a:tint val="2353"/>
                  <a:invGamma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51520" y="260648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треугольников в печати царя Соломона?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2" descr="http://i071.radikal.ru/1003/63/b7cbaccc4fc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952" y="1047036"/>
            <a:ext cx="5511498" cy="5272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AutoShape 3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528" y="5465422"/>
            <a:ext cx="2079104" cy="828092"/>
          </a:xfrm>
          <a:prstGeom prst="actionButtonBlank">
            <a:avLst/>
          </a:prstGeom>
          <a:gradFill rotWithShape="1">
            <a:gsLst>
              <a:gs pos="0">
                <a:srgbClr val="602000"/>
              </a:gs>
              <a:gs pos="50000">
                <a:srgbClr val="602000">
                  <a:gamma/>
                  <a:tint val="0"/>
                  <a:invGamma/>
                </a:srgbClr>
              </a:gs>
              <a:gs pos="100000">
                <a:srgbClr val="602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latin typeface="Times New Roman" pitchFamily="18" charset="0"/>
              </a:rPr>
              <a:t>Ответ: 31</a:t>
            </a:r>
            <a:endParaRPr lang="ru-RU" sz="24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27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021388"/>
            <a:ext cx="719138" cy="539750"/>
          </a:xfrm>
          <a:prstGeom prst="actionButtonReturn">
            <a:avLst/>
          </a:prstGeom>
          <a:gradFill rotWithShape="1">
            <a:gsLst>
              <a:gs pos="0">
                <a:srgbClr val="996633"/>
              </a:gs>
              <a:gs pos="100000">
                <a:srgbClr val="996633">
                  <a:gamma/>
                  <a:tint val="2353"/>
                  <a:invGamma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51520" y="260648"/>
            <a:ext cx="84249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некотором месяце три воскресенья пришлись на четные числа. Каким днем недели было 20-е число этого месяца?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utoShape 3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528" y="5465422"/>
            <a:ext cx="2376264" cy="825841"/>
          </a:xfrm>
          <a:prstGeom prst="actionButtonBlank">
            <a:avLst/>
          </a:prstGeom>
          <a:gradFill rotWithShape="1">
            <a:gsLst>
              <a:gs pos="0">
                <a:srgbClr val="602000"/>
              </a:gs>
              <a:gs pos="50000">
                <a:srgbClr val="602000">
                  <a:gamma/>
                  <a:tint val="0"/>
                  <a:invGamma/>
                </a:srgbClr>
              </a:gs>
              <a:gs pos="100000">
                <a:srgbClr val="602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latin typeface="Times New Roman" pitchFamily="18" charset="0"/>
              </a:rPr>
              <a:t>Ответ: Четверг</a:t>
            </a:r>
            <a:endParaRPr lang="ru-RU" sz="2400" b="1" dirty="0">
              <a:latin typeface="Times New Roman" pitchFamily="18" charset="0"/>
            </a:endParaRPr>
          </a:p>
        </p:txBody>
      </p:sp>
      <p:pic>
        <p:nvPicPr>
          <p:cNvPr id="27652" name="Picture 4" descr="Болталка. Обо всем понемногу 15 - Страница 319 - Форум по вязанию спицами и вязанию крючком. Все-сама.ру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904297"/>
            <a:ext cx="3528392" cy="4656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504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8" name="AutoShape 6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172450" y="6021388"/>
            <a:ext cx="719138" cy="539750"/>
          </a:xfrm>
          <a:prstGeom prst="actionButtonReturn">
            <a:avLst/>
          </a:prstGeom>
          <a:gradFill rotWithShape="1">
            <a:gsLst>
              <a:gs pos="0">
                <a:srgbClr val="996633"/>
              </a:gs>
              <a:gs pos="100000">
                <a:srgbClr val="996633">
                  <a:gamma/>
                  <a:tint val="2353"/>
                  <a:invGamma/>
                </a:srgbClr>
              </a:gs>
            </a:gsLst>
            <a:path path="rect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251520" y="260648"/>
            <a:ext cx="84249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4013" algn="just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эту игру играли еще египетские фараоны, правда, она несколько отличалась от современной. Затем эта игра проникла в Грецию и в Древний Рим. Предметы этой игры были найдены в гробнице Тутанхамона. Появление этой игры на Руси связано с именем Владимира Мономаха.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utoShape 38">
            <a:hlinkClick r:id="" action="ppaction://noaction" highlightClick="1"/>
          </p:cNvPr>
          <p:cNvSpPr>
            <a:spLocks noChangeArrowheads="1"/>
          </p:cNvSpPr>
          <p:nvPr/>
        </p:nvSpPr>
        <p:spPr bwMode="auto">
          <a:xfrm>
            <a:off x="323528" y="5465422"/>
            <a:ext cx="2304256" cy="828092"/>
          </a:xfrm>
          <a:prstGeom prst="actionButtonBlank">
            <a:avLst/>
          </a:prstGeom>
          <a:gradFill rotWithShape="1">
            <a:gsLst>
              <a:gs pos="0">
                <a:srgbClr val="602000"/>
              </a:gs>
              <a:gs pos="50000">
                <a:srgbClr val="602000">
                  <a:gamma/>
                  <a:tint val="0"/>
                  <a:invGamma/>
                </a:srgbClr>
              </a:gs>
              <a:gs pos="100000">
                <a:srgbClr val="602000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ru-RU" sz="2400" b="1" dirty="0" smtClean="0">
                <a:latin typeface="Times New Roman" pitchFamily="18" charset="0"/>
              </a:rPr>
              <a:t>Ответ: Шашки</a:t>
            </a:r>
            <a:endParaRPr lang="ru-RU" sz="2400" b="1" dirty="0">
              <a:latin typeface="Times New Roman" pitchFamily="18" charset="0"/>
            </a:endParaRPr>
          </a:p>
        </p:txBody>
      </p:sp>
      <p:pic>
        <p:nvPicPr>
          <p:cNvPr id="28674" name="Picture 2" descr="Читать онлайн - Первушин Антон Иванович. Тайны мировой истории. Трагедии и мифы человечества Электронная библиотека e-libra.r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890" y="4326037"/>
            <a:ext cx="3412196" cy="226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6" name="Picture 4" descr="Родственные корни А.С.Пушкина. Обсуждение на LiveInternet - Российский Сервис Онлайн-Дневников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075" y="3394063"/>
            <a:ext cx="1912944" cy="248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77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://imgs.smartresponder.ru/forms/users/185316/parts/bg/1282184/form_33252.jpg?1358942225591/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2463"/>
            <a:ext cx="9180512" cy="6845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01310" y="260648"/>
            <a:ext cx="58426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Спасибо за игру!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8126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1843</TotalTime>
  <Words>943</Words>
  <Application>Microsoft Office PowerPoint</Application>
  <PresentationFormat>Экран (4:3)</PresentationFormat>
  <Paragraphs>178</Paragraphs>
  <Slides>44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6" baseType="lpstr">
      <vt:lpstr>Тема Office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Студент</cp:lastModifiedBy>
  <cp:revision>92</cp:revision>
  <dcterms:created xsi:type="dcterms:W3CDTF">2014-06-01T18:27:22Z</dcterms:created>
  <dcterms:modified xsi:type="dcterms:W3CDTF">2017-02-13T12:10:26Z</dcterms:modified>
</cp:coreProperties>
</file>