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2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763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6211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823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483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808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610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77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877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81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78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404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68522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662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0928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031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688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258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E2D58A7-BC58-4DBC-9363-FFB7BC766D5B}" type="datetimeFigureOut">
              <a:rPr lang="ru-RU" smtClean="0"/>
              <a:t>24.05.2012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829DBBC-0264-446A-B26D-5500094D3B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3424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2192972" y="708659"/>
            <a:ext cx="8001000" cy="196596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Сложение и вычитание смешанных чисел</a:t>
            </a:r>
            <a:endParaRPr lang="ru-RU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874520" y="3843867"/>
            <a:ext cx="8778240" cy="1947333"/>
          </a:xfrm>
        </p:spPr>
        <p:txBody>
          <a:bodyPr/>
          <a:lstStyle/>
          <a:p>
            <a:pPr algn="r"/>
            <a:r>
              <a:rPr lang="ru-RU" dirty="0" smtClean="0"/>
              <a:t>Автор: Родина Т. С. </a:t>
            </a:r>
          </a:p>
          <a:p>
            <a:pPr algn="r"/>
            <a:r>
              <a:rPr lang="ru-RU" dirty="0" smtClean="0"/>
              <a:t>Учитель математики</a:t>
            </a:r>
          </a:p>
          <a:p>
            <a:pPr algn="r"/>
            <a:endParaRPr lang="ru-RU" dirty="0" smtClean="0"/>
          </a:p>
          <a:p>
            <a:pPr algn="ctr"/>
            <a:r>
              <a:rPr lang="ru-RU" dirty="0" smtClean="0"/>
              <a:t>2017 г.</a:t>
            </a:r>
            <a:endParaRPr lang="ru-RU" dirty="0"/>
          </a:p>
          <a:p>
            <a:pPr algn="r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88622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4212" y="411480"/>
            <a:ext cx="10311448" cy="5582919"/>
          </a:xfrm>
        </p:spPr>
        <p:txBody>
          <a:bodyPr>
            <a:normAutofit/>
          </a:bodyPr>
          <a:lstStyle/>
          <a:p>
            <a:r>
              <a:rPr lang="ru-RU" dirty="0" smtClean="0"/>
              <a:t>Цель: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научиться объяснять и выполнять сложение и вычитание смешанных чисел.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5936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1580" y="692572"/>
            <a:ext cx="9784080" cy="5593928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Выделите целую часть из дроби: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144</a:t>
            </a:r>
            <a:b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2             7              10                9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целую часть и дробную часть получившихся смешанных чисел.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129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65860" y="1241212"/>
            <a:ext cx="9966960" cy="4770968"/>
          </a:xfrm>
        </p:spPr>
        <p:txBody>
          <a:bodyPr/>
          <a:lstStyle/>
          <a:p>
            <a:r>
              <a:rPr lang="ru-RU" dirty="0" smtClean="0"/>
              <a:t>Выполните сложение и вычитание:</a:t>
            </a:r>
            <a:br>
              <a:rPr lang="ru-RU" dirty="0" smtClean="0"/>
            </a:br>
            <a:r>
              <a:rPr lang="ru-RU" u="sng" dirty="0" smtClean="0"/>
              <a:t>6  </a:t>
            </a:r>
            <a:r>
              <a:rPr lang="ru-RU" dirty="0" smtClean="0"/>
              <a:t> - </a:t>
            </a:r>
            <a:r>
              <a:rPr lang="ru-RU" u="sng" dirty="0" smtClean="0"/>
              <a:t>3  </a:t>
            </a:r>
            <a:r>
              <a:rPr lang="ru-RU" dirty="0" smtClean="0"/>
              <a:t>+ </a:t>
            </a:r>
            <a:r>
              <a:rPr lang="ru-RU" u="sng" dirty="0" smtClean="0"/>
              <a:t>15 </a:t>
            </a:r>
            <a:r>
              <a:rPr lang="ru-RU" dirty="0" smtClean="0"/>
              <a:t>        8 + </a:t>
            </a:r>
            <a:r>
              <a:rPr lang="ru-RU" u="sng" dirty="0" smtClean="0"/>
              <a:t>7 </a:t>
            </a:r>
            <a:r>
              <a:rPr lang="ru-RU" dirty="0" smtClean="0"/>
              <a:t>           4 +  </a:t>
            </a:r>
            <a:r>
              <a:rPr lang="ru-RU" u="sng" dirty="0" smtClean="0"/>
              <a:t>3  </a:t>
            </a:r>
            <a:r>
              <a:rPr lang="ru-RU" dirty="0" smtClean="0"/>
              <a:t>    2 </a:t>
            </a:r>
            <a:r>
              <a:rPr lang="ru-RU" u="sng" dirty="0" smtClean="0"/>
              <a:t>1</a:t>
            </a:r>
            <a:r>
              <a:rPr lang="ru-RU" dirty="0" smtClean="0"/>
              <a:t>+ 1</a:t>
            </a:r>
            <a:r>
              <a:rPr lang="ru-RU" u="sng" dirty="0" smtClean="0"/>
              <a:t>4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dirty="0" smtClean="0"/>
              <a:t>19   19    </a:t>
            </a:r>
            <a:r>
              <a:rPr lang="ru-RU" dirty="0" smtClean="0"/>
              <a:t>19              8                    17       8      8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какой пример вызвал затруднение?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410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57300" y="914400"/>
            <a:ext cx="10081260" cy="427482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При сложении (вычитании) смешанных чисел целые части складывают (вычитают) отдельно, а дробные – отдельно:</a:t>
            </a:r>
            <a:br>
              <a:rPr lang="ru-RU" dirty="0" smtClean="0"/>
            </a:br>
            <a:r>
              <a:rPr lang="ru-RU" dirty="0" smtClean="0"/>
              <a:t>2 </a:t>
            </a:r>
            <a:r>
              <a:rPr lang="ru-RU" u="sng" dirty="0" smtClean="0"/>
              <a:t>1 </a:t>
            </a:r>
            <a:r>
              <a:rPr lang="ru-RU" dirty="0" smtClean="0"/>
              <a:t>+ 1 </a:t>
            </a:r>
            <a:r>
              <a:rPr lang="ru-RU" u="sng" dirty="0" smtClean="0"/>
              <a:t>4 </a:t>
            </a:r>
            <a:r>
              <a:rPr lang="ru-RU" dirty="0" smtClean="0"/>
              <a:t>=(2 +1) + (</a:t>
            </a:r>
            <a:r>
              <a:rPr lang="ru-RU" u="sng" dirty="0" smtClean="0"/>
              <a:t>1 </a:t>
            </a:r>
            <a:r>
              <a:rPr lang="ru-RU" dirty="0" smtClean="0"/>
              <a:t>+ </a:t>
            </a:r>
            <a:r>
              <a:rPr lang="ru-RU" u="sng" dirty="0" smtClean="0"/>
              <a:t>4</a:t>
            </a:r>
            <a:r>
              <a:rPr lang="ru-RU" dirty="0" smtClean="0"/>
              <a:t>) = 3 </a:t>
            </a:r>
            <a:r>
              <a:rPr lang="ru-RU" u="sng" dirty="0" smtClean="0"/>
              <a:t>5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8        8                  8    8         8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5546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65860" y="1600200"/>
            <a:ext cx="9966960" cy="38404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Если при сложении смешанных чисел в их дробной части получается неправильная дробь, то выделяем из неправильной дроби целую часть и прибавляем её к уже имеющейся целой части:</a:t>
            </a:r>
            <a:br>
              <a:rPr lang="ru-RU" dirty="0" smtClean="0"/>
            </a:br>
            <a:r>
              <a:rPr lang="ru-RU" dirty="0" smtClean="0"/>
              <a:t>3 </a:t>
            </a:r>
            <a:r>
              <a:rPr lang="ru-RU" u="sng" dirty="0" smtClean="0"/>
              <a:t>7 </a:t>
            </a:r>
            <a:r>
              <a:rPr lang="ru-RU" dirty="0" smtClean="0"/>
              <a:t>+ 2 </a:t>
            </a:r>
            <a:r>
              <a:rPr lang="ru-RU" u="sng" dirty="0" smtClean="0"/>
              <a:t>4  </a:t>
            </a:r>
            <a:r>
              <a:rPr lang="ru-RU" dirty="0" smtClean="0"/>
              <a:t>= 5 </a:t>
            </a:r>
            <a:r>
              <a:rPr lang="ru-RU" u="sng" dirty="0" smtClean="0"/>
              <a:t>11 </a:t>
            </a:r>
            <a:r>
              <a:rPr lang="ru-RU" dirty="0" smtClean="0"/>
              <a:t>= 5 + </a:t>
            </a:r>
            <a:r>
              <a:rPr lang="ru-RU" u="sng" dirty="0" smtClean="0"/>
              <a:t>11</a:t>
            </a:r>
            <a:r>
              <a:rPr lang="ru-RU" dirty="0" smtClean="0"/>
              <a:t>= 5 + 1 </a:t>
            </a:r>
            <a:r>
              <a:rPr lang="ru-RU" u="sng" dirty="0" smtClean="0"/>
              <a:t>2 </a:t>
            </a:r>
            <a:r>
              <a:rPr lang="ru-RU" dirty="0" smtClean="0"/>
              <a:t>= 6 </a:t>
            </a:r>
            <a:r>
              <a:rPr lang="ru-RU" u="sng" dirty="0" smtClean="0"/>
              <a:t>2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9        9         9            9              9       9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8471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52692"/>
            <a:ext cx="9646920" cy="42680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Если при вычитании смешанных чисел дробная часть уменьшаемого меньше дробной части вычитаемого, то поступаем следующим образом:</a:t>
            </a:r>
            <a:br>
              <a:rPr lang="ru-RU" dirty="0" smtClean="0"/>
            </a:br>
            <a:r>
              <a:rPr lang="ru-RU" dirty="0" smtClean="0"/>
              <a:t>3 </a:t>
            </a:r>
            <a:r>
              <a:rPr lang="ru-RU" u="sng" dirty="0" smtClean="0"/>
              <a:t>2</a:t>
            </a:r>
            <a:r>
              <a:rPr lang="ru-RU" dirty="0" smtClean="0"/>
              <a:t> – 1 </a:t>
            </a:r>
            <a:r>
              <a:rPr lang="ru-RU" u="sng" dirty="0" smtClean="0"/>
              <a:t>4</a:t>
            </a:r>
            <a:r>
              <a:rPr lang="ru-RU" dirty="0" smtClean="0"/>
              <a:t> = (3 + </a:t>
            </a:r>
            <a:r>
              <a:rPr lang="ru-RU" u="sng" dirty="0" smtClean="0"/>
              <a:t>2</a:t>
            </a:r>
            <a:r>
              <a:rPr lang="ru-RU" dirty="0" smtClean="0"/>
              <a:t>) – 1 </a:t>
            </a:r>
            <a:r>
              <a:rPr lang="ru-RU" u="sng" dirty="0" smtClean="0"/>
              <a:t>4 </a:t>
            </a:r>
            <a:r>
              <a:rPr lang="ru-RU" dirty="0" smtClean="0"/>
              <a:t>= (2 + 1 +</a:t>
            </a:r>
            <a:r>
              <a:rPr lang="ru-RU" u="sng" dirty="0" smtClean="0"/>
              <a:t>2</a:t>
            </a:r>
            <a:r>
              <a:rPr lang="ru-RU" dirty="0" smtClean="0"/>
              <a:t>) – 1 </a:t>
            </a:r>
            <a:r>
              <a:rPr lang="ru-RU" u="sng" dirty="0" smtClean="0"/>
              <a:t>4 </a:t>
            </a:r>
            <a:r>
              <a:rPr lang="ru-RU" dirty="0" smtClean="0"/>
              <a:t>= 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dirty="0" smtClean="0"/>
              <a:t>   7       7            7        7                 7        7</a:t>
            </a:r>
            <a:br>
              <a:rPr lang="ru-RU" dirty="0" smtClean="0"/>
            </a:br>
            <a:r>
              <a:rPr lang="ru-RU" dirty="0" smtClean="0"/>
              <a:t>= (5 + </a:t>
            </a:r>
            <a:r>
              <a:rPr lang="ru-RU" u="sng" dirty="0" smtClean="0"/>
              <a:t>9</a:t>
            </a:r>
            <a:r>
              <a:rPr lang="ru-RU" dirty="0" smtClean="0"/>
              <a:t>) – 1 </a:t>
            </a:r>
            <a:r>
              <a:rPr lang="ru-RU" u="sng" dirty="0" smtClean="0"/>
              <a:t>4</a:t>
            </a:r>
            <a:r>
              <a:rPr lang="ru-RU" dirty="0" smtClean="0"/>
              <a:t> = 5 </a:t>
            </a:r>
            <a:r>
              <a:rPr lang="ru-RU" u="sng" dirty="0" smtClean="0"/>
              <a:t>9</a:t>
            </a:r>
            <a:r>
              <a:rPr lang="ru-RU" dirty="0" smtClean="0"/>
              <a:t> – 1 </a:t>
            </a:r>
            <a:r>
              <a:rPr lang="ru-RU" u="sng" dirty="0" smtClean="0"/>
              <a:t>4 </a:t>
            </a:r>
            <a:r>
              <a:rPr lang="ru-RU" dirty="0" smtClean="0"/>
              <a:t>= 4 </a:t>
            </a:r>
            <a:r>
              <a:rPr lang="ru-RU" u="sng" dirty="0" smtClean="0"/>
              <a:t>5 </a:t>
            </a:r>
            <a:r>
              <a:rPr lang="ru-RU" dirty="0" smtClean="0"/>
              <a:t>.</a:t>
            </a:r>
            <a:r>
              <a:rPr lang="ru-RU" u="sng" dirty="0" smtClean="0"/>
              <a:t/>
            </a:r>
            <a:br>
              <a:rPr lang="ru-RU" u="sng" dirty="0" smtClean="0"/>
            </a:br>
            <a:r>
              <a:rPr lang="ru-RU" dirty="0"/>
              <a:t> </a:t>
            </a:r>
            <a:r>
              <a:rPr lang="ru-RU" dirty="0" smtClean="0"/>
              <a:t>          7        7       7       7       7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3427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5840" y="777240"/>
            <a:ext cx="10264140" cy="53263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При вычитании дроби из натурального числа и при вычитании смешанного числа из натурального числа, поступают таким же образом: </a:t>
            </a:r>
            <a:br>
              <a:rPr lang="ru-RU" dirty="0" smtClean="0"/>
            </a:br>
            <a:r>
              <a:rPr lang="ru-RU" dirty="0" smtClean="0"/>
              <a:t>5 – </a:t>
            </a:r>
            <a:r>
              <a:rPr lang="ru-RU" u="sng" dirty="0" smtClean="0"/>
              <a:t>5 </a:t>
            </a:r>
            <a:r>
              <a:rPr lang="ru-RU" dirty="0" smtClean="0"/>
              <a:t>= 4 </a:t>
            </a:r>
            <a:r>
              <a:rPr lang="ru-RU" u="sng" dirty="0" smtClean="0"/>
              <a:t>6 </a:t>
            </a:r>
            <a:r>
              <a:rPr lang="ru-RU" dirty="0" smtClean="0"/>
              <a:t>– </a:t>
            </a:r>
            <a:r>
              <a:rPr lang="ru-RU" u="sng" dirty="0" smtClean="0"/>
              <a:t>5 </a:t>
            </a:r>
            <a:r>
              <a:rPr lang="ru-RU" dirty="0" smtClean="0"/>
              <a:t>= 4 </a:t>
            </a:r>
            <a:r>
              <a:rPr lang="ru-RU" u="sng" dirty="0" smtClean="0"/>
              <a:t>1</a:t>
            </a:r>
            <a:r>
              <a:rPr lang="ru-RU" dirty="0" smtClean="0"/>
              <a:t>;    7 – 1 </a:t>
            </a:r>
            <a:r>
              <a:rPr lang="ru-RU" u="sng" dirty="0" smtClean="0"/>
              <a:t>2</a:t>
            </a:r>
            <a:r>
              <a:rPr lang="ru-RU" dirty="0" smtClean="0"/>
              <a:t> = 6 </a:t>
            </a:r>
            <a:r>
              <a:rPr lang="ru-RU" u="sng" dirty="0" smtClean="0"/>
              <a:t>9</a:t>
            </a:r>
            <a:r>
              <a:rPr lang="ru-RU" dirty="0" smtClean="0"/>
              <a:t> – 1 </a:t>
            </a:r>
            <a:r>
              <a:rPr lang="ru-RU" u="sng" dirty="0" smtClean="0"/>
              <a:t>2 </a:t>
            </a:r>
            <a:r>
              <a:rPr lang="ru-RU" dirty="0" smtClean="0"/>
              <a:t> = 5 </a:t>
            </a:r>
            <a:r>
              <a:rPr lang="ru-RU" u="sng" dirty="0" smtClean="0"/>
              <a:t>7</a:t>
            </a:r>
            <a:r>
              <a:rPr lang="ru-RU" dirty="0" smtClean="0"/>
              <a:t>.</a:t>
            </a:r>
            <a:br>
              <a:rPr lang="ru-RU" dirty="0" smtClean="0"/>
            </a:br>
            <a:r>
              <a:rPr lang="ru-RU" dirty="0" smtClean="0"/>
              <a:t>     6        6   6        6              9       9       9        9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0387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5880" y="1325880"/>
            <a:ext cx="9424352" cy="4137660"/>
          </a:xfrm>
        </p:spPr>
        <p:txBody>
          <a:bodyPr/>
          <a:lstStyle/>
          <a:p>
            <a:pPr algn="ctr"/>
            <a:r>
              <a:rPr lang="ru-RU" dirty="0" smtClean="0"/>
              <a:t>Выполните действия с пояснением: </a:t>
            </a:r>
            <a:br>
              <a:rPr lang="ru-RU" dirty="0" smtClean="0"/>
            </a:br>
            <a:r>
              <a:rPr lang="ru-RU" dirty="0" smtClean="0"/>
              <a:t>5 + 3 </a:t>
            </a:r>
            <a:r>
              <a:rPr lang="ru-RU" u="sng" dirty="0" smtClean="0"/>
              <a:t>1</a:t>
            </a:r>
            <a:r>
              <a:rPr lang="ru-RU" dirty="0" smtClean="0"/>
              <a:t>        10 </a:t>
            </a:r>
            <a:r>
              <a:rPr lang="ru-RU" u="sng" dirty="0" smtClean="0"/>
              <a:t>3</a:t>
            </a:r>
            <a:r>
              <a:rPr lang="ru-RU" dirty="0" smtClean="0"/>
              <a:t> – 4    5 </a:t>
            </a:r>
            <a:r>
              <a:rPr lang="ru-RU" u="sng" dirty="0" smtClean="0"/>
              <a:t>3 </a:t>
            </a:r>
            <a:r>
              <a:rPr lang="ru-RU" dirty="0" smtClean="0"/>
              <a:t>– 2 </a:t>
            </a:r>
            <a:r>
              <a:rPr lang="ru-RU" u="sng" dirty="0" smtClean="0"/>
              <a:t>4 </a:t>
            </a:r>
            <a:r>
              <a:rPr lang="ru-RU" dirty="0" smtClean="0"/>
              <a:t>    6 </a:t>
            </a:r>
            <a:r>
              <a:rPr lang="ru-RU" u="sng" dirty="0" smtClean="0"/>
              <a:t>7 </a:t>
            </a:r>
            <a:r>
              <a:rPr lang="ru-RU" dirty="0" smtClean="0"/>
              <a:t>+ 3 </a:t>
            </a:r>
            <a:r>
              <a:rPr lang="ru-RU" u="sng" dirty="0" smtClean="0"/>
              <a:t>8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      8             4             5       5       13     13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290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148</TotalTime>
  <Words>132</Words>
  <Application>Microsoft Office PowerPoint</Application>
  <PresentationFormat>Широкоэкранный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Century Gothic</vt:lpstr>
      <vt:lpstr>Times New Roman</vt:lpstr>
      <vt:lpstr>Wingdings 3</vt:lpstr>
      <vt:lpstr>Сектор</vt:lpstr>
      <vt:lpstr>Сложение и вычитание смешанных чисел</vt:lpstr>
      <vt:lpstr>Цель: научиться объяснять и выполнять сложение и вычитание смешанных чисел.</vt:lpstr>
      <vt:lpstr>Выделите целую часть из дроби:  3           19            412              144 2             7              10                9 назовите целую часть и дробную часть получившихся смешанных чисел.</vt:lpstr>
      <vt:lpstr>Выполните сложение и вычитание: 6   - 3  + 15         8 + 7            4 +  3      2 1+ 14 19   19    19              8                    17       8      8  какой пример вызвал затруднение?</vt:lpstr>
      <vt:lpstr>При сложении (вычитании) смешанных чисел целые части складывают (вычитают) отдельно, а дробные – отдельно: 2 1 + 1 4 =(2 +1) + (1 + 4) = 3 5    8        8                  8    8         8</vt:lpstr>
      <vt:lpstr>Если при сложении смешанных чисел в их дробной части получается неправильная дробь, то выделяем из неправильной дроби целую часть и прибавляем её к уже имеющейся целой части: 3 7 + 2 4  = 5 11 = 5 + 11= 5 + 1 2 = 6 2    9        9         9            9              9       9</vt:lpstr>
      <vt:lpstr>Если при вычитании смешанных чисел дробная часть уменьшаемого меньше дробной части вычитаемого, то поступаем следующим образом: 3 2 – 1 4 = (3 + 2) – 1 4 = (2 + 1 +2) – 1 4 =     7       7            7        7                 7        7 = (5 + 9) – 1 4 = 5 9 – 1 4 = 4 5 .            7        7       7       7       7</vt:lpstr>
      <vt:lpstr>При вычитании дроби из натурального числа и при вычитании смешанного числа из натурального числа, поступают таким же образом:  5 – 5 = 4 6 – 5 = 4 1;    7 – 1 2 = 6 9 – 1 2  = 5 7.      6        6   6        6              9       9       9        9</vt:lpstr>
      <vt:lpstr>Выполните действия с пояснением:  5 + 3 1        10 3 – 4    5 3 – 2 4     6 7 + 3 8          8             4             5       5       13     13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Сложение и вычитание смешанных чисел</dc:title>
  <dc:creator>таисия</dc:creator>
  <cp:lastModifiedBy>таисия</cp:lastModifiedBy>
  <cp:revision>10</cp:revision>
  <dcterms:created xsi:type="dcterms:W3CDTF">2012-05-23T18:33:48Z</dcterms:created>
  <dcterms:modified xsi:type="dcterms:W3CDTF">2012-05-23T18:51:44Z</dcterms:modified>
</cp:coreProperties>
</file>