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2" r:id="rId2"/>
    <p:sldId id="260" r:id="rId3"/>
    <p:sldId id="261" r:id="rId4"/>
    <p:sldId id="263" r:id="rId5"/>
    <p:sldId id="277" r:id="rId6"/>
    <p:sldId id="278" r:id="rId7"/>
    <p:sldId id="279" r:id="rId8"/>
    <p:sldId id="280" r:id="rId9"/>
    <p:sldId id="262" r:id="rId10"/>
    <p:sldId id="274" r:id="rId11"/>
    <p:sldId id="27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212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BF3DE-5362-4C0F-A7CF-D8B4011539F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B21E4-22AD-49F5-B31D-0EE7A2A966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4421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7D8E6F-809D-4354-9A6F-9F36DE8F99A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B21E4-22AD-49F5-B31D-0EE7A2A96613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0" y="5929313"/>
            <a:ext cx="9144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6" descr="bs_0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0113" y="1928813"/>
            <a:ext cx="3163887" cy="473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12" descr="sb_0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3" y="5143500"/>
            <a:ext cx="101282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071538" y="428604"/>
            <a:ext cx="4643437" cy="1785937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AF3E6-AEE7-4A42-B0C8-21BC5F36C4B5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5FD38-F37B-4F6C-AB7A-BDBFB09D2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extBox 8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638" y="950913"/>
            <a:ext cx="8474075" cy="9144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3000363" y="142875"/>
            <a:ext cx="49291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cs typeface="宋体"/>
              </a:rPr>
              <a:t> </a:t>
            </a:r>
            <a:endParaRPr lang="ru-RU" sz="2000" b="1" dirty="0">
              <a:solidFill>
                <a:schemeClr val="bg1"/>
              </a:solidFill>
              <a:cs typeface="宋体"/>
            </a:endParaRP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5072066" y="5072062"/>
            <a:ext cx="2857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cs typeface="宋体"/>
              </a:rPr>
              <a:t> </a:t>
            </a:r>
            <a:endParaRPr lang="ru-RU" sz="2000" b="1" dirty="0">
              <a:solidFill>
                <a:schemeClr val="bg1"/>
              </a:solidFill>
              <a:cs typeface="宋体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143248"/>
            <a:ext cx="571504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4800" b="1" dirty="0" smtClean="0"/>
              <a:t>Домашнее задание.</a:t>
            </a:r>
            <a:endParaRPr lang="ru-RU" sz="4800" b="1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ладелец\Pictures\ДЗ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14290"/>
            <a:ext cx="5143536" cy="34290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1142984"/>
            <a:ext cx="39290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Родители  - это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4214818"/>
            <a:ext cx="8715436" cy="23083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первые и наиболее влиятельные учителя</a:t>
            </a:r>
          </a:p>
          <a:p>
            <a:pPr algn="ctr"/>
            <a:r>
              <a:rPr lang="ru-RU" sz="4800" b="1" dirty="0" smtClean="0"/>
              <a:t> для своих детей.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ладелец\Pictures\ДЗ 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786058"/>
            <a:ext cx="3697825" cy="386713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428604"/>
            <a:ext cx="8143932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prstTxWarp prst="textDoubleWave1">
              <a:avLst/>
            </a:prstTxWarp>
            <a:spAutoFit/>
          </a:bodyPr>
          <a:lstStyle/>
          <a:p>
            <a:pPr algn="ctr"/>
            <a:r>
              <a:rPr lang="ru-RU" sz="3600" b="1" dirty="0" smtClean="0"/>
              <a:t>Функции домашнего задания.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35729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AutoNum type="arabicPeriod"/>
            </a:pPr>
            <a:r>
              <a:rPr lang="ru-RU" sz="3600" b="1" i="1" u="sng" dirty="0" smtClean="0"/>
              <a:t>Функция выравнивания </a:t>
            </a:r>
          </a:p>
          <a:p>
            <a:pPr marL="514350" indent="-514350" algn="ctr"/>
            <a:r>
              <a:rPr lang="ru-RU" sz="3600" dirty="0" smtClean="0"/>
              <a:t>знаний и умений ребёнка.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929058" y="2857496"/>
            <a:ext cx="5000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2.  </a:t>
            </a:r>
            <a:r>
              <a:rPr lang="ru-RU" sz="3200" b="1" i="1" u="sng" dirty="0" smtClean="0"/>
              <a:t>Стимулирование </a:t>
            </a:r>
            <a:r>
              <a:rPr lang="ru-RU" sz="3200" b="1" dirty="0" smtClean="0"/>
              <a:t>познавательного интереса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071934" y="4786322"/>
            <a:ext cx="50720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3</a:t>
            </a:r>
            <a:r>
              <a:rPr lang="ru-RU" sz="3200" b="1" i="1" u="sng" dirty="0" smtClean="0"/>
              <a:t>.  Развитие </a:t>
            </a:r>
            <a:r>
              <a:rPr lang="ru-RU" sz="3200" b="1" dirty="0" smtClean="0"/>
              <a:t>самостоятельности  ученика, ответственности.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Владелец\Pictures\ДЗ 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143248"/>
            <a:ext cx="3286148" cy="3571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71472" y="357166"/>
            <a:ext cx="8072494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b="1" dirty="0" smtClean="0"/>
              <a:t>Домашние задания направлены на… 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1142984"/>
            <a:ext cx="82868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*</a:t>
            </a:r>
            <a:r>
              <a:rPr lang="ru-RU" sz="3600" u="sng" dirty="0" smtClean="0"/>
              <a:t>закрепление</a:t>
            </a:r>
            <a:r>
              <a:rPr lang="ru-RU" sz="3600" dirty="0" smtClean="0"/>
              <a:t> знаний и умений,</a:t>
            </a:r>
          </a:p>
          <a:p>
            <a:pPr algn="ctr">
              <a:buFont typeface="Arial" pitchFamily="34" charset="0"/>
              <a:buChar char="•"/>
            </a:pPr>
            <a:endParaRPr lang="ru-RU" sz="3600" dirty="0" smtClean="0"/>
          </a:p>
          <a:p>
            <a:pPr algn="ctr"/>
            <a:r>
              <a:rPr lang="ru-RU" sz="3600" dirty="0" smtClean="0"/>
              <a:t>*</a:t>
            </a:r>
            <a:r>
              <a:rPr lang="ru-RU" sz="3600" u="sng" dirty="0" smtClean="0"/>
              <a:t>систематизацию </a:t>
            </a:r>
            <a:r>
              <a:rPr lang="ru-RU" sz="3600" dirty="0" smtClean="0"/>
              <a:t>изученного материала,</a:t>
            </a:r>
          </a:p>
          <a:p>
            <a:pPr algn="ctr"/>
            <a:endParaRPr lang="ru-RU" sz="3600" dirty="0" smtClean="0"/>
          </a:p>
          <a:p>
            <a:pPr algn="r"/>
            <a:r>
              <a:rPr lang="ru-RU" sz="3600" dirty="0" smtClean="0"/>
              <a:t>*</a:t>
            </a:r>
            <a:r>
              <a:rPr lang="ru-RU" sz="3600" u="sng" dirty="0" smtClean="0"/>
              <a:t>применение</a:t>
            </a:r>
            <a:r>
              <a:rPr lang="ru-RU" sz="3600" dirty="0" smtClean="0"/>
              <a:t> знаний,</a:t>
            </a:r>
          </a:p>
          <a:p>
            <a:pPr algn="r"/>
            <a:endParaRPr lang="ru-RU" sz="3600" dirty="0" smtClean="0"/>
          </a:p>
          <a:p>
            <a:pPr algn="r"/>
            <a:r>
              <a:rPr lang="ru-RU" sz="3600" dirty="0" smtClean="0"/>
              <a:t>*</a:t>
            </a:r>
            <a:r>
              <a:rPr lang="ru-RU" sz="3600" u="sng" dirty="0" smtClean="0"/>
              <a:t>развитие</a:t>
            </a:r>
            <a:r>
              <a:rPr lang="ru-RU" sz="3600" dirty="0" smtClean="0"/>
              <a:t> </a:t>
            </a:r>
          </a:p>
          <a:p>
            <a:pPr algn="r"/>
            <a:r>
              <a:rPr lang="ru-RU" sz="3600" dirty="0" smtClean="0"/>
              <a:t>творческих способностей.</a:t>
            </a:r>
          </a:p>
          <a:p>
            <a:pPr algn="ctr"/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750050" cy="9286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4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Виды домашней работы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1691680" y="1124744"/>
            <a:ext cx="7023100" cy="5038725"/>
          </a:xfrm>
        </p:spPr>
        <p:txBody>
          <a:bodyPr>
            <a:normAutofit lnSpcReduction="10000"/>
          </a:bodyPr>
          <a:lstStyle/>
          <a:p>
            <a:r>
              <a:rPr lang="ru-RU" altLang="ru-RU" b="1" dirty="0" smtClean="0"/>
              <a:t>Индивидуальная </a:t>
            </a:r>
          </a:p>
          <a:p>
            <a:pPr>
              <a:buFont typeface="Wingdings 2" pitchFamily="18" charset="2"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		задаётся, как правило, отдельным учащимся класса. Такая работа может быть выполнена на карточках или с использованием тетрадей на печатной основе. Это могут быть сообщения к последующим темам, содержащие дополнительную информацию, презентации, карты, плакаты и т.д.</a:t>
            </a:r>
          </a:p>
        </p:txBody>
      </p:sp>
    </p:spTree>
    <p:extLst>
      <p:ext uri="{BB962C8B-B14F-4D97-AF65-F5344CB8AC3E}">
        <p14:creationId xmlns:p14="http://schemas.microsoft.com/office/powerpoint/2010/main" xmlns="" val="185707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07704" y="548680"/>
            <a:ext cx="6707187" cy="7143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4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Виды домашней работы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1979613" y="1935163"/>
            <a:ext cx="6707187" cy="4389437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b="1" dirty="0" smtClean="0"/>
              <a:t>Групповая</a:t>
            </a:r>
          </a:p>
          <a:p>
            <a:pPr>
              <a:buFont typeface="Wingdings 2" pitchFamily="18" charset="2"/>
              <a:buNone/>
            </a:pPr>
            <a:r>
              <a:rPr lang="ru-RU" altLang="ru-RU" dirty="0" smtClean="0"/>
              <a:t>	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при выполнении </a:t>
            </a: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групповой учебной домашней работы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 группа учащихся выполняет какое-то задание, являющееся частью общего классного задания. Домашние задания в этом случае подготавливают учащихся к работе, которая будет проводиться на предстоящем уроке. Такие задания целесообразнее задавать заранее.</a:t>
            </a:r>
          </a:p>
          <a:p>
            <a:pPr>
              <a:buFont typeface="Wingdings 2" pitchFamily="18" charset="2"/>
              <a:buNone/>
            </a:pPr>
            <a:endParaRPr lang="ru-RU" altLang="ru-RU" dirty="0" smtClean="0"/>
          </a:p>
          <a:p>
            <a:endParaRPr lang="ru-RU" altLang="ru-RU" dirty="0" smtClean="0"/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595454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908175" y="714375"/>
            <a:ext cx="6821488" cy="7143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4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Виды домашней работы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908175" y="1785938"/>
            <a:ext cx="6950075" cy="4538662"/>
          </a:xfrm>
        </p:spPr>
        <p:txBody>
          <a:bodyPr/>
          <a:lstStyle/>
          <a:p>
            <a:r>
              <a:rPr lang="ru-RU" altLang="ru-RU" b="1" smtClean="0"/>
              <a:t>Творческая</a:t>
            </a:r>
          </a:p>
          <a:p>
            <a:pPr algn="just">
              <a:buFont typeface="Wingdings 2" pitchFamily="18" charset="2"/>
              <a:buNone/>
            </a:pPr>
            <a:r>
              <a:rPr lang="ru-RU" altLang="ru-RU" i="1" smtClean="0"/>
              <a:t>	</a:t>
            </a:r>
            <a:r>
              <a:rPr lang="ru-RU" altLang="ru-RU" smtClean="0"/>
              <a:t>необходимо задавать на несколько дней вперёд. Очень важно предоставлять оригинальные задания, проблемные ситуации, которые бы подталкивали ученика самостоятельно искать ответ на вопрос. </a:t>
            </a:r>
          </a:p>
          <a:p>
            <a:pPr>
              <a:buFont typeface="Wingdings 2" pitchFamily="18" charset="2"/>
              <a:buNone/>
            </a:pPr>
            <a:endParaRPr lang="ru-RU" altLang="ru-RU" smtClean="0"/>
          </a:p>
          <a:p>
            <a:endParaRPr lang="ru-RU" altLang="ru-RU" smtClean="0"/>
          </a:p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xmlns="" val="2763576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823075" cy="64293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4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Виды</a:t>
            </a:r>
            <a:r>
              <a:rPr lang="ru-RU" altLang="ru-RU" sz="4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ru-RU" altLang="ru-RU" sz="4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домашней</a:t>
            </a:r>
            <a:r>
              <a:rPr lang="ru-RU" altLang="ru-RU" sz="4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ru-RU" altLang="ru-RU" sz="4400" b="1" dirty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работы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1115616" y="1124744"/>
            <a:ext cx="7524750" cy="5467350"/>
          </a:xfrm>
        </p:spPr>
        <p:txBody>
          <a:bodyPr>
            <a:normAutofit fontScale="85000" lnSpcReduction="20000"/>
          </a:bodyPr>
          <a:lstStyle/>
          <a:p>
            <a:r>
              <a:rPr lang="ru-RU" altLang="ru-RU" b="1" dirty="0" smtClean="0"/>
              <a:t>Дифференцированная</a:t>
            </a:r>
          </a:p>
          <a:p>
            <a:pPr algn="just">
              <a:buFont typeface="Wingdings 2" pitchFamily="18" charset="2"/>
              <a:buNone/>
            </a:pPr>
            <a:r>
              <a:rPr lang="ru-RU" altLang="ru-RU" dirty="0" smtClean="0"/>
              <a:t>	Для учащихся с высокой степенью обучаемости и познавательной активности домашнее задание должно включать опережающие проблемные вопросы. </a:t>
            </a:r>
          </a:p>
          <a:p>
            <a:pPr algn="just">
              <a:buFont typeface="Wingdings 2" pitchFamily="18" charset="2"/>
              <a:buNone/>
            </a:pPr>
            <a:r>
              <a:rPr lang="ru-RU" altLang="ru-RU" dirty="0" smtClean="0"/>
              <a:t>	Для учащихся со средним уровнем познавательной активности планируются задания реконструктивного характера. </a:t>
            </a:r>
          </a:p>
          <a:p>
            <a:pPr algn="just">
              <a:buFont typeface="Wingdings 2" pitchFamily="18" charset="2"/>
              <a:buNone/>
            </a:pPr>
            <a:r>
              <a:rPr lang="ru-RU" altLang="ru-RU" dirty="0" smtClean="0"/>
              <a:t>	Учащиеся, обладающие низкой познавательной активностью и обучаемостью, получают подробный инструктаж к заданию, выполняемому по образцу. Учитель поясняет порядок выполнения работ и рекомендует источники знаний.</a:t>
            </a: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319902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ладелец\Pictures\ДЗ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14290"/>
            <a:ext cx="3357586" cy="349463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227635"/>
            <a:ext cx="5078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FFFF00"/>
                </a:solidFill>
              </a:rPr>
              <a:t>В соответствии с Сан </a:t>
            </a:r>
            <a:r>
              <a:rPr lang="ru-RU" sz="3600" b="1" u="sng" dirty="0" err="1" smtClean="0">
                <a:solidFill>
                  <a:srgbClr val="FFFF00"/>
                </a:solidFill>
              </a:rPr>
              <a:t>Пином</a:t>
            </a:r>
            <a:endParaRPr lang="ru-RU" sz="3600" b="1" u="sng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214422"/>
            <a:ext cx="47863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Продолжительность работы </a:t>
            </a:r>
          </a:p>
          <a:p>
            <a:pPr algn="ctr"/>
            <a:r>
              <a:rPr lang="ru-RU" sz="3200" b="1" dirty="0" smtClean="0"/>
              <a:t>по приготовлению домашних заданий.</a:t>
            </a:r>
            <a:endParaRPr lang="ru-RU" sz="32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3500438"/>
          <a:ext cx="8286808" cy="3128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/>
                <a:gridCol w="5072098"/>
              </a:tblGrid>
              <a:tr h="746881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КЛАСС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Продолжительность</a:t>
                      </a:r>
                      <a:endParaRPr lang="ru-RU" sz="3200" dirty="0"/>
                    </a:p>
                  </a:txBody>
                  <a:tcPr/>
                </a:tc>
              </a:tr>
              <a:tr h="771508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1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до 1 часа</a:t>
                      </a:r>
                      <a:endParaRPr lang="ru-RU" sz="3600" b="1" dirty="0"/>
                    </a:p>
                  </a:txBody>
                  <a:tcPr/>
                </a:tc>
              </a:tr>
              <a:tr h="838596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2</a:t>
                      </a:r>
                      <a:endParaRPr lang="ru-RU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до 1,5 часов</a:t>
                      </a:r>
                      <a:endParaRPr lang="ru-RU" sz="3600" b="1" dirty="0"/>
                    </a:p>
                  </a:txBody>
                  <a:tcPr/>
                </a:tc>
              </a:tr>
              <a:tr h="771508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3 - 4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до 2 часов</a:t>
                      </a:r>
                      <a:endParaRPr lang="ru-RU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ладелец\Pictures\ДЗ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14290"/>
            <a:ext cx="3286148" cy="319721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500042"/>
            <a:ext cx="4643470" cy="646331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FFFF00"/>
                </a:solidFill>
              </a:rPr>
              <a:t>Советы  родителям.</a:t>
            </a:r>
            <a:endParaRPr lang="ru-RU" sz="3600" b="1" u="sng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285860"/>
            <a:ext cx="47863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/>
              <a:t>Правила</a:t>
            </a:r>
          </a:p>
          <a:p>
            <a:pPr algn="ctr"/>
            <a:r>
              <a:rPr lang="ru-RU" sz="3600" b="1" u="sng" dirty="0" smtClean="0"/>
              <a:t> организации помощи.</a:t>
            </a:r>
            <a:endParaRPr lang="ru-RU" sz="3600" b="1" u="sng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150198" y="6858000"/>
          <a:ext cx="20828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 </a:t>
                      </a:r>
                      <a:endParaRPr lang="ru-RU" sz="3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 </a:t>
                      </a:r>
                      <a:endParaRPr lang="ru-RU" sz="3600" b="1" dirty="0"/>
                    </a:p>
                  </a:txBody>
                  <a:tcPr/>
                </a:tc>
              </a:tr>
              <a:tr h="132852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 </a:t>
                      </a:r>
                      <a:r>
                        <a:rPr lang="ru-RU" sz="3600" b="1" dirty="0" smtClean="0"/>
                        <a:t> </a:t>
                      </a:r>
                      <a:endParaRPr lang="ru-RU" sz="3600" b="1" dirty="0"/>
                    </a:p>
                  </a:txBody>
                  <a:tcPr/>
                </a:tc>
              </a:tr>
              <a:tr h="122224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 </a:t>
                      </a:r>
                      <a:r>
                        <a:rPr lang="ru-RU" sz="3200" b="1" dirty="0" smtClean="0"/>
                        <a:t> </a:t>
                      </a:r>
                      <a:endParaRPr lang="ru-RU" sz="3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5786" y="3500438"/>
            <a:ext cx="7858180" cy="31085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</a:t>
            </a:r>
            <a:r>
              <a:rPr lang="ru-RU" sz="2800" b="1" dirty="0" smtClean="0"/>
              <a:t>*  Выполняйте только то,  Что задано на дом.</a:t>
            </a:r>
          </a:p>
          <a:p>
            <a:pPr algn="just"/>
            <a:r>
              <a:rPr lang="ru-RU" sz="2800" b="1" dirty="0"/>
              <a:t> </a:t>
            </a:r>
            <a:r>
              <a:rPr lang="ru-RU" sz="2800" b="1" dirty="0" smtClean="0"/>
              <a:t> * Выполняйте домашнее задание вместе</a:t>
            </a:r>
          </a:p>
          <a:p>
            <a:pPr algn="just"/>
            <a:r>
              <a:rPr lang="ru-RU" sz="2800" b="1" dirty="0" smtClean="0"/>
              <a:t> с ним, а не вместо него.</a:t>
            </a:r>
          </a:p>
          <a:p>
            <a:pPr algn="just"/>
            <a:r>
              <a:rPr lang="ru-RU" sz="2800" b="1" dirty="0"/>
              <a:t> </a:t>
            </a:r>
            <a:r>
              <a:rPr lang="ru-RU" sz="2800" b="1" dirty="0" smtClean="0"/>
              <a:t> *  Работайте спокойно, поощряйте успех.</a:t>
            </a:r>
          </a:p>
          <a:p>
            <a:pPr algn="just"/>
            <a:r>
              <a:rPr lang="ru-RU" sz="2800" b="1" dirty="0"/>
              <a:t> </a:t>
            </a:r>
            <a:r>
              <a:rPr lang="ru-RU" sz="2800" b="1" dirty="0" smtClean="0"/>
              <a:t> * Никогда не начинайте с трудных заданий. Постепенно усложняйте задания. </a:t>
            </a:r>
          </a:p>
          <a:p>
            <a:pPr algn="just"/>
            <a:r>
              <a:rPr lang="ru-RU" sz="2800" b="1" dirty="0"/>
              <a:t> </a:t>
            </a:r>
            <a:r>
              <a:rPr lang="ru-RU" sz="2800" b="1" dirty="0" smtClean="0"/>
              <a:t>  *  Работа должна быть систематической.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ладелец\Pictures\ДЗ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14290"/>
            <a:ext cx="3286148" cy="319721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58" y="500042"/>
            <a:ext cx="4643470" cy="646331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FFFF00"/>
                </a:solidFill>
              </a:rPr>
              <a:t>Советы  родителям.</a:t>
            </a:r>
            <a:endParaRPr lang="ru-RU" sz="3600" b="1" u="sng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285860"/>
            <a:ext cx="4786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/>
              <a:t>Очень важна Ваша поддержка.</a:t>
            </a:r>
            <a:endParaRPr lang="ru-RU" sz="3600" b="1" u="sng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150198" y="6858000"/>
          <a:ext cx="20828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 </a:t>
                      </a:r>
                      <a:endParaRPr lang="ru-RU" sz="3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/>
                        <a:t> </a:t>
                      </a:r>
                      <a:endParaRPr lang="ru-RU" sz="3600" b="1" dirty="0"/>
                    </a:p>
                  </a:txBody>
                  <a:tcPr/>
                </a:tc>
              </a:tr>
              <a:tr h="132852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/>
                        <a:t> </a:t>
                      </a:r>
                      <a:r>
                        <a:rPr lang="ru-RU" sz="3600" b="1" dirty="0" smtClean="0"/>
                        <a:t> </a:t>
                      </a:r>
                      <a:endParaRPr lang="ru-RU" sz="3600" b="1" dirty="0"/>
                    </a:p>
                  </a:txBody>
                  <a:tcPr/>
                </a:tc>
              </a:tr>
              <a:tr h="122224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 </a:t>
                      </a:r>
                      <a:r>
                        <a:rPr lang="ru-RU" sz="3200" b="1" dirty="0" smtClean="0"/>
                        <a:t> </a:t>
                      </a:r>
                      <a:endParaRPr lang="ru-RU" sz="3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5786" y="4071942"/>
            <a:ext cx="7858180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800" b="1" dirty="0" smtClean="0"/>
              <a:t> - Я уверена, что у тебя всё получится.</a:t>
            </a:r>
          </a:p>
          <a:p>
            <a:pPr algn="just">
              <a:buFontTx/>
              <a:buChar char="-"/>
            </a:pPr>
            <a:r>
              <a:rPr lang="ru-RU" sz="2800" b="1" dirty="0" smtClean="0"/>
              <a:t>Я помогу тебе, и ты обязательно справишься.</a:t>
            </a:r>
          </a:p>
          <a:p>
            <a:pPr algn="just">
              <a:buFontTx/>
              <a:buChar char="-"/>
            </a:pPr>
            <a:r>
              <a:rPr lang="ru-RU" sz="2800" b="1" dirty="0"/>
              <a:t> </a:t>
            </a:r>
            <a:r>
              <a:rPr lang="ru-RU" sz="2800" b="1" dirty="0" smtClean="0"/>
              <a:t>Молодец! Правильно!</a:t>
            </a:r>
          </a:p>
          <a:p>
            <a:pPr algn="just">
              <a:buFontTx/>
              <a:buChar char="-"/>
            </a:pPr>
            <a:r>
              <a:rPr lang="ru-RU" sz="2800" b="1" dirty="0"/>
              <a:t> </a:t>
            </a:r>
            <a:r>
              <a:rPr lang="ru-RU" sz="2800" b="1" dirty="0" smtClean="0"/>
              <a:t>Ты меня радуешь.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Владелец\Pictures\ДЗ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256"/>
            <a:ext cx="3146447" cy="23621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428728" y="714356"/>
            <a:ext cx="6357982" cy="52322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</a:rPr>
              <a:t>П  О  М  Н  И  Т  Е!</a:t>
            </a:r>
            <a:endParaRPr lang="ru-RU" sz="2800" b="1" u="sng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1500174"/>
            <a:ext cx="871543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sz="3200" dirty="0" smtClean="0"/>
              <a:t>Начало занятий в строго установленное время.</a:t>
            </a:r>
          </a:p>
          <a:p>
            <a:pPr>
              <a:buFontTx/>
              <a:buChar char="-"/>
            </a:pPr>
            <a:r>
              <a:rPr lang="ru-RU" sz="3200" dirty="0"/>
              <a:t> </a:t>
            </a:r>
            <a:r>
              <a:rPr lang="ru-RU" sz="3200" dirty="0" smtClean="0"/>
              <a:t> Необходимо постоянное место для занятий.</a:t>
            </a:r>
          </a:p>
          <a:p>
            <a:pPr>
              <a:buFontTx/>
              <a:buChar char="-"/>
            </a:pPr>
            <a:r>
              <a:rPr lang="ru-RU" sz="3200" dirty="0"/>
              <a:t> </a:t>
            </a:r>
            <a:r>
              <a:rPr lang="ru-RU" sz="3200" dirty="0" smtClean="0"/>
              <a:t> Важно работу начинать немедленно.</a:t>
            </a:r>
          </a:p>
          <a:p>
            <a:pPr>
              <a:buFontTx/>
              <a:buChar char="-"/>
            </a:pPr>
            <a:r>
              <a:rPr lang="ru-RU" sz="3200" dirty="0"/>
              <a:t> </a:t>
            </a:r>
            <a:r>
              <a:rPr lang="ru-RU" sz="3200" dirty="0" smtClean="0"/>
              <a:t> Необходимы перерывы в работе.</a:t>
            </a:r>
          </a:p>
          <a:p>
            <a:pPr algn="r">
              <a:buFontTx/>
              <a:buChar char="-"/>
            </a:pPr>
            <a:r>
              <a:rPr lang="ru-RU" sz="3600" dirty="0"/>
              <a:t> </a:t>
            </a:r>
            <a:r>
              <a:rPr lang="ru-RU" sz="3600" dirty="0" smtClean="0"/>
              <a:t> Приучение к режиму должно сочетаться с Вашей самодисциплиной, </a:t>
            </a:r>
          </a:p>
          <a:p>
            <a:pPr algn="r"/>
            <a:r>
              <a:rPr lang="ru-RU" sz="3600" dirty="0" smtClean="0"/>
              <a:t>уважением к ребёнку, </a:t>
            </a:r>
          </a:p>
          <a:p>
            <a:pPr algn="r"/>
            <a:r>
              <a:rPr lang="ru-RU" sz="3600" dirty="0" smtClean="0"/>
              <a:t>разумной </a:t>
            </a:r>
          </a:p>
          <a:p>
            <a:pPr algn="r"/>
            <a:r>
              <a:rPr lang="ru-RU" sz="3600" dirty="0" smtClean="0"/>
              <a:t>требовательностью.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Владелец\Pictures\ДЗ 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4214842" cy="642942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0" y="357166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Для того, чтобы школьник поверил</a:t>
            </a:r>
          </a:p>
          <a:p>
            <a:pPr algn="ctr"/>
            <a:r>
              <a:rPr lang="ru-RU" sz="3600" b="1" dirty="0" smtClean="0"/>
              <a:t> в успех,</a:t>
            </a:r>
          </a:p>
          <a:p>
            <a:pPr algn="ctr"/>
            <a:r>
              <a:rPr lang="ru-RU" sz="3600" b="1" dirty="0" smtClean="0"/>
              <a:t> в возможность преодоления проблем,</a:t>
            </a:r>
          </a:p>
          <a:p>
            <a:pPr algn="ctr"/>
            <a:r>
              <a:rPr lang="ru-RU" sz="3600" b="1" dirty="0" smtClean="0"/>
              <a:t> в это должны поверить мы,</a:t>
            </a:r>
          </a:p>
          <a:p>
            <a:pPr algn="ctr"/>
            <a:r>
              <a:rPr lang="ru-RU" sz="3600" b="1" dirty="0" smtClean="0"/>
              <a:t> и успех не заставит себя ждать.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Владелец\Pictures\ДЗ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428604"/>
            <a:ext cx="4319585" cy="59293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1357298"/>
            <a:ext cx="4429156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6000" b="1" dirty="0" smtClean="0"/>
              <a:t>Спасибо  за внимание!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309</Words>
  <Application>Microsoft Office PowerPoint</Application>
  <PresentationFormat>Экран (4:3)</PresentationFormat>
  <Paragraphs>87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Виды домашней работы</vt:lpstr>
      <vt:lpstr>Виды домашней работы</vt:lpstr>
      <vt:lpstr>Виды домашней работы</vt:lpstr>
      <vt:lpstr>Виды домашней работы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1</cp:lastModifiedBy>
  <cp:revision>20</cp:revision>
  <dcterms:created xsi:type="dcterms:W3CDTF">2013-12-05T14:20:00Z</dcterms:created>
  <dcterms:modified xsi:type="dcterms:W3CDTF">2017-02-14T16:25:44Z</dcterms:modified>
</cp:coreProperties>
</file>