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9" r:id="rId18"/>
    <p:sldId id="280" r:id="rId19"/>
    <p:sldId id="281" r:id="rId20"/>
    <p:sldId id="278" r:id="rId21"/>
    <p:sldId id="282" r:id="rId22"/>
    <p:sldId id="283" r:id="rId23"/>
    <p:sldId id="276" r:id="rId24"/>
    <p:sldId id="284" r:id="rId25"/>
    <p:sldId id="287" r:id="rId26"/>
    <p:sldId id="285" r:id="rId27"/>
    <p:sldId id="286" r:id="rId28"/>
    <p:sldId id="27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630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FCF3A4-00EB-428F-9932-B99AF7C90AD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1A7107-E2F3-40C2-96CD-74E85AE16013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 проведение оценки рисков перед началом и в процессе выполнения работ.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451DED-1505-4A73-A457-C3B05B58BF81}" type="parTrans" cxnId="{D0877846-8E59-4AB7-8331-44AF280B32CF}">
      <dgm:prSet/>
      <dgm:spPr/>
      <dgm:t>
        <a:bodyPr/>
        <a:lstStyle/>
        <a:p>
          <a:endParaRPr lang="ru-RU"/>
        </a:p>
      </dgm:t>
    </dgm:pt>
    <dgm:pt modelId="{823A635D-E0AA-467D-9A2F-A82AF162FE01}" type="sibTrans" cxnId="{D0877846-8E59-4AB7-8331-44AF280B32CF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1DDEAEBE-6068-4CAB-9D2E-CD03922DCB25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Отсутствие ограждающих конструкций кровли и знаков безопасности, исключающих нахождение работника в опасной зоне.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6C2979-00F1-487E-A125-AF96FA62D7D9}" type="parTrans" cxnId="{555D4DE4-9EB9-41EB-BDC3-FB8A7062C615}">
      <dgm:prSet/>
      <dgm:spPr/>
      <dgm:t>
        <a:bodyPr/>
        <a:lstStyle/>
        <a:p>
          <a:endParaRPr lang="ru-RU"/>
        </a:p>
      </dgm:t>
    </dgm:pt>
    <dgm:pt modelId="{95F37F6C-CBB5-4AEA-9EAE-59317E8AB209}" type="sibTrans" cxnId="{555D4DE4-9EB9-41EB-BDC3-FB8A7062C615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20C1D8A4-7BE2-432C-AF51-44310004F8E5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Ненадлежащее функционирование системы управления промышленной безопасностью и охраной труда, выразившееся в ненадлежащем производственном контроле 1-4 ступеней.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9CE8E09-2BB1-4195-83BD-9409AD5315A2}" type="parTrans" cxnId="{CFCA52F8-B3F9-404A-8E39-0EFDBA1F82E9}">
      <dgm:prSet/>
      <dgm:spPr/>
      <dgm:t>
        <a:bodyPr/>
        <a:lstStyle/>
        <a:p>
          <a:endParaRPr lang="ru-RU"/>
        </a:p>
      </dgm:t>
    </dgm:pt>
    <dgm:pt modelId="{A2BD1BEA-6715-4FB8-B45B-00F2EEAE01E8}" type="sibTrans" cxnId="{CFCA52F8-B3F9-404A-8E39-0EFDBA1F82E9}">
      <dgm:prSet/>
      <dgm:spPr/>
      <dgm:t>
        <a:bodyPr/>
        <a:lstStyle/>
        <a:p>
          <a:endParaRPr lang="ru-RU"/>
        </a:p>
      </dgm:t>
    </dgm:pt>
    <dgm:pt modelId="{69B4FA58-8397-4CBA-A1B9-353B34E3E71A}" type="pres">
      <dgm:prSet presAssocID="{D9FCF3A4-00EB-428F-9932-B99AF7C90AD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7B2EBB-7DEC-4E89-AF15-3B3B1129A683}" type="pres">
      <dgm:prSet presAssocID="{D9FCF3A4-00EB-428F-9932-B99AF7C90AD0}" presName="dummyMaxCanvas" presStyleCnt="0">
        <dgm:presLayoutVars/>
      </dgm:prSet>
      <dgm:spPr/>
    </dgm:pt>
    <dgm:pt modelId="{38D40F1B-299E-4B70-8AB0-B8BC182A414F}" type="pres">
      <dgm:prSet presAssocID="{D9FCF3A4-00EB-428F-9932-B99AF7C90AD0}" presName="ThreeNodes_1" presStyleLbl="node1" presStyleIdx="0" presStyleCnt="3" custScaleX="101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4D2DC-BE5F-4D8E-A594-1E38C7E54481}" type="pres">
      <dgm:prSet presAssocID="{D9FCF3A4-00EB-428F-9932-B99AF7C90AD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E72FFC-A2D0-4E1A-A0A9-8F7AEA04E787}" type="pres">
      <dgm:prSet presAssocID="{D9FCF3A4-00EB-428F-9932-B99AF7C90AD0}" presName="ThreeNodes_3" presStyleLbl="node1" presStyleIdx="2" presStyleCnt="3" custLinFactNeighborX="84" custLinFactNeighborY="-50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ABD112-DA64-4102-A581-1CA1BF20E168}" type="pres">
      <dgm:prSet presAssocID="{D9FCF3A4-00EB-428F-9932-B99AF7C90AD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53EDBE-2AE9-4860-BB81-41E95AFB7D0B}" type="pres">
      <dgm:prSet presAssocID="{D9FCF3A4-00EB-428F-9932-B99AF7C90AD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481824-DD18-4AD6-9AD9-4FF01C45A91A}" type="pres">
      <dgm:prSet presAssocID="{D9FCF3A4-00EB-428F-9932-B99AF7C90AD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4176-6B0A-45AC-A95D-4E45122333F2}" type="pres">
      <dgm:prSet presAssocID="{D9FCF3A4-00EB-428F-9932-B99AF7C90AD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D3DFCD-6FC3-49B9-9FD6-2D49994ACC8E}" type="pres">
      <dgm:prSet presAssocID="{D9FCF3A4-00EB-428F-9932-B99AF7C90AD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470FB4-5D78-4D9C-AC4A-E42918DF81C2}" type="presOf" srcId="{20C1D8A4-7BE2-432C-AF51-44310004F8E5}" destId="{7DE72FFC-A2D0-4E1A-A0A9-8F7AEA04E787}" srcOrd="0" destOrd="0" presId="urn:microsoft.com/office/officeart/2005/8/layout/vProcess5"/>
    <dgm:cxn modelId="{FEA338B4-287F-4FC8-9C74-32255B02CA1E}" type="presOf" srcId="{A11A7107-E2F3-40C2-96CD-74E85AE16013}" destId="{38D40F1B-299E-4B70-8AB0-B8BC182A414F}" srcOrd="0" destOrd="0" presId="urn:microsoft.com/office/officeart/2005/8/layout/vProcess5"/>
    <dgm:cxn modelId="{6BD69702-C37D-4E0D-BDF4-9CA7053E4D3A}" type="presOf" srcId="{1DDEAEBE-6068-4CAB-9D2E-CD03922DCB25}" destId="{C97A4176-6B0A-45AC-A95D-4E45122333F2}" srcOrd="1" destOrd="0" presId="urn:microsoft.com/office/officeart/2005/8/layout/vProcess5"/>
    <dgm:cxn modelId="{555D4DE4-9EB9-41EB-BDC3-FB8A7062C615}" srcId="{D9FCF3A4-00EB-428F-9932-B99AF7C90AD0}" destId="{1DDEAEBE-6068-4CAB-9D2E-CD03922DCB25}" srcOrd="1" destOrd="0" parTransId="{EC6C2979-00F1-487E-A125-AF96FA62D7D9}" sibTransId="{95F37F6C-CBB5-4AEA-9EAE-59317E8AB209}"/>
    <dgm:cxn modelId="{D0AD8E29-F01D-4D20-9E88-CDC0C5B0764F}" type="presOf" srcId="{95F37F6C-CBB5-4AEA-9EAE-59317E8AB209}" destId="{A253EDBE-2AE9-4860-BB81-41E95AFB7D0B}" srcOrd="0" destOrd="0" presId="urn:microsoft.com/office/officeart/2005/8/layout/vProcess5"/>
    <dgm:cxn modelId="{E54E9D38-6240-4791-B9DA-527799A54B26}" type="presOf" srcId="{A11A7107-E2F3-40C2-96CD-74E85AE16013}" destId="{AF481824-DD18-4AD6-9AD9-4FF01C45A91A}" srcOrd="1" destOrd="0" presId="urn:microsoft.com/office/officeart/2005/8/layout/vProcess5"/>
    <dgm:cxn modelId="{4746B478-B469-4345-AA74-CDF7FEE571D5}" type="presOf" srcId="{D9FCF3A4-00EB-428F-9932-B99AF7C90AD0}" destId="{69B4FA58-8397-4CBA-A1B9-353B34E3E71A}" srcOrd="0" destOrd="0" presId="urn:microsoft.com/office/officeart/2005/8/layout/vProcess5"/>
    <dgm:cxn modelId="{4A966E51-11EB-444D-B135-742F548B84BD}" type="presOf" srcId="{20C1D8A4-7BE2-432C-AF51-44310004F8E5}" destId="{8ED3DFCD-6FC3-49B9-9FD6-2D49994ACC8E}" srcOrd="1" destOrd="0" presId="urn:microsoft.com/office/officeart/2005/8/layout/vProcess5"/>
    <dgm:cxn modelId="{CFCA52F8-B3F9-404A-8E39-0EFDBA1F82E9}" srcId="{D9FCF3A4-00EB-428F-9932-B99AF7C90AD0}" destId="{20C1D8A4-7BE2-432C-AF51-44310004F8E5}" srcOrd="2" destOrd="0" parTransId="{49CE8E09-2BB1-4195-83BD-9409AD5315A2}" sibTransId="{A2BD1BEA-6715-4FB8-B45B-00F2EEAE01E8}"/>
    <dgm:cxn modelId="{2F964C59-CCA1-452D-A6B0-CF34F747AD5D}" type="presOf" srcId="{1DDEAEBE-6068-4CAB-9D2E-CD03922DCB25}" destId="{6364D2DC-BE5F-4D8E-A594-1E38C7E54481}" srcOrd="0" destOrd="0" presId="urn:microsoft.com/office/officeart/2005/8/layout/vProcess5"/>
    <dgm:cxn modelId="{D0877846-8E59-4AB7-8331-44AF280B32CF}" srcId="{D9FCF3A4-00EB-428F-9932-B99AF7C90AD0}" destId="{A11A7107-E2F3-40C2-96CD-74E85AE16013}" srcOrd="0" destOrd="0" parTransId="{0D451DED-1505-4A73-A457-C3B05B58BF81}" sibTransId="{823A635D-E0AA-467D-9A2F-A82AF162FE01}"/>
    <dgm:cxn modelId="{AB708F68-B90C-4F7D-955C-1BA979906E27}" type="presOf" srcId="{823A635D-E0AA-467D-9A2F-A82AF162FE01}" destId="{A4ABD112-DA64-4102-A581-1CA1BF20E168}" srcOrd="0" destOrd="0" presId="urn:microsoft.com/office/officeart/2005/8/layout/vProcess5"/>
    <dgm:cxn modelId="{7EEBFFBA-BA40-4F6D-BC59-B6BCC04DE1D4}" type="presParOf" srcId="{69B4FA58-8397-4CBA-A1B9-353B34E3E71A}" destId="{657B2EBB-7DEC-4E89-AF15-3B3B1129A683}" srcOrd="0" destOrd="0" presId="urn:microsoft.com/office/officeart/2005/8/layout/vProcess5"/>
    <dgm:cxn modelId="{BE85298F-CB13-41EB-BF19-0107FB15C34D}" type="presParOf" srcId="{69B4FA58-8397-4CBA-A1B9-353B34E3E71A}" destId="{38D40F1B-299E-4B70-8AB0-B8BC182A414F}" srcOrd="1" destOrd="0" presId="urn:microsoft.com/office/officeart/2005/8/layout/vProcess5"/>
    <dgm:cxn modelId="{8177038E-43CC-48C5-A62A-02216D4083B3}" type="presParOf" srcId="{69B4FA58-8397-4CBA-A1B9-353B34E3E71A}" destId="{6364D2DC-BE5F-4D8E-A594-1E38C7E54481}" srcOrd="2" destOrd="0" presId="urn:microsoft.com/office/officeart/2005/8/layout/vProcess5"/>
    <dgm:cxn modelId="{370BFDAE-9781-4726-B6E7-081D80638A07}" type="presParOf" srcId="{69B4FA58-8397-4CBA-A1B9-353B34E3E71A}" destId="{7DE72FFC-A2D0-4E1A-A0A9-8F7AEA04E787}" srcOrd="3" destOrd="0" presId="urn:microsoft.com/office/officeart/2005/8/layout/vProcess5"/>
    <dgm:cxn modelId="{46D61EAF-B2A4-480C-9017-75B4B35C05AD}" type="presParOf" srcId="{69B4FA58-8397-4CBA-A1B9-353B34E3E71A}" destId="{A4ABD112-DA64-4102-A581-1CA1BF20E168}" srcOrd="4" destOrd="0" presId="urn:microsoft.com/office/officeart/2005/8/layout/vProcess5"/>
    <dgm:cxn modelId="{86BD6043-9125-4FA5-9143-CE4AE1E7D523}" type="presParOf" srcId="{69B4FA58-8397-4CBA-A1B9-353B34E3E71A}" destId="{A253EDBE-2AE9-4860-BB81-41E95AFB7D0B}" srcOrd="5" destOrd="0" presId="urn:microsoft.com/office/officeart/2005/8/layout/vProcess5"/>
    <dgm:cxn modelId="{B7154B43-C1CA-4E64-A4D6-3FFABF594156}" type="presParOf" srcId="{69B4FA58-8397-4CBA-A1B9-353B34E3E71A}" destId="{AF481824-DD18-4AD6-9AD9-4FF01C45A91A}" srcOrd="6" destOrd="0" presId="urn:microsoft.com/office/officeart/2005/8/layout/vProcess5"/>
    <dgm:cxn modelId="{630A2008-BDAE-4918-8C98-337442F7060B}" type="presParOf" srcId="{69B4FA58-8397-4CBA-A1B9-353B34E3E71A}" destId="{C97A4176-6B0A-45AC-A95D-4E45122333F2}" srcOrd="7" destOrd="0" presId="urn:microsoft.com/office/officeart/2005/8/layout/vProcess5"/>
    <dgm:cxn modelId="{7953533A-5C12-4232-9D60-88E8E1CDD2E8}" type="presParOf" srcId="{69B4FA58-8397-4CBA-A1B9-353B34E3E71A}" destId="{8ED3DFCD-6FC3-49B9-9FD6-2D49994ACC8E}" srcOrd="8" destOrd="0" presId="urn:microsoft.com/office/officeart/2005/8/layout/vProcess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498E70-AE00-4033-9C80-289A1662E1E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3DAA74-A176-464F-9ABF-C7F82589E916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Отсутствие должного контроля и организации безопасного производства работ со стороны линейного персонала участка по обеспечению безопасных методов и приемов работы при проведении </a:t>
          </a:r>
          <a:r>
            <a:rPr lang="ru-RU" sz="2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строповки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груза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E2A48F-1598-4B67-9694-55FA2C0E7666}" type="parTrans" cxnId="{B49C1990-B566-4FCE-8027-250B700B4C5D}">
      <dgm:prSet/>
      <dgm:spPr/>
      <dgm:t>
        <a:bodyPr/>
        <a:lstStyle/>
        <a:p>
          <a:endParaRPr lang="ru-RU"/>
        </a:p>
      </dgm:t>
    </dgm:pt>
    <dgm:pt modelId="{6AAB8229-C597-4C21-AD6C-D04BCBD14A41}" type="sibTrans" cxnId="{B49C1990-B566-4FCE-8027-250B700B4C5D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endParaRPr lang="ru-RU"/>
        </a:p>
      </dgm:t>
    </dgm:pt>
    <dgm:pt modelId="{9A524238-A598-4613-AB27-CD9869716A9D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Отсутствие взаимодействия между заказчиком и подрядчиком при производстве работ по перемещению и складированию металлических балок.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E3AC1DB-07EC-4890-BFA4-133251CC7DA3}" type="parTrans" cxnId="{5849598C-9149-4C32-890D-EDBC2DAF051E}">
      <dgm:prSet/>
      <dgm:spPr/>
      <dgm:t>
        <a:bodyPr/>
        <a:lstStyle/>
        <a:p>
          <a:endParaRPr lang="ru-RU"/>
        </a:p>
      </dgm:t>
    </dgm:pt>
    <dgm:pt modelId="{97127174-2860-4F20-BC01-97E6E3731220}" type="sibTrans" cxnId="{5849598C-9149-4C32-890D-EDBC2DAF051E}">
      <dgm:prSet/>
      <dgm:spPr/>
      <dgm:t>
        <a:bodyPr/>
        <a:lstStyle/>
        <a:p>
          <a:endParaRPr lang="ru-RU"/>
        </a:p>
      </dgm:t>
    </dgm:pt>
    <dgm:pt modelId="{58D82CD1-D648-409A-9F2B-95EB910CE3C9}" type="pres">
      <dgm:prSet presAssocID="{37498E70-AE00-4033-9C80-289A1662E1E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195F87-73F5-42F0-9A22-6242293F2648}" type="pres">
      <dgm:prSet presAssocID="{37498E70-AE00-4033-9C80-289A1662E1E9}" presName="dummyMaxCanvas" presStyleCnt="0">
        <dgm:presLayoutVars/>
      </dgm:prSet>
      <dgm:spPr/>
    </dgm:pt>
    <dgm:pt modelId="{1B557DF9-C7CD-4DD7-BC92-F1B84A257F1E}" type="pres">
      <dgm:prSet presAssocID="{37498E70-AE00-4033-9C80-289A1662E1E9}" presName="TwoNodes_1" presStyleLbl="node1" presStyleIdx="0" presStyleCnt="2" custScaleX="106143" custScaleY="115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9495CD-6BF6-4112-BC17-5641C34A4DDE}" type="pres">
      <dgm:prSet presAssocID="{37498E70-AE00-4033-9C80-289A1662E1E9}" presName="TwoNodes_2" presStyleLbl="node1" presStyleIdx="1" presStyleCnt="2" custScaleX="105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4D8DB-B36B-48C9-90B9-0ECFB53C2925}" type="pres">
      <dgm:prSet presAssocID="{37498E70-AE00-4033-9C80-289A1662E1E9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354859-4190-41EA-BC11-CC4ADF08F1CA}" type="pres">
      <dgm:prSet presAssocID="{37498E70-AE00-4033-9C80-289A1662E1E9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72055-81B3-4C56-A772-793897E1FD23}" type="pres">
      <dgm:prSet presAssocID="{37498E70-AE00-4033-9C80-289A1662E1E9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A33997-A131-4A59-B574-7C4F0A1B6F3A}" type="presOf" srcId="{6AAB8229-C597-4C21-AD6C-D04BCBD14A41}" destId="{73D4D8DB-B36B-48C9-90B9-0ECFB53C2925}" srcOrd="0" destOrd="0" presId="urn:microsoft.com/office/officeart/2005/8/layout/vProcess5"/>
    <dgm:cxn modelId="{DD6D4EE3-EBA1-4A81-93BD-EE50B7C4EE85}" type="presOf" srcId="{983DAA74-A176-464F-9ABF-C7F82589E916}" destId="{88354859-4190-41EA-BC11-CC4ADF08F1CA}" srcOrd="1" destOrd="0" presId="urn:microsoft.com/office/officeart/2005/8/layout/vProcess5"/>
    <dgm:cxn modelId="{D4FE66F3-FED4-4E81-A82E-2FCFB358F4AA}" type="presOf" srcId="{9A524238-A598-4613-AB27-CD9869716A9D}" destId="{3E972055-81B3-4C56-A772-793897E1FD23}" srcOrd="1" destOrd="0" presId="urn:microsoft.com/office/officeart/2005/8/layout/vProcess5"/>
    <dgm:cxn modelId="{A118C788-6D33-4F11-8284-2E146B354FBC}" type="presOf" srcId="{37498E70-AE00-4033-9C80-289A1662E1E9}" destId="{58D82CD1-D648-409A-9F2B-95EB910CE3C9}" srcOrd="0" destOrd="0" presId="urn:microsoft.com/office/officeart/2005/8/layout/vProcess5"/>
    <dgm:cxn modelId="{CB5E1C27-C2C0-4B5A-BEEC-7C5E2FACAC53}" type="presOf" srcId="{9A524238-A598-4613-AB27-CD9869716A9D}" destId="{179495CD-6BF6-4112-BC17-5641C34A4DDE}" srcOrd="0" destOrd="0" presId="urn:microsoft.com/office/officeart/2005/8/layout/vProcess5"/>
    <dgm:cxn modelId="{5849598C-9149-4C32-890D-EDBC2DAF051E}" srcId="{37498E70-AE00-4033-9C80-289A1662E1E9}" destId="{9A524238-A598-4613-AB27-CD9869716A9D}" srcOrd="1" destOrd="0" parTransId="{CE3AC1DB-07EC-4890-BFA4-133251CC7DA3}" sibTransId="{97127174-2860-4F20-BC01-97E6E3731220}"/>
    <dgm:cxn modelId="{A7CAD4B7-B7EA-4FF7-82B3-A17536AB7F6B}" type="presOf" srcId="{983DAA74-A176-464F-9ABF-C7F82589E916}" destId="{1B557DF9-C7CD-4DD7-BC92-F1B84A257F1E}" srcOrd="0" destOrd="0" presId="urn:microsoft.com/office/officeart/2005/8/layout/vProcess5"/>
    <dgm:cxn modelId="{B49C1990-B566-4FCE-8027-250B700B4C5D}" srcId="{37498E70-AE00-4033-9C80-289A1662E1E9}" destId="{983DAA74-A176-464F-9ABF-C7F82589E916}" srcOrd="0" destOrd="0" parTransId="{A9E2A48F-1598-4B67-9694-55FA2C0E7666}" sibTransId="{6AAB8229-C597-4C21-AD6C-D04BCBD14A41}"/>
    <dgm:cxn modelId="{1E9CA67B-041F-4549-885F-0B74D9DC18BD}" type="presParOf" srcId="{58D82CD1-D648-409A-9F2B-95EB910CE3C9}" destId="{CB195F87-73F5-42F0-9A22-6242293F2648}" srcOrd="0" destOrd="0" presId="urn:microsoft.com/office/officeart/2005/8/layout/vProcess5"/>
    <dgm:cxn modelId="{5BAC0F77-1F88-47D3-9778-21A0ACB6982D}" type="presParOf" srcId="{58D82CD1-D648-409A-9F2B-95EB910CE3C9}" destId="{1B557DF9-C7CD-4DD7-BC92-F1B84A257F1E}" srcOrd="1" destOrd="0" presId="urn:microsoft.com/office/officeart/2005/8/layout/vProcess5"/>
    <dgm:cxn modelId="{EDF9121E-5AFD-47D5-B6A8-B5FD16BCE604}" type="presParOf" srcId="{58D82CD1-D648-409A-9F2B-95EB910CE3C9}" destId="{179495CD-6BF6-4112-BC17-5641C34A4DDE}" srcOrd="2" destOrd="0" presId="urn:microsoft.com/office/officeart/2005/8/layout/vProcess5"/>
    <dgm:cxn modelId="{3CF14F41-B917-4AFF-B9A4-C15F53065C63}" type="presParOf" srcId="{58D82CD1-D648-409A-9F2B-95EB910CE3C9}" destId="{73D4D8DB-B36B-48C9-90B9-0ECFB53C2925}" srcOrd="3" destOrd="0" presId="urn:microsoft.com/office/officeart/2005/8/layout/vProcess5"/>
    <dgm:cxn modelId="{F8E5295C-1685-4E57-98C3-44F5CB436009}" type="presParOf" srcId="{58D82CD1-D648-409A-9F2B-95EB910CE3C9}" destId="{88354859-4190-41EA-BC11-CC4ADF08F1CA}" srcOrd="4" destOrd="0" presId="urn:microsoft.com/office/officeart/2005/8/layout/vProcess5"/>
    <dgm:cxn modelId="{03DFAA45-EC67-4EC1-B6A4-E02F54E2919F}" type="presParOf" srcId="{58D82CD1-D648-409A-9F2B-95EB910CE3C9}" destId="{3E972055-81B3-4C56-A772-793897E1FD23}" srcOrd="5" destOrd="0" presId="urn:microsoft.com/office/officeart/2005/8/layout/vProcess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B2D1B7-EACD-4AD3-9919-7AB7C1BA75E7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6EF84F-513F-4A5E-9450-5E5B55925647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Нарушение работником маршрута передвижения по цеху</a:t>
          </a:r>
          <a:endParaRPr lang="ru-RU" sz="3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804C7C2-AAB0-4028-BC39-11C21D0784A9}" type="parTrans" cxnId="{27DC01A7-A6F8-4EC3-8FC3-1E63CFDF3F76}">
      <dgm:prSet/>
      <dgm:spPr/>
      <dgm:t>
        <a:bodyPr/>
        <a:lstStyle/>
        <a:p>
          <a:endParaRPr lang="ru-RU"/>
        </a:p>
      </dgm:t>
    </dgm:pt>
    <dgm:pt modelId="{F523289F-C759-458F-B75D-F0400621B255}" type="sibTrans" cxnId="{27DC01A7-A6F8-4EC3-8FC3-1E63CFDF3F76}">
      <dgm:prSet/>
      <dgm:spPr/>
      <dgm:t>
        <a:bodyPr/>
        <a:lstStyle/>
        <a:p>
          <a:endParaRPr lang="ru-RU"/>
        </a:p>
      </dgm:t>
    </dgm:pt>
    <dgm:pt modelId="{E222D296-7ADF-45FF-B891-C9C1B4A5CDF8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Отсутствие производственного контроля со стороны ИТР за подчиненным персоналом</a:t>
          </a:r>
          <a:endParaRPr lang="ru-RU" sz="3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BF223D-3BB2-4F11-AD11-6C9BBF9E5592}" type="parTrans" cxnId="{0E1AEF7C-1EBC-4488-9FE6-4BA0FD27C091}">
      <dgm:prSet/>
      <dgm:spPr/>
      <dgm:t>
        <a:bodyPr/>
        <a:lstStyle/>
        <a:p>
          <a:endParaRPr lang="ru-RU"/>
        </a:p>
      </dgm:t>
    </dgm:pt>
    <dgm:pt modelId="{8D0BDBB7-8F16-4716-8EC2-C107A8FF3AE8}" type="sibTrans" cxnId="{0E1AEF7C-1EBC-4488-9FE6-4BA0FD27C091}">
      <dgm:prSet/>
      <dgm:spPr/>
      <dgm:t>
        <a:bodyPr/>
        <a:lstStyle/>
        <a:p>
          <a:endParaRPr lang="ru-RU"/>
        </a:p>
      </dgm:t>
    </dgm:pt>
    <dgm:pt modelId="{F66C9967-CA91-4046-BF45-22869B0679D4}" type="pres">
      <dgm:prSet presAssocID="{54B2D1B7-EACD-4AD3-9919-7AB7C1BA75E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CE575E-78FB-42E7-A140-A0CDD002D07A}" type="pres">
      <dgm:prSet presAssocID="{54B2D1B7-EACD-4AD3-9919-7AB7C1BA75E7}" presName="divider" presStyleLbl="fgShp" presStyleIdx="0" presStyleCnt="1"/>
      <dgm:spPr/>
    </dgm:pt>
    <dgm:pt modelId="{C24E7CBC-371B-4876-BE12-CEC8640E26A4}" type="pres">
      <dgm:prSet presAssocID="{016EF84F-513F-4A5E-9450-5E5B55925647}" presName="downArrow" presStyleLbl="node1" presStyleIdx="0" presStyleCnt="2" custScaleX="64048"/>
      <dgm:spPr>
        <a:solidFill>
          <a:srgbClr val="FF0000"/>
        </a:solidFill>
      </dgm:spPr>
    </dgm:pt>
    <dgm:pt modelId="{6E2A4F76-423B-48A4-9002-D777BCA80BCF}" type="pres">
      <dgm:prSet presAssocID="{016EF84F-513F-4A5E-9450-5E5B55925647}" presName="downArrowText" presStyleLbl="revTx" presStyleIdx="0" presStyleCnt="2" custScaleX="1801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8C63B-3223-4065-AF43-F0AA53FCBB61}" type="pres">
      <dgm:prSet presAssocID="{E222D296-7ADF-45FF-B891-C9C1B4A5CDF8}" presName="upArrow" presStyleLbl="node1" presStyleIdx="1" presStyleCnt="2" custScaleX="64048"/>
      <dgm:spPr>
        <a:solidFill>
          <a:srgbClr val="FF0000"/>
        </a:solidFill>
      </dgm:spPr>
    </dgm:pt>
    <dgm:pt modelId="{64D7F6D5-6D63-44FD-9E49-4520A2AB22AB}" type="pres">
      <dgm:prSet presAssocID="{E222D296-7ADF-45FF-B891-C9C1B4A5CDF8}" presName="upArrowText" presStyleLbl="revTx" presStyleIdx="1" presStyleCnt="2" custScaleX="1689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1AEF7C-1EBC-4488-9FE6-4BA0FD27C091}" srcId="{54B2D1B7-EACD-4AD3-9919-7AB7C1BA75E7}" destId="{E222D296-7ADF-45FF-B891-C9C1B4A5CDF8}" srcOrd="1" destOrd="0" parTransId="{2ABF223D-3BB2-4F11-AD11-6C9BBF9E5592}" sibTransId="{8D0BDBB7-8F16-4716-8EC2-C107A8FF3AE8}"/>
    <dgm:cxn modelId="{27DC01A7-A6F8-4EC3-8FC3-1E63CFDF3F76}" srcId="{54B2D1B7-EACD-4AD3-9919-7AB7C1BA75E7}" destId="{016EF84F-513F-4A5E-9450-5E5B55925647}" srcOrd="0" destOrd="0" parTransId="{4804C7C2-AAB0-4028-BC39-11C21D0784A9}" sibTransId="{F523289F-C759-458F-B75D-F0400621B255}"/>
    <dgm:cxn modelId="{74B8A319-88F8-4233-B0FD-36D09E1F965E}" type="presOf" srcId="{54B2D1B7-EACD-4AD3-9919-7AB7C1BA75E7}" destId="{F66C9967-CA91-4046-BF45-22869B0679D4}" srcOrd="0" destOrd="0" presId="urn:microsoft.com/office/officeart/2005/8/layout/arrow3"/>
    <dgm:cxn modelId="{629413D2-23D8-4083-85BF-E36CAD805635}" type="presOf" srcId="{E222D296-7ADF-45FF-B891-C9C1B4A5CDF8}" destId="{64D7F6D5-6D63-44FD-9E49-4520A2AB22AB}" srcOrd="0" destOrd="0" presId="urn:microsoft.com/office/officeart/2005/8/layout/arrow3"/>
    <dgm:cxn modelId="{8E272885-F9FF-40E8-AF0A-FA360D2A5F85}" type="presOf" srcId="{016EF84F-513F-4A5E-9450-5E5B55925647}" destId="{6E2A4F76-423B-48A4-9002-D777BCA80BCF}" srcOrd="0" destOrd="0" presId="urn:microsoft.com/office/officeart/2005/8/layout/arrow3"/>
    <dgm:cxn modelId="{7FA988C7-7D83-45D2-B405-CF7E581E46DF}" type="presParOf" srcId="{F66C9967-CA91-4046-BF45-22869B0679D4}" destId="{80CE575E-78FB-42E7-A140-A0CDD002D07A}" srcOrd="0" destOrd="0" presId="urn:microsoft.com/office/officeart/2005/8/layout/arrow3"/>
    <dgm:cxn modelId="{ECB2872C-B731-4F50-9E89-17E2DE6078CE}" type="presParOf" srcId="{F66C9967-CA91-4046-BF45-22869B0679D4}" destId="{C24E7CBC-371B-4876-BE12-CEC8640E26A4}" srcOrd="1" destOrd="0" presId="urn:microsoft.com/office/officeart/2005/8/layout/arrow3"/>
    <dgm:cxn modelId="{67558394-5865-421A-A9BD-5A28EE46DDC4}" type="presParOf" srcId="{F66C9967-CA91-4046-BF45-22869B0679D4}" destId="{6E2A4F76-423B-48A4-9002-D777BCA80BCF}" srcOrd="2" destOrd="0" presId="urn:microsoft.com/office/officeart/2005/8/layout/arrow3"/>
    <dgm:cxn modelId="{A9306CD3-296F-423E-BD63-39DD35DD65C3}" type="presParOf" srcId="{F66C9967-CA91-4046-BF45-22869B0679D4}" destId="{8FE8C63B-3223-4065-AF43-F0AA53FCBB61}" srcOrd="3" destOrd="0" presId="urn:microsoft.com/office/officeart/2005/8/layout/arrow3"/>
    <dgm:cxn modelId="{3FA0EE08-8640-4CA5-A204-3AE45D011796}" type="presParOf" srcId="{F66C9967-CA91-4046-BF45-22869B0679D4}" destId="{64D7F6D5-6D63-44FD-9E49-4520A2AB22AB}" srcOrd="4" destOrd="0" presId="urn:microsoft.com/office/officeart/2005/8/layout/arrow3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BC01E4-6F67-45F8-8E09-543BA8FA72C1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8CC018-AD0B-4EB5-B077-9A59E9F0C17B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Идентификации опасностей и оценки рисков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0E8929-DE1D-4A7A-9A95-E48429F29BED}" type="parTrans" cxnId="{32BFCA60-22EC-4C9F-A565-316F42278507}">
      <dgm:prSet/>
      <dgm:spPr/>
      <dgm:t>
        <a:bodyPr/>
        <a:lstStyle/>
        <a:p>
          <a:endParaRPr lang="ru-RU"/>
        </a:p>
      </dgm:t>
    </dgm:pt>
    <dgm:pt modelId="{54D9D5CD-EE55-45F1-ACAA-4BD99FE3A00D}" type="sibTrans" cxnId="{32BFCA60-22EC-4C9F-A565-316F42278507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215CC1C-CCE6-48FC-9999-E8B580F7FB66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Изоляции и блокировки источников опасной энергии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7AA4E9E-6CAD-4B80-A2A9-DE30CBF00635}" type="parTrans" cxnId="{4285B7DF-B542-4E73-B321-37F12F5FE1FD}">
      <dgm:prSet/>
      <dgm:spPr/>
      <dgm:t>
        <a:bodyPr/>
        <a:lstStyle/>
        <a:p>
          <a:endParaRPr lang="ru-RU"/>
        </a:p>
      </dgm:t>
    </dgm:pt>
    <dgm:pt modelId="{215FD8F9-6294-409D-9B3C-BBD50CDC1427}" type="sibTrans" cxnId="{4285B7DF-B542-4E73-B321-37F12F5FE1FD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636E9F29-F4CD-4DEF-BE95-72C49A2C3BB9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Приведения рабочего места в безопасное состояние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D692F9-137A-4621-B499-DE5E27041618}" type="parTrans" cxnId="{FA72F154-A153-4740-B671-0723D3BA3C28}">
      <dgm:prSet/>
      <dgm:spPr/>
      <dgm:t>
        <a:bodyPr/>
        <a:lstStyle/>
        <a:p>
          <a:endParaRPr lang="ru-RU"/>
        </a:p>
      </dgm:t>
    </dgm:pt>
    <dgm:pt modelId="{5E373541-31AB-4F89-9D3B-F0744132A536}" type="sibTrans" cxnId="{FA72F154-A153-4740-B671-0723D3BA3C28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4E375714-9430-4C98-B548-345A462AA53D}" type="pres">
      <dgm:prSet presAssocID="{4BBC01E4-6F67-45F8-8E09-543BA8FA72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616DEE-3FBF-4BBA-900E-469775393B52}" type="pres">
      <dgm:prSet presAssocID="{128CC018-AD0B-4EB5-B077-9A59E9F0C17B}" presName="node" presStyleLbl="node1" presStyleIdx="0" presStyleCnt="3" custScaleX="165348" custScaleY="156187" custRadScaleRad="81646" custRadScaleInc="-1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DE98B-7956-44B0-92EA-A00E527DA2CE}" type="pres">
      <dgm:prSet presAssocID="{54D9D5CD-EE55-45F1-ACAA-4BD99FE3A00D}" presName="sibTrans" presStyleLbl="sibTrans2D1" presStyleIdx="0" presStyleCnt="3"/>
      <dgm:spPr/>
      <dgm:t>
        <a:bodyPr/>
        <a:lstStyle/>
        <a:p>
          <a:endParaRPr lang="ru-RU"/>
        </a:p>
      </dgm:t>
    </dgm:pt>
    <dgm:pt modelId="{0A0DA91D-B457-4B6A-B03C-160150809160}" type="pres">
      <dgm:prSet presAssocID="{54D9D5CD-EE55-45F1-ACAA-4BD99FE3A00D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3FBFF6AC-8A35-4CBA-B443-2512EAACE042}" type="pres">
      <dgm:prSet presAssocID="{F215CC1C-CCE6-48FC-9999-E8B580F7FB66}" presName="node" presStyleLbl="node1" presStyleIdx="1" presStyleCnt="3" custScaleX="154443" custScaleY="124748" custRadScaleRad="114778" custRadScaleInc="-28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C41D6-C0B9-4438-805E-1672C01380F2}" type="pres">
      <dgm:prSet presAssocID="{215FD8F9-6294-409D-9B3C-BBD50CDC1427}" presName="sibTrans" presStyleLbl="sibTrans2D1" presStyleIdx="1" presStyleCnt="3"/>
      <dgm:spPr/>
      <dgm:t>
        <a:bodyPr/>
        <a:lstStyle/>
        <a:p>
          <a:endParaRPr lang="ru-RU"/>
        </a:p>
      </dgm:t>
    </dgm:pt>
    <dgm:pt modelId="{E7CA0037-5A34-4BD3-B143-D1A18CF8E628}" type="pres">
      <dgm:prSet presAssocID="{215FD8F9-6294-409D-9B3C-BBD50CDC1427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DBC7D6A7-C712-4D35-9E17-8F2665543790}" type="pres">
      <dgm:prSet presAssocID="{636E9F29-F4CD-4DEF-BE95-72C49A2C3BB9}" presName="node" presStyleLbl="node1" presStyleIdx="2" presStyleCnt="3" custScaleX="148580" custScaleY="128095" custRadScaleRad="126443" custRadScaleInc="28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91622-6E09-4FBC-919C-F6B3A892B17B}" type="pres">
      <dgm:prSet presAssocID="{5E373541-31AB-4F89-9D3B-F0744132A536}" presName="sibTrans" presStyleLbl="sibTrans2D1" presStyleIdx="2" presStyleCnt="3"/>
      <dgm:spPr/>
      <dgm:t>
        <a:bodyPr/>
        <a:lstStyle/>
        <a:p>
          <a:endParaRPr lang="ru-RU"/>
        </a:p>
      </dgm:t>
    </dgm:pt>
    <dgm:pt modelId="{9141031E-8EBC-47FD-8001-8BA163264DF2}" type="pres">
      <dgm:prSet presAssocID="{5E373541-31AB-4F89-9D3B-F0744132A536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7D3A767-DF2A-4DEE-AA38-9760581C9AAF}" type="presOf" srcId="{5E373541-31AB-4F89-9D3B-F0744132A536}" destId="{9141031E-8EBC-47FD-8001-8BA163264DF2}" srcOrd="1" destOrd="0" presId="urn:microsoft.com/office/officeart/2005/8/layout/cycle7"/>
    <dgm:cxn modelId="{4285B7DF-B542-4E73-B321-37F12F5FE1FD}" srcId="{4BBC01E4-6F67-45F8-8E09-543BA8FA72C1}" destId="{F215CC1C-CCE6-48FC-9999-E8B580F7FB66}" srcOrd="1" destOrd="0" parTransId="{47AA4E9E-6CAD-4B80-A2A9-DE30CBF00635}" sibTransId="{215FD8F9-6294-409D-9B3C-BBD50CDC1427}"/>
    <dgm:cxn modelId="{09203BEE-11A6-46FE-8717-508FEE6EA34F}" type="presOf" srcId="{4BBC01E4-6F67-45F8-8E09-543BA8FA72C1}" destId="{4E375714-9430-4C98-B548-345A462AA53D}" srcOrd="0" destOrd="0" presId="urn:microsoft.com/office/officeart/2005/8/layout/cycle7"/>
    <dgm:cxn modelId="{FA72F154-A153-4740-B671-0723D3BA3C28}" srcId="{4BBC01E4-6F67-45F8-8E09-543BA8FA72C1}" destId="{636E9F29-F4CD-4DEF-BE95-72C49A2C3BB9}" srcOrd="2" destOrd="0" parTransId="{14D692F9-137A-4621-B499-DE5E27041618}" sibTransId="{5E373541-31AB-4F89-9D3B-F0744132A536}"/>
    <dgm:cxn modelId="{204C950A-CD48-4F8A-A3AE-CDABE4019C81}" type="presOf" srcId="{F215CC1C-CCE6-48FC-9999-E8B580F7FB66}" destId="{3FBFF6AC-8A35-4CBA-B443-2512EAACE042}" srcOrd="0" destOrd="0" presId="urn:microsoft.com/office/officeart/2005/8/layout/cycle7"/>
    <dgm:cxn modelId="{7B06EE22-2E0F-4800-A2F0-E14DCF6F031A}" type="presOf" srcId="{215FD8F9-6294-409D-9B3C-BBD50CDC1427}" destId="{E7CA0037-5A34-4BD3-B143-D1A18CF8E628}" srcOrd="1" destOrd="0" presId="urn:microsoft.com/office/officeart/2005/8/layout/cycle7"/>
    <dgm:cxn modelId="{A2BB534A-690A-4E6E-9239-C0713E41E8A8}" type="presOf" srcId="{54D9D5CD-EE55-45F1-ACAA-4BD99FE3A00D}" destId="{9B8DE98B-7956-44B0-92EA-A00E527DA2CE}" srcOrd="0" destOrd="0" presId="urn:microsoft.com/office/officeart/2005/8/layout/cycle7"/>
    <dgm:cxn modelId="{55AF4223-AA36-4575-937B-5813B3080DBC}" type="presOf" srcId="{5E373541-31AB-4F89-9D3B-F0744132A536}" destId="{D7891622-6E09-4FBC-919C-F6B3A892B17B}" srcOrd="0" destOrd="0" presId="urn:microsoft.com/office/officeart/2005/8/layout/cycle7"/>
    <dgm:cxn modelId="{82256E7B-C5A4-4877-99C1-7D60A90D5FD6}" type="presOf" srcId="{215FD8F9-6294-409D-9B3C-BBD50CDC1427}" destId="{BAEC41D6-C0B9-4438-805E-1672C01380F2}" srcOrd="0" destOrd="0" presId="urn:microsoft.com/office/officeart/2005/8/layout/cycle7"/>
    <dgm:cxn modelId="{18753B49-A8D7-4782-AB72-798171ED861A}" type="presOf" srcId="{54D9D5CD-EE55-45F1-ACAA-4BD99FE3A00D}" destId="{0A0DA91D-B457-4B6A-B03C-160150809160}" srcOrd="1" destOrd="0" presId="urn:microsoft.com/office/officeart/2005/8/layout/cycle7"/>
    <dgm:cxn modelId="{103897C3-670B-41AE-B799-3D07617EE37E}" type="presOf" srcId="{128CC018-AD0B-4EB5-B077-9A59E9F0C17B}" destId="{F5616DEE-3FBF-4BBA-900E-469775393B52}" srcOrd="0" destOrd="0" presId="urn:microsoft.com/office/officeart/2005/8/layout/cycle7"/>
    <dgm:cxn modelId="{9C2ADC98-E100-4B5C-B609-5F8E67620179}" type="presOf" srcId="{636E9F29-F4CD-4DEF-BE95-72C49A2C3BB9}" destId="{DBC7D6A7-C712-4D35-9E17-8F2665543790}" srcOrd="0" destOrd="0" presId="urn:microsoft.com/office/officeart/2005/8/layout/cycle7"/>
    <dgm:cxn modelId="{32BFCA60-22EC-4C9F-A565-316F42278507}" srcId="{4BBC01E4-6F67-45F8-8E09-543BA8FA72C1}" destId="{128CC018-AD0B-4EB5-B077-9A59E9F0C17B}" srcOrd="0" destOrd="0" parTransId="{AA0E8929-DE1D-4A7A-9A95-E48429F29BED}" sibTransId="{54D9D5CD-EE55-45F1-ACAA-4BD99FE3A00D}"/>
    <dgm:cxn modelId="{059CFE67-2AC4-4D9F-B7E1-10D3A76ED211}" type="presParOf" srcId="{4E375714-9430-4C98-B548-345A462AA53D}" destId="{F5616DEE-3FBF-4BBA-900E-469775393B52}" srcOrd="0" destOrd="0" presId="urn:microsoft.com/office/officeart/2005/8/layout/cycle7"/>
    <dgm:cxn modelId="{6A87EC9E-9246-4473-BCE8-E2790B773184}" type="presParOf" srcId="{4E375714-9430-4C98-B548-345A462AA53D}" destId="{9B8DE98B-7956-44B0-92EA-A00E527DA2CE}" srcOrd="1" destOrd="0" presId="urn:microsoft.com/office/officeart/2005/8/layout/cycle7"/>
    <dgm:cxn modelId="{44067EA2-645D-4C5B-921F-625090C52B31}" type="presParOf" srcId="{9B8DE98B-7956-44B0-92EA-A00E527DA2CE}" destId="{0A0DA91D-B457-4B6A-B03C-160150809160}" srcOrd="0" destOrd="0" presId="urn:microsoft.com/office/officeart/2005/8/layout/cycle7"/>
    <dgm:cxn modelId="{9BAEA43F-0330-44F2-B5CA-E9273800252E}" type="presParOf" srcId="{4E375714-9430-4C98-B548-345A462AA53D}" destId="{3FBFF6AC-8A35-4CBA-B443-2512EAACE042}" srcOrd="2" destOrd="0" presId="urn:microsoft.com/office/officeart/2005/8/layout/cycle7"/>
    <dgm:cxn modelId="{BA5730F8-3571-4E69-8A7D-D25F97F0AD53}" type="presParOf" srcId="{4E375714-9430-4C98-B548-345A462AA53D}" destId="{BAEC41D6-C0B9-4438-805E-1672C01380F2}" srcOrd="3" destOrd="0" presId="urn:microsoft.com/office/officeart/2005/8/layout/cycle7"/>
    <dgm:cxn modelId="{2C8D5FC1-36E4-49CA-A84A-89CDD3A03E24}" type="presParOf" srcId="{BAEC41D6-C0B9-4438-805E-1672C01380F2}" destId="{E7CA0037-5A34-4BD3-B143-D1A18CF8E628}" srcOrd="0" destOrd="0" presId="urn:microsoft.com/office/officeart/2005/8/layout/cycle7"/>
    <dgm:cxn modelId="{571CE3B6-C599-449D-A96A-AA5F1864D593}" type="presParOf" srcId="{4E375714-9430-4C98-B548-345A462AA53D}" destId="{DBC7D6A7-C712-4D35-9E17-8F2665543790}" srcOrd="4" destOrd="0" presId="urn:microsoft.com/office/officeart/2005/8/layout/cycle7"/>
    <dgm:cxn modelId="{56219256-48FC-4D27-A7D8-AA400A8563FE}" type="presParOf" srcId="{4E375714-9430-4C98-B548-345A462AA53D}" destId="{D7891622-6E09-4FBC-919C-F6B3A892B17B}" srcOrd="5" destOrd="0" presId="urn:microsoft.com/office/officeart/2005/8/layout/cycle7"/>
    <dgm:cxn modelId="{5300CF15-4783-49F0-87F4-59EB8A6C781C}" type="presParOf" srcId="{D7891622-6E09-4FBC-919C-F6B3A892B17B}" destId="{9141031E-8EBC-47FD-8001-8BA163264DF2}" srcOrd="0" destOrd="0" presId="urn:microsoft.com/office/officeart/2005/8/layout/cycle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2E4C5-2C2D-447B-9AFD-2C3873819A9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3FEA6-A458-4E8A-AF6C-6423DDAAE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3FEA6-A458-4E8A-AF6C-6423DDAAE5B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33FEA6-A458-4E8A-AF6C-6423DDAAE5B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3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Багетная рамка 2"/>
          <p:cNvSpPr/>
          <p:nvPr/>
        </p:nvSpPr>
        <p:spPr>
          <a:xfrm>
            <a:off x="785786" y="285728"/>
            <a:ext cx="8001056" cy="1357322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Технологический колледж корпорации «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 подготовки и переподготовки кадров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абличка 3"/>
          <p:cNvSpPr/>
          <p:nvPr/>
        </p:nvSpPr>
        <p:spPr>
          <a:xfrm>
            <a:off x="1285852" y="2071678"/>
            <a:ext cx="6858048" cy="2428892"/>
          </a:xfrm>
          <a:prstGeom prst="plaqu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Аналитический разбор несчастных случаев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агетная рамка 4"/>
          <p:cNvSpPr/>
          <p:nvPr/>
        </p:nvSpPr>
        <p:spPr>
          <a:xfrm>
            <a:off x="1285852" y="5286388"/>
            <a:ext cx="6858048" cy="1042416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Мусина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Гульшат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Камалбековна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Администратор\Desktop\Новая папка (2)\_ohrana-trud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42852"/>
            <a:ext cx="2428862" cy="165702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sp>
        <p:nvSpPr>
          <p:cNvPr id="4" name="Табличка 3"/>
          <p:cNvSpPr/>
          <p:nvPr/>
        </p:nvSpPr>
        <p:spPr>
          <a:xfrm>
            <a:off x="0" y="285728"/>
            <a:ext cx="6429388" cy="1357322"/>
          </a:xfrm>
          <a:prstGeom prst="plaqu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Несчастный случай № 1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Информационный бюллетень №42</a:t>
            </a: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Kazakhmys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110916 ТОО «МБМ Курылыс»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142844" y="2285992"/>
            <a:ext cx="3500462" cy="178595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14282" y="4857760"/>
            <a:ext cx="3429024" cy="171451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Дата/время происшествия: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71934" y="2214554"/>
            <a:ext cx="4786346" cy="192882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Цех электролиза меди на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Балхашском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медеплавильном заводе ТОО «К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azakhmys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Smelting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71934" y="4929198"/>
            <a:ext cx="4857784" cy="157163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11.09.2016года, 15 часов 00 минут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трелка вправо 4"/>
          <p:cNvSpPr/>
          <p:nvPr/>
        </p:nvSpPr>
        <p:spPr>
          <a:xfrm>
            <a:off x="142844" y="2285992"/>
            <a:ext cx="3500462" cy="178595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  происшествия: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14282" y="4857760"/>
            <a:ext cx="3429024" cy="1714512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Профессия: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143372" y="2500306"/>
            <a:ext cx="4214842" cy="1285884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Падение с высоты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4810" y="5000636"/>
            <a:ext cx="4071966" cy="121444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кровельщик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Администратор\Desktop\Новая папка (2)\cd1d7de6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214291"/>
            <a:ext cx="2928958" cy="17711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5643570" y="0"/>
            <a:ext cx="2490361" cy="2071677"/>
          </a:xfrm>
          <a:prstGeom prst="rect">
            <a:avLst/>
          </a:prstGeom>
          <a:solidFill>
            <a:srgbClr val="FFFF00"/>
          </a:solidFill>
          <a:ln w="38100">
            <a:solidFill>
              <a:srgbClr val="FFFF00"/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Вертикальный свиток 2"/>
          <p:cNvSpPr/>
          <p:nvPr/>
        </p:nvSpPr>
        <p:spPr>
          <a:xfrm>
            <a:off x="571472" y="1142984"/>
            <a:ext cx="7500990" cy="5072098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11.09.2016года в смене с 08:00 до 16:00 часов мастером электролизного участка ЦЭМ 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Кистаубаевым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Е.М.,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сно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наряд-допуска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работы повышенной опасности №712 от 07.09.2016г., были допущены работники подрядной организации ТОО «МБМ Курылыс» на производство работ: демонтаж, монтаж бетонной стяжки, гудрон, оклейка мягкой кровли 5-6 пролета, уборка и вывоз мусора.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Бригада кровельщиков выполняла работы по монтажу бетонной стяжки, завоз бетона.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10 часов 40 минут кровельщик Рахимов К.К. вышел за пределы зоны производства работ, обозначенной </a:t>
            </a: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наряд-допуском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(схема передвижения), и подошёл к парапету оконного проема фонаря 6 пролета, предположительно облокотился на оцинкованный  металлический лист,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57356" y="214290"/>
            <a:ext cx="5572164" cy="6429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Вертикальный свиток 2"/>
          <p:cNvSpPr/>
          <p:nvPr/>
        </p:nvSpPr>
        <p:spPr>
          <a:xfrm>
            <a:off x="571472" y="1142984"/>
            <a:ext cx="7500990" cy="5072098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лежащий на защитной сетке (ловушке, предназначенной для улавливания осколков стекла и предотвращения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травмирования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работников ЦЭМ, обслуживающих электролизные серии) и под тяжестью своего веса Рахимов К.К. вместе с металлическим листом упал с отметки  +15,88 на отметку +4,500 на распределительный желоб серии №117 циркуляционной системы № 30.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Очевидцев падения работника не установлено.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Пострадавший Рахимов К.К. на автомашине скорой помощи был доставлен в городскую многопрофильную больницу г.Балхаш.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15 часов 00 минут Рахимов К.К., не приходя в сознание, скончался. Ведется расследование.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57356" y="214290"/>
            <a:ext cx="5572164" cy="6429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истратор\Desktop\ДЕЛОВЫЕ ИГРЫ2\ОБЛОЖКИ\vector-abstract-background_GJBzdAjO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785926"/>
            <a:ext cx="7215238" cy="46764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785918" y="285728"/>
            <a:ext cx="5857916" cy="85725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07e5f91bb8925b2c1ad7562d1141ad40873d86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Двойная стрелка влево/вправо 2"/>
          <p:cNvSpPr/>
          <p:nvPr/>
        </p:nvSpPr>
        <p:spPr>
          <a:xfrm>
            <a:off x="428596" y="285728"/>
            <a:ext cx="8358246" cy="2071702"/>
          </a:xfrm>
          <a:prstGeom prst="left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Причина несчастного случая:</a:t>
            </a:r>
            <a:endParaRPr lang="ru-RU" sz="4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абличка 3"/>
          <p:cNvSpPr/>
          <p:nvPr/>
        </p:nvSpPr>
        <p:spPr>
          <a:xfrm>
            <a:off x="1285852" y="3214686"/>
            <a:ext cx="6643734" cy="2857520"/>
          </a:xfrm>
          <a:prstGeom prst="plaqu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Неудовлетворительная организация производства работ, приведшая к падению работника с высоты.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Схема 2"/>
          <p:cNvGraphicFramePr/>
          <p:nvPr/>
        </p:nvGraphicFramePr>
        <p:xfrm>
          <a:off x="500034" y="1428736"/>
          <a:ext cx="8334412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Багетная рамка 3"/>
          <p:cNvSpPr/>
          <p:nvPr/>
        </p:nvSpPr>
        <p:spPr>
          <a:xfrm>
            <a:off x="1500166" y="214290"/>
            <a:ext cx="6143668" cy="928694"/>
          </a:xfrm>
          <a:prstGeom prst="bevel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Этому способствовало: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ДЕЛОВЫЕ ИГРЫ2\ОБЛОЖКИ\depositphotos_8456926-Abstract-wave-background-vect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5" name="Picture 3" descr="F:\Занятия БиОТ от Гульшат\3 день-Гульшат\Занятие - 3-ий день\чувак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142852"/>
            <a:ext cx="1690689" cy="21431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</p:pic>
      <p:sp>
        <p:nvSpPr>
          <p:cNvPr id="4" name="Табличка 3"/>
          <p:cNvSpPr/>
          <p:nvPr/>
        </p:nvSpPr>
        <p:spPr>
          <a:xfrm>
            <a:off x="285720" y="285728"/>
            <a:ext cx="6429420" cy="1857388"/>
          </a:xfrm>
          <a:prstGeom prst="plaqu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Несчастный случай № 2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Информационный бюллетень № 44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Kazakhmys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110916 ЛМЗ ОПК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7158" y="2500306"/>
            <a:ext cx="3429024" cy="164307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85720" y="4929198"/>
            <a:ext cx="3500462" cy="164307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Дата/время происшествия: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00562" y="2714620"/>
            <a:ext cx="4000528" cy="114300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Модельный цех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00562" y="5072074"/>
            <a:ext cx="4000528" cy="13573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06.09.2016года,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09 часов 30 минут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ДЕЛОВЫЕ ИГРЫ2\ОБЛОЖКИ\depositphotos_8456926-Abstract-wave-background-vecto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трелка вправо 4"/>
          <p:cNvSpPr/>
          <p:nvPr/>
        </p:nvSpPr>
        <p:spPr>
          <a:xfrm>
            <a:off x="357158" y="2500306"/>
            <a:ext cx="3429024" cy="164307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 происшествия: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85720" y="4929198"/>
            <a:ext cx="3500462" cy="164307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Профессия: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29124" y="2643182"/>
            <a:ext cx="4286280" cy="13573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Воздействие движущихся, разлетающихся вращающихся предметов и деталей.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00562" y="5072074"/>
            <a:ext cx="4000528" cy="13573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Модельщик,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стаж 1 год</a:t>
            </a:r>
          </a:p>
        </p:txBody>
      </p:sp>
      <p:pic>
        <p:nvPicPr>
          <p:cNvPr id="1026" name="Picture 2" descr="C:\Users\Администратор\Desktop\Анимашки\2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57166"/>
            <a:ext cx="1928826" cy="192882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7" name="Picture 3" descr="C:\Users\Администратор\Desktop\Анимашки\ttex (2)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357166"/>
            <a:ext cx="1857388" cy="1857388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Багетная рамка 2"/>
          <p:cNvSpPr/>
          <p:nvPr/>
        </p:nvSpPr>
        <p:spPr>
          <a:xfrm>
            <a:off x="1714480" y="285728"/>
            <a:ext cx="5929354" cy="1071570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785786" y="1643050"/>
            <a:ext cx="7643866" cy="4143404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06 сентября 2016 года в смену с 08:00 ч. до 17:00 ч. и.о. начальника модельного цеха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Койшибековым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Н.Р. выдано письменное наряд-задание модельщику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Жунисбекову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А.Т. на изготовление деревянных трапов.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Багетная рамка 2"/>
          <p:cNvSpPr/>
          <p:nvPr/>
        </p:nvSpPr>
        <p:spPr>
          <a:xfrm>
            <a:off x="1714480" y="285728"/>
            <a:ext cx="5929354" cy="1071570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285720" y="1071546"/>
            <a:ext cx="8643998" cy="5786454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09 часов 30 минут модельщик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Жунисбеков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А.Т. производил распиловку на фрезерном станке доски (длиной 2 метра, шириной 50мм и толщиной 30мм) для изготовления опорных брусьев. В процессе распиливания в доске попался сучок, доска дернулась и руку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Жунисбекова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А.Т. задел вращающийся режущий диск, что привело к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травмированию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пальцев 2, 3 фаланги правой руки.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 оказания первой доврачебной помощи пострадавший был доставлен на автомобиле скорой помощи в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мед.центр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г.Жезказган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r="2560"/>
          <a:stretch>
            <a:fillRect/>
          </a:stretch>
        </p:blipFill>
        <p:spPr bwMode="auto">
          <a:xfrm>
            <a:off x="1000100" y="1928802"/>
            <a:ext cx="7072362" cy="457203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4" name="Багетная рамка 3"/>
          <p:cNvSpPr/>
          <p:nvPr/>
        </p:nvSpPr>
        <p:spPr>
          <a:xfrm>
            <a:off x="1285852" y="285728"/>
            <a:ext cx="6500858" cy="928694"/>
          </a:xfrm>
          <a:prstGeom prst="beve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3200" b="1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92753985-abstract_background_65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Двойная стрелка влево/вправо 2"/>
          <p:cNvSpPr/>
          <p:nvPr/>
        </p:nvSpPr>
        <p:spPr>
          <a:xfrm>
            <a:off x="1142976" y="357166"/>
            <a:ext cx="6572296" cy="1500198"/>
          </a:xfrm>
          <a:prstGeom prst="left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Предварительные причины: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714480" y="2428868"/>
            <a:ext cx="5572164" cy="3786214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Нарушение работником Кардинальных правил безопасности, выразившееся в не проведении оценки рисков перед началом, в процессе производства работ и применение опасных действий при распиловке досок.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ДЕЛОВЫЕ ИГРЫ2\ОБЛОЖКИ\1349523139-2455947-5.jpg"/>
          <p:cNvPicPr>
            <a:picLocks noChangeAspect="1" noChangeArrowheads="1"/>
          </p:cNvPicPr>
          <p:nvPr/>
        </p:nvPicPr>
        <p:blipFill>
          <a:blip r:embed="rId2" cstate="print"/>
          <a:srcRect b="3125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3075" name="Picture 3" descr="C:\Users\Администратор\Desktop\Анимашки\sst2 (17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14290"/>
            <a:ext cx="1574494" cy="1357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</p:pic>
      <p:sp>
        <p:nvSpPr>
          <p:cNvPr id="4" name="Багетная рамка 3"/>
          <p:cNvSpPr/>
          <p:nvPr/>
        </p:nvSpPr>
        <p:spPr>
          <a:xfrm>
            <a:off x="2643174" y="214290"/>
            <a:ext cx="6000792" cy="1214446"/>
          </a:xfrm>
          <a:prstGeom prst="beve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Этому способствовало: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1071538" y="1928802"/>
            <a:ext cx="6929486" cy="1143008"/>
          </a:xfrm>
          <a:prstGeom prst="plaqu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Недостатки в обучении работника безопасным приемам труда.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абличка 6"/>
          <p:cNvSpPr/>
          <p:nvPr/>
        </p:nvSpPr>
        <p:spPr>
          <a:xfrm>
            <a:off x="1142976" y="3429000"/>
            <a:ext cx="6858048" cy="1785950"/>
          </a:xfrm>
          <a:prstGeom prst="plaque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Имеющаяся на месте «Памятка по технике безопасности и охране труда для лиц, работающих на деревообрабатывающих станках» не применима к фрезерному станку.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1214414" y="5715016"/>
            <a:ext cx="6858048" cy="857256"/>
          </a:xfrm>
          <a:prstGeom prst="plaqu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Отсутствие должного контроля за безопасным производством работ со стороны ИТР цеха.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абличка 2"/>
          <p:cNvSpPr/>
          <p:nvPr/>
        </p:nvSpPr>
        <p:spPr>
          <a:xfrm>
            <a:off x="142844" y="428604"/>
            <a:ext cx="6500858" cy="1500198"/>
          </a:xfrm>
          <a:prstGeom prst="plaqu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Несчастный случай №3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Информационный бюллетень №41  «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мехстройсервис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 rot="19466771">
            <a:off x="6767120" y="38573"/>
            <a:ext cx="1991276" cy="19647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isometricBottomDown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6" name="Стрелка вправо 5"/>
          <p:cNvSpPr/>
          <p:nvPr/>
        </p:nvSpPr>
        <p:spPr>
          <a:xfrm>
            <a:off x="285720" y="2500306"/>
            <a:ext cx="3786214" cy="16430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85720" y="4572008"/>
            <a:ext cx="3857652" cy="2000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Дата/время происшествия: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3438" y="2643182"/>
            <a:ext cx="4286280" cy="14287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ЖОФ №1,2,3, главный корпус №2, отделение измельчения, ванна классификаторов, между секциями №1 и №2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3438" y="4857760"/>
            <a:ext cx="4214842" cy="13573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11.08.2016года, 21 часов 40 минут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Pcy;&amp;ocy;&amp;khcy;&amp;ocy;&amp;zhcy;&amp;iecy;&amp;iecy; &amp;icy;&amp;zcy;&amp;ocy;&amp;bcy;&amp;rcy;&amp;acy;&amp;zhcy;&amp;iecy;&amp;ncy;&amp;icy;&amp;iecy;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трелка вправо 5"/>
          <p:cNvSpPr/>
          <p:nvPr/>
        </p:nvSpPr>
        <p:spPr>
          <a:xfrm>
            <a:off x="285720" y="2500306"/>
            <a:ext cx="3786214" cy="16430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 происшествия: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142844" y="4572008"/>
            <a:ext cx="4286280" cy="20002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Профессия, стаж работы по профессии: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43438" y="2643182"/>
            <a:ext cx="4286280" cy="14287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Воздействие движущихся, разлетающихся вращающихся предметов и деталей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43438" y="4857760"/>
            <a:ext cx="4214842" cy="13573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Слесарь-ремонтник, 7 лет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дминистратор\Desktop\гифки\untitled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031839" y="27503606"/>
            <a:ext cx="1530817" cy="1785950"/>
          </a:xfrm>
          <a:prstGeom prst="rect">
            <a:avLst/>
          </a:prstGeom>
          <a:noFill/>
        </p:spPr>
      </p:pic>
      <p:pic>
        <p:nvPicPr>
          <p:cNvPr id="10" name="Picture 2" descr="C:\Users\Администратор\Desktop\гифки\untitled2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879439" y="27656006"/>
            <a:ext cx="1530817" cy="1785950"/>
          </a:xfrm>
          <a:prstGeom prst="rect">
            <a:avLst/>
          </a:prstGeom>
          <a:noFill/>
        </p:spPr>
      </p:pic>
      <p:pic>
        <p:nvPicPr>
          <p:cNvPr id="11" name="Picture 10" descr="13"/>
          <p:cNvPicPr>
            <a:picLocks noChangeAspect="1" noChangeArrowheads="1"/>
          </p:cNvPicPr>
          <p:nvPr/>
        </p:nvPicPr>
        <p:blipFill>
          <a:blip r:embed="rId4"/>
          <a:srcRect l="5077" t="-2313" r="70375" b="27115"/>
          <a:stretch>
            <a:fillRect/>
          </a:stretch>
        </p:blipFill>
        <p:spPr bwMode="auto">
          <a:xfrm>
            <a:off x="5143504" y="372247"/>
            <a:ext cx="1357322" cy="190341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Администратор\Desktop\гифки\82cd7ff2bb9e03a0da9e0e0396034ed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285728"/>
            <a:ext cx="1500198" cy="2104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Вертикальный свиток 2"/>
          <p:cNvSpPr/>
          <p:nvPr/>
        </p:nvSpPr>
        <p:spPr>
          <a:xfrm>
            <a:off x="571472" y="1142984"/>
            <a:ext cx="7500990" cy="5072098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смену с 20.00 до 08.00 часов и.о. начальника участка Гришин В.Н. выдал наряд-задание мастеру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Абикееву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А.С. на монтаж металлоконструкций в осях 57-65, секции 8. Далее мастером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Абикеевым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А.С. выдано наряд-задание слесарям-ремонтникам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Нурмаганбетову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С.П. 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Ильханову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Б. на выполнение работ по перемещению и монтажу металлических балок.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57356" y="214290"/>
            <a:ext cx="5572164" cy="6429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Вертикальный свиток 2"/>
          <p:cNvSpPr/>
          <p:nvPr/>
        </p:nvSpPr>
        <p:spPr>
          <a:xfrm>
            <a:off x="571472" y="1142984"/>
            <a:ext cx="7500990" cy="5072098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21 часов 40 минут, при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строповке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второй двутавровой балки длиной 12 метров, которая находилась в неэксплуатируемой ванне классификатора на 1-ой секции, произошло её смещение, в результате чего слесарь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Нурмаганбетов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С.П. получил травму голени левой ноги. 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Пострадавшему оказана первая медицинская помощь, после чего он был доставлен в ТОО «Медицинский центр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Жезказгана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57356" y="214290"/>
            <a:ext cx="5572164" cy="64294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depositphotos_5945395-Vector-color-lines-abstract-vec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14480" y="285728"/>
            <a:ext cx="5429288" cy="928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4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357298"/>
            <a:ext cx="7276837" cy="5302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depositphotos_5945395-Vector-color-lines-abstract-vec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Шестиугольник 4"/>
          <p:cNvSpPr/>
          <p:nvPr/>
        </p:nvSpPr>
        <p:spPr>
          <a:xfrm>
            <a:off x="1500166" y="357166"/>
            <a:ext cx="6429420" cy="1071570"/>
          </a:xfrm>
          <a:prstGeom prst="hexagon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Причина несчастного случая: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3929058" y="1571612"/>
            <a:ext cx="1357322" cy="1500198"/>
          </a:xfrm>
          <a:prstGeom prst="downArrow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214414" y="3143248"/>
            <a:ext cx="7143800" cy="3357586"/>
          </a:xfrm>
          <a:prstGeom prst="flowChartAlternateProcess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Нарушение работником Кардинальных правил безопасности, выразившееся в не проведении идентификации опасностей и оценки рисков перед началом и в процессе производства работ.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depositphotos_5945395-Vector-color-lines-abstract-vect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Шестиугольник 4"/>
          <p:cNvSpPr/>
          <p:nvPr/>
        </p:nvSpPr>
        <p:spPr>
          <a:xfrm>
            <a:off x="1500166" y="357166"/>
            <a:ext cx="6429420" cy="1071570"/>
          </a:xfrm>
          <a:prstGeom prst="hexagon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Этому способствовало: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500034" y="1682728"/>
          <a:ext cx="8072494" cy="5175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49523139-2455947-5.jpg"/>
          <p:cNvPicPr>
            <a:picLocks noChangeAspect="1" noChangeArrowheads="1"/>
          </p:cNvPicPr>
          <p:nvPr/>
        </p:nvPicPr>
        <p:blipFill>
          <a:blip r:embed="rId2" cstate="print"/>
          <a:srcRect b="4166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6" name="Picture 8" descr="in00710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14290"/>
            <a:ext cx="2428873" cy="163353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7" name="Табличка 6"/>
          <p:cNvSpPr/>
          <p:nvPr/>
        </p:nvSpPr>
        <p:spPr>
          <a:xfrm>
            <a:off x="0" y="285728"/>
            <a:ext cx="6357950" cy="1500198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Несчастный случай №4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Информационный бюллетень №43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ЖМЗ ТОО «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Смэлтинг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абличка 7"/>
          <p:cNvSpPr/>
          <p:nvPr/>
        </p:nvSpPr>
        <p:spPr>
          <a:xfrm>
            <a:off x="285720" y="2500306"/>
            <a:ext cx="3429024" cy="1214446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агетная рамка 8"/>
          <p:cNvSpPr/>
          <p:nvPr/>
        </p:nvSpPr>
        <p:spPr>
          <a:xfrm>
            <a:off x="4143372" y="2214554"/>
            <a:ext cx="4786346" cy="1785950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Жезказганский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медеплавильный завод, цех электролиза меди, отм.0.00м.катодного участка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абличка 9"/>
          <p:cNvSpPr/>
          <p:nvPr/>
        </p:nvSpPr>
        <p:spPr>
          <a:xfrm>
            <a:off x="285720" y="4786322"/>
            <a:ext cx="3643338" cy="1285884"/>
          </a:xfrm>
          <a:prstGeom prst="plaqu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Дата/время происшествия: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агетная рамка 10"/>
          <p:cNvSpPr/>
          <p:nvPr/>
        </p:nvSpPr>
        <p:spPr>
          <a:xfrm>
            <a:off x="4214810" y="4572008"/>
            <a:ext cx="4714908" cy="1643074"/>
          </a:xfrm>
          <a:prstGeom prst="beve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05.09.2016 года, 11 часов 20 минут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49523139-2455947-5.jpg"/>
          <p:cNvPicPr>
            <a:picLocks noChangeAspect="1" noChangeArrowheads="1"/>
          </p:cNvPicPr>
          <p:nvPr/>
        </p:nvPicPr>
        <p:blipFill>
          <a:blip r:embed="rId2" cstate="print"/>
          <a:srcRect b="4166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12" name="Багетная рамка 11"/>
          <p:cNvSpPr/>
          <p:nvPr/>
        </p:nvSpPr>
        <p:spPr>
          <a:xfrm>
            <a:off x="1714480" y="142852"/>
            <a:ext cx="5643602" cy="857256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142844" y="857232"/>
            <a:ext cx="8858312" cy="6000768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05.09.16г. в смене с 08 часов до 17 часов старшим мастером катодного участка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Байкеновым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Н.Т., было выдано наряд-задание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электролизнику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водных растворов (дежурный по подвалу)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Рамазановой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Г.Р. на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гидроуборку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3-5 циркуляции, обход по отм.0.00м. катодного участка. В 11ч. 20мин. при переходе через железную дорогу (узкоколейку)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пролета,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очереди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Рамазанова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Г.Р. попала под раму электровоза АМД-8 №3, в результате чего получила повреждение левой ноги (стопы).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автомобиле скорой помощи была доставлена в медицинский центр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г.Жезказган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49523139-2455947-5.jpg"/>
          <p:cNvPicPr>
            <a:picLocks noChangeAspect="1" noChangeArrowheads="1"/>
          </p:cNvPicPr>
          <p:nvPr/>
        </p:nvPicPr>
        <p:blipFill>
          <a:blip r:embed="rId2" cstate="print"/>
          <a:srcRect b="4166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12" name="Багетная рамка 11"/>
          <p:cNvSpPr/>
          <p:nvPr/>
        </p:nvSpPr>
        <p:spPr>
          <a:xfrm>
            <a:off x="1714480" y="142852"/>
            <a:ext cx="5643602" cy="857256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357298"/>
            <a:ext cx="7678337" cy="5107000"/>
          </a:xfrm>
          <a:prstGeom prst="rect">
            <a:avLst/>
          </a:prstGeom>
          <a:noFill/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500034" y="1643050"/>
            <a:ext cx="3143272" cy="164307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получения травмы левой ноги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электролизником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водных растворов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Рамазановой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Г.Р.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49523139-2455947-5.jpg"/>
          <p:cNvPicPr>
            <a:picLocks noChangeAspect="1" noChangeArrowheads="1"/>
          </p:cNvPicPr>
          <p:nvPr/>
        </p:nvPicPr>
        <p:blipFill>
          <a:blip r:embed="rId2" cstate="print"/>
          <a:srcRect b="4166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Выноска со стрелкой вниз 4"/>
          <p:cNvSpPr/>
          <p:nvPr/>
        </p:nvSpPr>
        <p:spPr>
          <a:xfrm>
            <a:off x="1285852" y="500042"/>
            <a:ext cx="6500858" cy="1785950"/>
          </a:xfrm>
          <a:prstGeom prst="downArrowCallout">
            <a:avLst/>
          </a:prstGeom>
          <a:solidFill>
            <a:srgbClr val="92D050"/>
          </a:solidFill>
          <a:ln w="38100">
            <a:solidFill>
              <a:srgbClr val="FFFF00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Непосредственная причина: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1000100" y="2500306"/>
            <a:ext cx="7715304" cy="3929090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7030A0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Нарушения работником Кардинальных правил безопасности, выразившиеся в не проведении оценки рисков во время работы, а также нахождение в опасной зоне без установления контакта с машинистом электровоза.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49523139-2455947-5.jpg"/>
          <p:cNvPicPr>
            <a:picLocks noChangeAspect="1" noChangeArrowheads="1"/>
          </p:cNvPicPr>
          <p:nvPr/>
        </p:nvPicPr>
        <p:blipFill>
          <a:blip r:embed="rId2" cstate="print"/>
          <a:srcRect b="4166"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714348" y="1397000"/>
          <a:ext cx="8001056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Овал 7"/>
          <p:cNvSpPr/>
          <p:nvPr/>
        </p:nvSpPr>
        <p:spPr>
          <a:xfrm>
            <a:off x="1571604" y="214290"/>
            <a:ext cx="5715040" cy="928694"/>
          </a:xfrm>
          <a:prstGeom prst="ellipse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Этому способствовало: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6" descr="C:\Users\Администратор\Desktop\Занятия БиОТ от Гульшат\3 день-Гульшат\инструкция Гульшат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54" y="214290"/>
            <a:ext cx="1857388" cy="2012204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" name="Багетная рамка 4"/>
          <p:cNvSpPr/>
          <p:nvPr/>
        </p:nvSpPr>
        <p:spPr>
          <a:xfrm>
            <a:off x="142844" y="214290"/>
            <a:ext cx="6500858" cy="2000264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Несчастный случай №5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Информационный бюллетень №7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ТОО «К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azakhmys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Energy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ГРЭС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агетная рамка 5"/>
          <p:cNvSpPr/>
          <p:nvPr/>
        </p:nvSpPr>
        <p:spPr>
          <a:xfrm>
            <a:off x="214282" y="2500306"/>
            <a:ext cx="3500462" cy="1071570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агетная рамка 6"/>
          <p:cNvSpPr/>
          <p:nvPr/>
        </p:nvSpPr>
        <p:spPr>
          <a:xfrm>
            <a:off x="214282" y="3929066"/>
            <a:ext cx="3571900" cy="1285884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Дата/время происшествия: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агетная рамка 7"/>
          <p:cNvSpPr/>
          <p:nvPr/>
        </p:nvSpPr>
        <p:spPr>
          <a:xfrm>
            <a:off x="214282" y="5500702"/>
            <a:ext cx="3571900" cy="1071570"/>
          </a:xfrm>
          <a:prstGeom prst="beve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 происшествия: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3857620" y="2285992"/>
            <a:ext cx="5072098" cy="1500198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ТОО «К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azakhmys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Energy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 ГРЭС,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п.Топар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котельный цех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071934" y="4071942"/>
            <a:ext cx="4786346" cy="107157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27.02.2016 года, 14 часов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48 минут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4000496" y="5429264"/>
            <a:ext cx="4929222" cy="1214446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Воздействие экстремальных температур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Блок-схема: альтернативный процесс 11"/>
          <p:cNvSpPr/>
          <p:nvPr/>
        </p:nvSpPr>
        <p:spPr>
          <a:xfrm>
            <a:off x="1357290" y="285728"/>
            <a:ext cx="6286544" cy="857256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40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500034" y="1214422"/>
            <a:ext cx="8358214" cy="5286388"/>
          </a:xfrm>
          <a:prstGeom prst="horizontalScroll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27.02.2016г. в 10 часов 20 минут ремонтная бригада в составе из 6 человек приступила к выполнению работ по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наряд-допуску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№21. После вскрытия и определения дефекта на задвижке 11 ПВ-11 руководителем работ Казанцевым С.П. было принято решение отнести «щечки» задвижки в мастерскую котельного цеха для устранения дефекта. 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Блок-схема: альтернативный процесс 11"/>
          <p:cNvSpPr/>
          <p:nvPr/>
        </p:nvSpPr>
        <p:spPr>
          <a:xfrm>
            <a:off x="1357290" y="285728"/>
            <a:ext cx="6286544" cy="857256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Краткие обстоятельства:</a:t>
            </a:r>
            <a:endParaRPr lang="ru-RU" sz="40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Горизонтальный свиток 12"/>
          <p:cNvSpPr/>
          <p:nvPr/>
        </p:nvSpPr>
        <p:spPr>
          <a:xfrm>
            <a:off x="571472" y="1214422"/>
            <a:ext cx="8143900" cy="5357826"/>
          </a:xfrm>
          <a:prstGeom prst="horizontalScroll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14 часов 48 минут произошел выброс горячей воды из вскрытой задвижки в сторону, где слесарь котельных и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пылеприготовительных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цехов 4 разряда Амирханов А.Б. производил уборку демонтированных деталей. В результате чего Амирханов А.Б. получил термический ожог спины. После оказания медицинским работником первой помощи пострадавший был доставлен на карете скорой помощи в больницу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п.Топар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Блок-схема: альтернативный процесс 11"/>
          <p:cNvSpPr/>
          <p:nvPr/>
        </p:nvSpPr>
        <p:spPr>
          <a:xfrm>
            <a:off x="1357290" y="285728"/>
            <a:ext cx="6286544" cy="857256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Место происшествия:</a:t>
            </a:r>
            <a:endParaRPr lang="ru-RU" sz="40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 l="930" t="7133" r="1414" b="2990"/>
          <a:stretch>
            <a:fillRect/>
          </a:stretch>
        </p:blipFill>
        <p:spPr bwMode="auto">
          <a:xfrm>
            <a:off x="642910" y="1428736"/>
            <a:ext cx="8096307" cy="4857784"/>
          </a:xfrm>
          <a:prstGeom prst="rect">
            <a:avLst/>
          </a:prstGeom>
          <a:noFill/>
          <a:ln w="57150">
            <a:solidFill>
              <a:srgbClr val="00206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Багетная рамка 4"/>
          <p:cNvSpPr/>
          <p:nvPr/>
        </p:nvSpPr>
        <p:spPr>
          <a:xfrm>
            <a:off x="1428728" y="214290"/>
            <a:ext cx="5929354" cy="928694"/>
          </a:xfrm>
          <a:prstGeom prst="beve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Непосредственная причина: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357158" y="2786058"/>
          <a:ext cx="8572560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Блок-схема: альтернативный процесс 6"/>
          <p:cNvSpPr/>
          <p:nvPr/>
        </p:nvSpPr>
        <p:spPr>
          <a:xfrm>
            <a:off x="1142976" y="1428736"/>
            <a:ext cx="6786610" cy="1143008"/>
          </a:xfrm>
          <a:prstGeom prst="flowChartAlternate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Нарушение Красной зоны Кардинальных правил, выразившееся в проведении ремонтных работ БЕЗ:</a:t>
            </a:r>
            <a:endParaRPr lang="ru-RU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Багетная рамка 4"/>
          <p:cNvSpPr/>
          <p:nvPr/>
        </p:nvSpPr>
        <p:spPr>
          <a:xfrm>
            <a:off x="1785918" y="285728"/>
            <a:ext cx="5857916" cy="1500198"/>
          </a:xfrm>
          <a:prstGeom prst="bevel">
            <a:avLst/>
          </a:prstGeom>
          <a:solidFill>
            <a:schemeClr val="accent6">
              <a:lumMod val="75000"/>
            </a:schemeClr>
          </a:solidFill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Этому способствовало:</a:t>
            </a: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абличка 5"/>
          <p:cNvSpPr/>
          <p:nvPr/>
        </p:nvSpPr>
        <p:spPr>
          <a:xfrm>
            <a:off x="857224" y="2714620"/>
            <a:ext cx="7500990" cy="3500462"/>
          </a:xfrm>
          <a:prstGeom prst="plaque">
            <a:avLst/>
          </a:prstGeom>
          <a:blipFill>
            <a:blip r:embed="rId3"/>
            <a:tile tx="0" ty="0" sx="100000" sy="100000" flip="none" algn="tl"/>
          </a:blip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Неудовлетворительная организация внутреннего, производственного контроля, ПАБ со стороны ответственных руководителей </a:t>
            </a:r>
            <a:r>
              <a:rPr lang="ru-RU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Топарской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ГРЭС.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ДЕЛОВЫЕ ИГРЫ2\ОБЛОЖКИ\1988578_stock-photo-abstract-triangles-background-blue-and-yellow-gamut-vector-e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3" name="Лента лицом вниз 2"/>
          <p:cNvSpPr/>
          <p:nvPr/>
        </p:nvSpPr>
        <p:spPr>
          <a:xfrm>
            <a:off x="0" y="1071546"/>
            <a:ext cx="9144000" cy="2857520"/>
          </a:xfrm>
          <a:prstGeom prst="ribb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Контрольные вопросы:</a:t>
            </a:r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20836497_1319653155_abstract-colored-band-vector-3.jpg"/>
          <p:cNvPicPr>
            <a:picLocks noChangeAspect="1" noChangeArrowheads="1"/>
          </p:cNvPicPr>
          <p:nvPr/>
        </p:nvPicPr>
        <p:blipFill>
          <a:blip r:embed="rId2"/>
          <a:srcRect b="114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Багетная рамка 2"/>
          <p:cNvSpPr/>
          <p:nvPr/>
        </p:nvSpPr>
        <p:spPr>
          <a:xfrm>
            <a:off x="1357290" y="2571744"/>
            <a:ext cx="6286544" cy="2643206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Виды дисциплинарных взысканий.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26649001_1aaorgabstrbks500.jpg"/>
          <p:cNvPicPr>
            <a:picLocks noChangeAspect="1" noChangeArrowheads="1"/>
          </p:cNvPicPr>
          <p:nvPr/>
        </p:nvPicPr>
        <p:blipFill>
          <a:blip r:embed="rId2"/>
          <a:srcRect b="39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нутый угол 2"/>
          <p:cNvSpPr/>
          <p:nvPr/>
        </p:nvSpPr>
        <p:spPr>
          <a:xfrm>
            <a:off x="1643042" y="1714488"/>
            <a:ext cx="6000792" cy="3143272"/>
          </a:xfrm>
          <a:prstGeom prst="foldedCorner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Замечание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Выговор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Строгий выговор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Расторжение трудового договора по инициативе работодателя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20836497_1319653155_abstract-colored-band-vector-3.jpg"/>
          <p:cNvPicPr>
            <a:picLocks noChangeAspect="1" noChangeArrowheads="1"/>
          </p:cNvPicPr>
          <p:nvPr/>
        </p:nvPicPr>
        <p:blipFill>
          <a:blip r:embed="rId2"/>
          <a:srcRect b="114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Багетная рамка 2"/>
          <p:cNvSpPr/>
          <p:nvPr/>
        </p:nvSpPr>
        <p:spPr>
          <a:xfrm>
            <a:off x="1357290" y="2571744"/>
            <a:ext cx="6286544" cy="2643206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Срок действия дисциплинарного взыскания.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26649001_1aaorgabstrbks500.jpg"/>
          <p:cNvPicPr>
            <a:picLocks noChangeAspect="1" noChangeArrowheads="1"/>
          </p:cNvPicPr>
          <p:nvPr/>
        </p:nvPicPr>
        <p:blipFill>
          <a:blip r:embed="rId2"/>
          <a:srcRect b="39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нутый угол 2"/>
          <p:cNvSpPr/>
          <p:nvPr/>
        </p:nvSpPr>
        <p:spPr>
          <a:xfrm>
            <a:off x="1643042" y="1714488"/>
            <a:ext cx="6000792" cy="3143272"/>
          </a:xfrm>
          <a:prstGeom prst="foldedCorner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месяцев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 дня применения дисциплинарного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взыскания.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ДЕЛОВЫЕ ИГРЫ2\ОБЛОЖКИ\1320836497_1319653155_abstract-colored-band-vector-3.jpg"/>
          <p:cNvPicPr>
            <a:picLocks noChangeAspect="1" noChangeArrowheads="1"/>
          </p:cNvPicPr>
          <p:nvPr/>
        </p:nvPicPr>
        <p:blipFill>
          <a:blip r:embed="rId2"/>
          <a:srcRect b="114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Багетная рамка 2"/>
          <p:cNvSpPr/>
          <p:nvPr/>
        </p:nvSpPr>
        <p:spPr>
          <a:xfrm>
            <a:off x="857224" y="2071678"/>
            <a:ext cx="7143800" cy="3143272"/>
          </a:xfrm>
          <a:prstGeom prst="beve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Какой вид дисциплинарного взыскания применяется к работнику за нарушение Красной зоны Кардинальных правил безопасности?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ДЕЛОВЫЕ ИГРЫ2\ОБЛОЖКИ\1326649001_1aaorgabstrbks500.jpg"/>
          <p:cNvPicPr>
            <a:picLocks noChangeAspect="1" noChangeArrowheads="1"/>
          </p:cNvPicPr>
          <p:nvPr/>
        </p:nvPicPr>
        <p:blipFill>
          <a:blip r:embed="rId2"/>
          <a:srcRect b="3958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нутый угол 2"/>
          <p:cNvSpPr/>
          <p:nvPr/>
        </p:nvSpPr>
        <p:spPr>
          <a:xfrm>
            <a:off x="1643042" y="1714488"/>
            <a:ext cx="6000792" cy="3143272"/>
          </a:xfrm>
          <a:prstGeom prst="foldedCorner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Расторжение трудового договора по инициативе работодателя.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&amp;Kcy;&amp;acy;&amp;rcy;&amp;tcy;&amp;icy;&amp;ncy;&amp;kcy;&amp;icy; &amp;pcy;&amp;ocy; &amp;zcy;&amp;acy;&amp;pcy;&amp;rcy;&amp;ocy;&amp;scy;&amp;ucy; &amp;Acy;&amp;Bcy;&amp;Scy;&amp;Tcy;&amp;Rcy;&amp;Acy;&amp;Kcy;&amp;Tcy;&amp;Ncy;&amp;Ycy;&amp;IEcy; &amp;Icy; &amp;Vcy;&amp;IEcy;&amp;Kcy;&amp;Tcy;&amp;Ocy;&amp;Rcy;&amp;Ncy;&amp;Ycy;&amp;IEcy; &amp;Fcy;&amp;Ocy;&amp;Ncy;&amp;Ycy; &amp;Dcy;&amp;Lcy;&amp;YAcy; &amp;Pcy;&amp;Rcy;&amp;IEcy;&amp;Zcy;&amp;IEcy;&amp;Ncy;&amp;Tcy;&amp;Acy;&amp;TScy;&amp;Icy;&amp;Icy;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Круглая лента лицом вверх 2"/>
          <p:cNvSpPr/>
          <p:nvPr/>
        </p:nvSpPr>
        <p:spPr>
          <a:xfrm>
            <a:off x="785786" y="1500174"/>
            <a:ext cx="7929586" cy="3429024"/>
          </a:xfrm>
          <a:prstGeom prst="ellipse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1335</Words>
  <PresentationFormat>Экран (4:3)</PresentationFormat>
  <Paragraphs>140</Paragraphs>
  <Slides>41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admin</cp:lastModifiedBy>
  <cp:revision>160</cp:revision>
  <dcterms:created xsi:type="dcterms:W3CDTF">2017-01-25T09:34:49Z</dcterms:created>
  <dcterms:modified xsi:type="dcterms:W3CDTF">2017-02-09T05:06:27Z</dcterms:modified>
</cp:coreProperties>
</file>