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5" r:id="rId7"/>
    <p:sldId id="261" r:id="rId8"/>
    <p:sldId id="266" r:id="rId9"/>
    <p:sldId id="267" r:id="rId10"/>
    <p:sldId id="268" r:id="rId11"/>
    <p:sldId id="269" r:id="rId12"/>
    <p:sldId id="262" r:id="rId13"/>
    <p:sldId id="264" r:id="rId14"/>
    <p:sldId id="272" r:id="rId15"/>
    <p:sldId id="278" r:id="rId16"/>
    <p:sldId id="279" r:id="rId17"/>
    <p:sldId id="276" r:id="rId18"/>
    <p:sldId id="282" r:id="rId19"/>
    <p:sldId id="275" r:id="rId20"/>
    <p:sldId id="280" r:id="rId21"/>
    <p:sldId id="277" r:id="rId22"/>
    <p:sldId id="283" r:id="rId23"/>
    <p:sldId id="263" r:id="rId24"/>
    <p:sldId id="270" r:id="rId25"/>
    <p:sldId id="271" r:id="rId26"/>
    <p:sldId id="273" r:id="rId27"/>
    <p:sldId id="274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F21AB9"/>
    <a:srgbClr val="48E2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1" autoAdjust="0"/>
    <p:restoredTop sz="95196" autoAdjust="0"/>
  </p:normalViewPr>
  <p:slideViewPr>
    <p:cSldViewPr>
      <p:cViewPr varScale="1">
        <p:scale>
          <a:sx n="71" d="100"/>
          <a:sy n="71" d="100"/>
        </p:scale>
        <p:origin x="-136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B226D6-CB4A-475D-968D-FAF92673D198}" type="datetimeFigureOut">
              <a:rPr lang="ru-RU" smtClean="0"/>
              <a:pPr/>
              <a:t>29.01.2016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73950C-B5C9-4315-8A50-310D9F074E5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01732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73950C-B5C9-4315-8A50-310D9F074E56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27643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i="1" dirty="0" smtClean="0"/>
              <a:t/>
            </a:r>
            <a:br>
              <a:rPr lang="ru-RU" sz="1200" b="1" i="1" dirty="0" smtClean="0"/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73950C-B5C9-4315-8A50-310D9F074E56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0674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73950C-B5C9-4315-8A50-310D9F074E56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0674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73950C-B5C9-4315-8A50-310D9F074E56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0674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73950C-B5C9-4315-8A50-310D9F074E56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0674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73950C-B5C9-4315-8A50-310D9F074E56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0674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73950C-B5C9-4315-8A50-310D9F074E56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0674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73950C-B5C9-4315-8A50-310D9F074E56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0674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73950C-B5C9-4315-8A50-310D9F074E56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0674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73950C-B5C9-4315-8A50-310D9F074E56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0674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Классный час «Семья и семейные ценности»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73950C-B5C9-4315-8A50-310D9F074E56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0674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73950C-B5C9-4315-8A50-310D9F074E56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0674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Встреча с инспектором ГИБДД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73950C-B5C9-4315-8A50-310D9F074E56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0674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73950C-B5C9-4315-8A50-310D9F074E56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0674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73950C-B5C9-4315-8A50-310D9F074E56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0674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73950C-B5C9-4315-8A50-310D9F074E56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0674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73950C-B5C9-4315-8A50-310D9F074E56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0674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73950C-B5C9-4315-8A50-310D9F074E56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067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2AFAB-78CE-47DC-A792-A991E55BB8B4}" type="datetimeFigureOut">
              <a:rPr lang="ru-RU" smtClean="0"/>
              <a:pPr/>
              <a:t>29.01.2016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0CC98-3366-48B7-934D-0C4E2E2547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4839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2AFAB-78CE-47DC-A792-A991E55BB8B4}" type="datetimeFigureOut">
              <a:rPr lang="ru-RU" smtClean="0"/>
              <a:pPr/>
              <a:t>29.01.2016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0CC98-3366-48B7-934D-0C4E2E2547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7930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2AFAB-78CE-47DC-A792-A991E55BB8B4}" type="datetimeFigureOut">
              <a:rPr lang="ru-RU" smtClean="0"/>
              <a:pPr/>
              <a:t>29.01.2016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0CC98-3366-48B7-934D-0C4E2E2547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900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2AFAB-78CE-47DC-A792-A991E55BB8B4}" type="datetimeFigureOut">
              <a:rPr lang="ru-RU" smtClean="0"/>
              <a:pPr/>
              <a:t>29.01.2016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0CC98-3366-48B7-934D-0C4E2E2547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4128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2AFAB-78CE-47DC-A792-A991E55BB8B4}" type="datetimeFigureOut">
              <a:rPr lang="ru-RU" smtClean="0"/>
              <a:pPr/>
              <a:t>29.01.2016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0CC98-3366-48B7-934D-0C4E2E2547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448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2AFAB-78CE-47DC-A792-A991E55BB8B4}" type="datetimeFigureOut">
              <a:rPr lang="ru-RU" smtClean="0"/>
              <a:pPr/>
              <a:t>29.01.2016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0CC98-3366-48B7-934D-0C4E2E2547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8104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2AFAB-78CE-47DC-A792-A991E55BB8B4}" type="datetimeFigureOut">
              <a:rPr lang="ru-RU" smtClean="0"/>
              <a:pPr/>
              <a:t>29.01.2016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0CC98-3366-48B7-934D-0C4E2E2547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959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2AFAB-78CE-47DC-A792-A991E55BB8B4}" type="datetimeFigureOut">
              <a:rPr lang="ru-RU" smtClean="0"/>
              <a:pPr/>
              <a:t>29.01.2016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0CC98-3366-48B7-934D-0C4E2E2547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9786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2AFAB-78CE-47DC-A792-A991E55BB8B4}" type="datetimeFigureOut">
              <a:rPr lang="ru-RU" smtClean="0"/>
              <a:pPr/>
              <a:t>29.01.2016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0CC98-3366-48B7-934D-0C4E2E2547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8272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2AFAB-78CE-47DC-A792-A991E55BB8B4}" type="datetimeFigureOut">
              <a:rPr lang="ru-RU" smtClean="0"/>
              <a:pPr/>
              <a:t>29.01.2016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0CC98-3366-48B7-934D-0C4E2E2547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6923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2AFAB-78CE-47DC-A792-A991E55BB8B4}" type="datetimeFigureOut">
              <a:rPr lang="ru-RU" smtClean="0"/>
              <a:pPr/>
              <a:t>29.01.2016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0CC98-3366-48B7-934D-0C4E2E2547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200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A2AFAB-78CE-47DC-A792-A991E55BB8B4}" type="datetimeFigureOut">
              <a:rPr lang="ru-RU" smtClean="0"/>
              <a:pPr/>
              <a:t>29.01.2016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C0CC98-3366-48B7-934D-0C4E2E2547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0314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F:\фоны\krasivye-kartinki-dlya-fona-prezentaci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3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427984" y="908720"/>
            <a:ext cx="396044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72000" y="3494043"/>
            <a:ext cx="374441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endParaRPr lang="ru-RU" sz="40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5" t="2870" r="1563" b="2066"/>
          <a:stretch>
            <a:fillRect/>
          </a:stretch>
        </p:blipFill>
        <p:spPr bwMode="auto">
          <a:xfrm>
            <a:off x="23813" y="25400"/>
            <a:ext cx="91678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211960" y="764704"/>
            <a:ext cx="410445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800" b="1" dirty="0">
                <a:solidFill>
                  <a:srgbClr val="FFFF00"/>
                </a:solidFill>
                <a:latin typeface="Times New Roman" pitchFamily="16" charset="0"/>
                <a:cs typeface="Times New Roman" pitchFamily="16" charset="0"/>
              </a:rPr>
              <a:t>Духовно-нравственное воспитание младших школьников в рамках реализации ФГОС.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900" b="1" dirty="0">
                <a:solidFill>
                  <a:srgbClr val="00B0F0"/>
                </a:solidFill>
                <a:latin typeface="Times New Roman" pitchFamily="16" charset="0"/>
                <a:cs typeface="Times New Roman" pitchFamily="16" charset="0"/>
              </a:rPr>
              <a:t>(</a:t>
            </a:r>
            <a:r>
              <a:rPr lang="ru-RU" sz="2000" b="1" dirty="0">
                <a:solidFill>
                  <a:srgbClr val="00B0F0"/>
                </a:solidFill>
                <a:latin typeface="Times New Roman" pitchFamily="16" charset="0"/>
                <a:cs typeface="Times New Roman" pitchFamily="16" charset="0"/>
              </a:rPr>
              <a:t>обобщение опыта работы)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220072" y="3789039"/>
            <a:ext cx="288032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solidFill>
                <a:srgbClr val="47FFD1"/>
              </a:solidFill>
            </a:endParaRPr>
          </a:p>
          <a:p>
            <a:r>
              <a:rPr lang="ru-RU" sz="2400" dirty="0" smtClean="0">
                <a:solidFill>
                  <a:srgbClr val="FFFF00"/>
                </a:solidFill>
              </a:rPr>
              <a:t>Выполнила</a:t>
            </a:r>
            <a:r>
              <a:rPr lang="ru-RU" sz="2400" dirty="0">
                <a:solidFill>
                  <a:srgbClr val="FFFF00"/>
                </a:solidFill>
              </a:rPr>
              <a:t>:</a:t>
            </a:r>
            <a:r>
              <a:rPr lang="ru-RU" sz="2400" dirty="0">
                <a:solidFill>
                  <a:srgbClr val="FF0000"/>
                </a:solidFill>
              </a:rPr>
              <a:t> </a:t>
            </a:r>
            <a:r>
              <a:rPr lang="ru-RU" sz="2400" b="1" dirty="0">
                <a:solidFill>
                  <a:srgbClr val="FF0000"/>
                </a:solidFill>
              </a:rPr>
              <a:t>учитель </a:t>
            </a:r>
            <a:r>
              <a:rPr lang="ru-RU" sz="2400" b="1" dirty="0" smtClean="0">
                <a:solidFill>
                  <a:srgbClr val="FF0000"/>
                </a:solidFill>
              </a:rPr>
              <a:t>начальных классов</a:t>
            </a:r>
            <a:endParaRPr lang="ru-RU" sz="2400" b="1" dirty="0">
              <a:solidFill>
                <a:srgbClr val="FF0000"/>
              </a:solidFill>
            </a:endParaRPr>
          </a:p>
          <a:p>
            <a:r>
              <a:rPr lang="ru-RU" sz="2400" b="1" dirty="0">
                <a:solidFill>
                  <a:srgbClr val="FF0000"/>
                </a:solidFill>
              </a:rPr>
              <a:t>Каратаева Н.В.</a:t>
            </a:r>
          </a:p>
        </p:txBody>
      </p:sp>
    </p:spTree>
    <p:extLst>
      <p:ext uri="{BB962C8B-B14F-4D97-AF65-F5344CB8AC3E}">
        <p14:creationId xmlns:p14="http://schemas.microsoft.com/office/powerpoint/2010/main" val="2950875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F:\фоны\krasivye-kartinki-dlya-fona-prezentaci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48" y="35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32656"/>
            <a:ext cx="3848100" cy="6120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83568" y="332657"/>
            <a:ext cx="403244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cs typeface="Times New Roman" pitchFamily="18" charset="0"/>
              </a:rPr>
              <a:t>«Важнейшей целью современного отечественного образования и одной из приоритетных задач общества и государства является воспитание, социально-педагогическая поддержка становления и развития высоконравственного, ответственного, творческого, инициативного, компетентного гражданина России».</a:t>
            </a: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3494458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F:\фоны\krasivye-kartinki-dlya-fona-prezentaci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Горизонтальный свиток 6"/>
          <p:cNvSpPr/>
          <p:nvPr/>
        </p:nvSpPr>
        <p:spPr>
          <a:xfrm>
            <a:off x="828474" y="404664"/>
            <a:ext cx="7487941" cy="1872208"/>
          </a:xfrm>
          <a:prstGeom prst="horizontalScroll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prstClr val="black"/>
                </a:solidFill>
              </a:rPr>
              <a:t>Цель:   </a:t>
            </a:r>
            <a:r>
              <a:rPr lang="ru-RU" sz="2400" i="1" dirty="0">
                <a:solidFill>
                  <a:prstClr val="black"/>
                </a:solidFill>
              </a:rPr>
              <a:t>развитие нравственных общечеловеческих качеств детей, сохранение и укрепление духовно-нравственных ценностей, идей преемственности поколений</a:t>
            </a:r>
            <a:r>
              <a:rPr lang="ru-RU" sz="2400" b="1" i="1" dirty="0">
                <a:solidFill>
                  <a:prstClr val="black"/>
                </a:solidFill>
              </a:rPr>
              <a:t>.</a:t>
            </a:r>
            <a:endParaRPr lang="ru-RU" sz="2400" dirty="0"/>
          </a:p>
        </p:txBody>
      </p:sp>
      <p:sp>
        <p:nvSpPr>
          <p:cNvPr id="8" name="Вертикальный свиток 7"/>
          <p:cNvSpPr/>
          <p:nvPr/>
        </p:nvSpPr>
        <p:spPr>
          <a:xfrm>
            <a:off x="1547663" y="2276872"/>
            <a:ext cx="6768751" cy="3816424"/>
          </a:xfrm>
          <a:prstGeom prst="verticalScroll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Arial" charset="0"/>
              <a:buNone/>
            </a:pPr>
            <a:r>
              <a:rPr lang="ru-RU" sz="2400" b="1" i="1" dirty="0" smtClean="0">
                <a:solidFill>
                  <a:schemeClr val="tx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Задачи:</a:t>
            </a:r>
          </a:p>
          <a:p>
            <a:r>
              <a:rPr lang="ru-RU" sz="2400" b="1" i="1" dirty="0" smtClean="0">
                <a:solidFill>
                  <a:schemeClr val="tx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400" i="1" dirty="0" smtClean="0">
                <a:solidFill>
                  <a:schemeClr val="tx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развивать духовно - нравственный потенциал личности;</a:t>
            </a:r>
          </a:p>
          <a:p>
            <a:r>
              <a:rPr lang="ru-RU" sz="2400" i="1" dirty="0" smtClean="0">
                <a:solidFill>
                  <a:schemeClr val="tx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формировать чувство ответственности за свои поступки;</a:t>
            </a:r>
          </a:p>
          <a:p>
            <a:r>
              <a:rPr lang="ru-RU" sz="2400" i="1" dirty="0" smtClean="0">
                <a:solidFill>
                  <a:schemeClr val="tx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создавать условия для нравственного и эмоционального самовыражения личности младшего школьника.</a:t>
            </a:r>
          </a:p>
        </p:txBody>
      </p:sp>
    </p:spTree>
    <p:extLst>
      <p:ext uri="{BB962C8B-B14F-4D97-AF65-F5344CB8AC3E}">
        <p14:creationId xmlns:p14="http://schemas.microsoft.com/office/powerpoint/2010/main" val="1603250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F:\фоны\krasivye-kartinki-dlya-fona-prezentaci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708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83568" y="548680"/>
            <a:ext cx="7704856" cy="115212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В процессе духовно-нравственного воспитания формируются следующие ценности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779912" y="3284984"/>
            <a:ext cx="1994520" cy="10339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ЦЕННОСТИ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" name="Пятно 1 5"/>
          <p:cNvSpPr/>
          <p:nvPr/>
        </p:nvSpPr>
        <p:spPr>
          <a:xfrm>
            <a:off x="1704439" y="4611041"/>
            <a:ext cx="1803648" cy="1509431"/>
          </a:xfrm>
          <a:prstGeom prst="irregularSeal1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Любовь к Родине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8" name="Пятно 1 7"/>
          <p:cNvSpPr/>
          <p:nvPr/>
        </p:nvSpPr>
        <p:spPr>
          <a:xfrm>
            <a:off x="2699792" y="1556792"/>
            <a:ext cx="1371600" cy="1274439"/>
          </a:xfrm>
          <a:prstGeom prst="irregularSeal1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</a:rPr>
              <a:t>Мир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" name="Пятно 1 8"/>
          <p:cNvSpPr/>
          <p:nvPr/>
        </p:nvSpPr>
        <p:spPr>
          <a:xfrm>
            <a:off x="4946340" y="1756866"/>
            <a:ext cx="1486660" cy="1162324"/>
          </a:xfrm>
          <a:prstGeom prst="irregularSeal1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</a:rPr>
              <a:t>Добро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0" name="Пятно 1 9"/>
          <p:cNvSpPr/>
          <p:nvPr/>
        </p:nvSpPr>
        <p:spPr>
          <a:xfrm>
            <a:off x="1020221" y="2828212"/>
            <a:ext cx="1872208" cy="1609181"/>
          </a:xfrm>
          <a:prstGeom prst="irregularSeal1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Ценность семьи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1" name="Пятно 1 10"/>
          <p:cNvSpPr/>
          <p:nvPr/>
        </p:nvSpPr>
        <p:spPr>
          <a:xfrm>
            <a:off x="3491880" y="5039473"/>
            <a:ext cx="1454460" cy="1418456"/>
          </a:xfrm>
          <a:prstGeom prst="irregularSeal1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Дар слова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2" name="Пятно 1 11"/>
          <p:cNvSpPr/>
          <p:nvPr/>
        </p:nvSpPr>
        <p:spPr>
          <a:xfrm>
            <a:off x="5220072" y="4808107"/>
            <a:ext cx="1669953" cy="1492309"/>
          </a:xfrm>
          <a:prstGeom prst="irregularSeal1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1"/>
                </a:solidFill>
              </a:rPr>
              <a:t>Свобода выбора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3" name="Пятно 1 12"/>
          <p:cNvSpPr/>
          <p:nvPr/>
        </p:nvSpPr>
        <p:spPr>
          <a:xfrm>
            <a:off x="6732240" y="3882900"/>
            <a:ext cx="1853534" cy="1577130"/>
          </a:xfrm>
          <a:prstGeom prst="irregularSeal1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1"/>
                </a:solidFill>
              </a:rPr>
              <a:t>Ценности природы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4" name="Пятно 1 13"/>
          <p:cNvSpPr/>
          <p:nvPr/>
        </p:nvSpPr>
        <p:spPr>
          <a:xfrm>
            <a:off x="6516216" y="2293729"/>
            <a:ext cx="1565502" cy="1363038"/>
          </a:xfrm>
          <a:prstGeom prst="irregularSeal1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</a:rPr>
              <a:t>Жизнь</a:t>
            </a:r>
            <a:endParaRPr lang="ru-RU" b="1" dirty="0">
              <a:solidFill>
                <a:schemeClr val="tx1"/>
              </a:solidFill>
            </a:endParaRPr>
          </a:p>
        </p:txBody>
      </p:sp>
      <p:cxnSp>
        <p:nvCxnSpPr>
          <p:cNvPr id="17" name="Прямая со стрелкой 16"/>
          <p:cNvCxnSpPr/>
          <p:nvPr/>
        </p:nvCxnSpPr>
        <p:spPr>
          <a:xfrm flipH="1" flipV="1">
            <a:off x="2890482" y="3544564"/>
            <a:ext cx="889430" cy="169168"/>
          </a:xfrm>
          <a:prstGeom prst="straightConnector1">
            <a:avLst/>
          </a:prstGeom>
          <a:ln w="28575"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 flipV="1">
            <a:off x="3779913" y="2708920"/>
            <a:ext cx="530667" cy="57606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V="1">
            <a:off x="5002163" y="2615208"/>
            <a:ext cx="442900" cy="72008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stCxn id="5" idx="7"/>
          </p:cNvCxnSpPr>
          <p:nvPr/>
        </p:nvCxnSpPr>
        <p:spPr>
          <a:xfrm flipV="1">
            <a:off x="5482341" y="2975248"/>
            <a:ext cx="1033875" cy="46115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5774432" y="3801971"/>
            <a:ext cx="1115593" cy="53812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5223613" y="4284649"/>
            <a:ext cx="572707" cy="77363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H="1">
            <a:off x="4310580" y="4318958"/>
            <a:ext cx="205172" cy="91024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H="1">
            <a:off x="3021493" y="4134121"/>
            <a:ext cx="758419" cy="60654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7103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F:\фоны\krasivye-kartinki-dlya-fona-prezentaci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411760" y="2060848"/>
            <a:ext cx="4392489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i="1" dirty="0" smtClean="0"/>
              <a:t>Основные виды</a:t>
            </a:r>
            <a:r>
              <a:rPr lang="ru-RU" sz="4400" b="1" i="1" baseline="0" dirty="0" smtClean="0"/>
              <a:t> деятельности обучающихся</a:t>
            </a:r>
            <a:endParaRPr lang="ru-RU" sz="4400" b="1" i="1" dirty="0"/>
          </a:p>
        </p:txBody>
      </p:sp>
      <p:sp>
        <p:nvSpPr>
          <p:cNvPr id="5" name="Облако 4"/>
          <p:cNvSpPr/>
          <p:nvPr/>
        </p:nvSpPr>
        <p:spPr>
          <a:xfrm>
            <a:off x="359532" y="332656"/>
            <a:ext cx="3096344" cy="1418456"/>
          </a:xfrm>
          <a:prstGeom prst="cloud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Урочная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7" name="Облако 6"/>
          <p:cNvSpPr/>
          <p:nvPr/>
        </p:nvSpPr>
        <p:spPr>
          <a:xfrm>
            <a:off x="4932040" y="4653136"/>
            <a:ext cx="3532553" cy="1418456"/>
          </a:xfrm>
          <a:prstGeom prst="cloud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Общественно - полезная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8" name="Облако 7"/>
          <p:cNvSpPr/>
          <p:nvPr/>
        </p:nvSpPr>
        <p:spPr>
          <a:xfrm>
            <a:off x="1504256" y="4653136"/>
            <a:ext cx="3096344" cy="1418456"/>
          </a:xfrm>
          <a:prstGeom prst="cloud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Внешкольная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9" name="Облако 8"/>
          <p:cNvSpPr/>
          <p:nvPr/>
        </p:nvSpPr>
        <p:spPr>
          <a:xfrm>
            <a:off x="5394889" y="476672"/>
            <a:ext cx="3096344" cy="1418456"/>
          </a:xfrm>
          <a:prstGeom prst="cloud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Внеурочная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6" name="Молния 5"/>
          <p:cNvSpPr/>
          <p:nvPr/>
        </p:nvSpPr>
        <p:spPr>
          <a:xfrm rot="10482492">
            <a:off x="1563708" y="1748279"/>
            <a:ext cx="1103289" cy="1016591"/>
          </a:xfrm>
          <a:prstGeom prst="lightningBol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Молния 11"/>
          <p:cNvSpPr/>
          <p:nvPr/>
        </p:nvSpPr>
        <p:spPr>
          <a:xfrm rot="16200000">
            <a:off x="6460998" y="1915108"/>
            <a:ext cx="1137061" cy="1026626"/>
          </a:xfrm>
          <a:prstGeom prst="lightningBol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Молния 12"/>
          <p:cNvSpPr/>
          <p:nvPr/>
        </p:nvSpPr>
        <p:spPr>
          <a:xfrm rot="20707529">
            <a:off x="6334119" y="3432427"/>
            <a:ext cx="914400" cy="1212146"/>
          </a:xfrm>
          <a:prstGeom prst="lightningBol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Молния 13"/>
          <p:cNvSpPr/>
          <p:nvPr/>
        </p:nvSpPr>
        <p:spPr>
          <a:xfrm rot="5400000">
            <a:off x="1667206" y="3467408"/>
            <a:ext cx="1215009" cy="1138193"/>
          </a:xfrm>
          <a:prstGeom prst="lightningBol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0624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F:\фоны\krasivye-kartinki-dlya-fona-prezentaci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611560" y="332656"/>
            <a:ext cx="7920880" cy="1080120"/>
          </a:xfrm>
          <a:prstGeom prst="rect">
            <a:avLst/>
          </a:prstGeom>
          <a:solidFill>
            <a:srgbClr val="990099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8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Участники-субъекты духовно-нравственного воспитания</a:t>
            </a:r>
            <a:endParaRPr lang="ru-RU" sz="28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8" name="Picture 2" descr="http://www.proza.ru/pics/2011/01/30/246.jpg"/>
          <p:cNvPicPr>
            <a:picLocks noChangeAspect="1" noChangeArrowheads="1"/>
          </p:cNvPicPr>
          <p:nvPr/>
        </p:nvPicPr>
        <p:blipFill>
          <a:blip r:embed="rId4" cstate="email">
            <a:lum contras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57555" y="3714752"/>
            <a:ext cx="3950750" cy="2818017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7" name="Содержимое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charset="0"/>
              <a:buNone/>
              <a:defRPr/>
            </a:pP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1259632" y="1776297"/>
            <a:ext cx="691276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школа;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ru-RU" sz="2400" b="1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емья;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общественные организации;</a:t>
            </a:r>
            <a:endParaRPr lang="ru-RU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1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учреждения дополнительного образования, культуры и спорта;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СМИ</a:t>
            </a:r>
            <a:r>
              <a:rPr lang="ru-RU" sz="2400" b="1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84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F:\фоны\krasivye-kartinki-dlya-fona-prezentaci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Горизонтальный свиток 3"/>
          <p:cNvSpPr/>
          <p:nvPr/>
        </p:nvSpPr>
        <p:spPr>
          <a:xfrm>
            <a:off x="755576" y="260648"/>
            <a:ext cx="7560840" cy="1728192"/>
          </a:xfrm>
          <a:prstGeom prst="horizontalScroll">
            <a:avLst/>
          </a:prstGeom>
          <a:solidFill>
            <a:srgbClr val="F21A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Урочная деятельность</a:t>
            </a:r>
            <a:endParaRPr lang="ru-RU" sz="4400" b="1" dirty="0">
              <a:solidFill>
                <a:schemeClr val="tx1"/>
              </a:solidFill>
            </a:endParaRPr>
          </a:p>
        </p:txBody>
      </p:sp>
      <p:pic>
        <p:nvPicPr>
          <p:cNvPr id="5" name="Picture 2" descr="E:\123445\DSCN468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916832"/>
            <a:ext cx="3384375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Наталья\Desktop\к шмо классных руководителй\IMG_17102015_09561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916833"/>
            <a:ext cx="3024336" cy="2736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фотки 1 класс\IMG_20150908_09572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789040"/>
            <a:ext cx="3672408" cy="2736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19343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F:\фоны\krasivye-kartinki-dlya-fona-prezentaci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Круглая лента лицом вниз 3"/>
          <p:cNvSpPr/>
          <p:nvPr/>
        </p:nvSpPr>
        <p:spPr>
          <a:xfrm>
            <a:off x="467544" y="476672"/>
            <a:ext cx="7992888" cy="864096"/>
          </a:xfrm>
          <a:prstGeom prst="ellipseRibbon">
            <a:avLst>
              <a:gd name="adj1" fmla="val 0"/>
              <a:gd name="adj2" fmla="val 50000"/>
              <a:gd name="adj3" fmla="val 12500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Уроки литературного чтения</a:t>
            </a:r>
            <a:endParaRPr lang="ru-RU" sz="3200" b="1" dirty="0">
              <a:solidFill>
                <a:schemeClr val="tx1"/>
              </a:solidFill>
            </a:endParaRPr>
          </a:p>
        </p:txBody>
      </p:sp>
      <p:pic>
        <p:nvPicPr>
          <p:cNvPr id="4099" name="Picture 3" descr="F:\мои фото\Фотграфии работа Катя\20151103_210636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43608" y="1628800"/>
            <a:ext cx="2163225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F:\мои фото\Фотграфии работа Катя\20151103_210656.jp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72000" y="1861856"/>
            <a:ext cx="3600400" cy="2198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F:\мои фото\Фотграфии работа Катя\20151103_210803.jpg"/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019055" y="3027512"/>
            <a:ext cx="2304256" cy="3179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9679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F:\фоны\krasivye-kartinki-dlya-fona-prezentaci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Круглая лента лицом вниз 4"/>
          <p:cNvSpPr/>
          <p:nvPr/>
        </p:nvSpPr>
        <p:spPr>
          <a:xfrm>
            <a:off x="467544" y="476672"/>
            <a:ext cx="7992888" cy="864096"/>
          </a:xfrm>
          <a:prstGeom prst="ellipseRibbon">
            <a:avLst>
              <a:gd name="adj1" fmla="val 0"/>
              <a:gd name="adj2" fmla="val 50000"/>
              <a:gd name="adj3" fmla="val 125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Уроки </a:t>
            </a:r>
          </a:p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русского языка</a:t>
            </a:r>
            <a:endParaRPr lang="ru-RU" sz="3200" b="1" dirty="0">
              <a:solidFill>
                <a:schemeClr val="tx1"/>
              </a:solidFill>
            </a:endParaRPr>
          </a:p>
        </p:txBody>
      </p:sp>
      <p:pic>
        <p:nvPicPr>
          <p:cNvPr id="5122" name="Picture 2" descr="F:\мои фото\Фотграфии работа Катя\20151103_211758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716016" y="1700808"/>
            <a:ext cx="3408218" cy="4475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Наталья\Desktop\к шмо классных руководителй\IMG_27012016_13431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92" y="1484784"/>
            <a:ext cx="2580287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Наталья\Desktop\к шмо классных руководителй\IMG_27012016_13433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732944"/>
            <a:ext cx="3096344" cy="381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34008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F:\фоны\krasivye-kartinki-dlya-fona-prezentaci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Круглая лента лицом вниз 4"/>
          <p:cNvSpPr/>
          <p:nvPr/>
        </p:nvSpPr>
        <p:spPr>
          <a:xfrm>
            <a:off x="467544" y="476672"/>
            <a:ext cx="7992888" cy="864096"/>
          </a:xfrm>
          <a:prstGeom prst="ellipseRibbon">
            <a:avLst>
              <a:gd name="adj1" fmla="val 0"/>
              <a:gd name="adj2" fmla="val 50000"/>
              <a:gd name="adj3" fmla="val 12500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Уроки окружающего мира</a:t>
            </a:r>
            <a:endParaRPr lang="ru-RU" sz="3200" b="1" dirty="0">
              <a:solidFill>
                <a:schemeClr val="tx1"/>
              </a:solidFill>
            </a:endParaRPr>
          </a:p>
        </p:txBody>
      </p:sp>
      <p:pic>
        <p:nvPicPr>
          <p:cNvPr id="6146" name="Picture 2" descr="F:\мои фото\Фотграфии работа Катя\20151103_212318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59" y="1484785"/>
            <a:ext cx="2995343" cy="1897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директор\Desktop\Новая папка (2)\20151105_154340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27737" y="3382234"/>
            <a:ext cx="2436251" cy="2959064"/>
          </a:xfrm>
          <a:prstGeom prst="rect">
            <a:avLst/>
          </a:prstGeom>
          <a:noFill/>
        </p:spPr>
      </p:pic>
      <p:pic>
        <p:nvPicPr>
          <p:cNvPr id="3074" name="Picture 2" descr="C:\Users\Наталья\Desktop\к шмо классных руководителй\IMG_27012016_13421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484785"/>
            <a:ext cx="4032448" cy="319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123445\DSC0404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3988" y="4005064"/>
            <a:ext cx="3996444" cy="2430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5567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F:\фоны\krasivye-kartinki-dlya-fona-prezentaci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Круглая лента лицом вниз 4"/>
          <p:cNvSpPr/>
          <p:nvPr/>
        </p:nvSpPr>
        <p:spPr>
          <a:xfrm>
            <a:off x="467544" y="476672"/>
            <a:ext cx="7992888" cy="864096"/>
          </a:xfrm>
          <a:prstGeom prst="ellipseRibbon">
            <a:avLst>
              <a:gd name="adj1" fmla="val 0"/>
              <a:gd name="adj2" fmla="val 50000"/>
              <a:gd name="adj3" fmla="val 125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Уроки музыки и изобразительного искусства</a:t>
            </a:r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7170" name="Picture 2" descr="F:\мои фото\Фотграфии работа Катя\20151103_212758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262130" y="1402188"/>
            <a:ext cx="2656493" cy="3115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http://dmsh1.muzkult.ru/img/upload/835/image_image_87887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84784"/>
            <a:ext cx="1686263" cy="2290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F:\мои фото\Фотграфии работа Катя\20151103_212817.jpg"/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339752" y="3775036"/>
            <a:ext cx="5529808" cy="2401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8653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F:\фоны\krasivye-kartinki-dlya-fona-prezentaci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Горизонтальный свиток 4"/>
          <p:cNvSpPr/>
          <p:nvPr/>
        </p:nvSpPr>
        <p:spPr>
          <a:xfrm>
            <a:off x="755576" y="260648"/>
            <a:ext cx="7560840" cy="1728192"/>
          </a:xfrm>
          <a:prstGeom prst="horizontalScroll">
            <a:avLst/>
          </a:prstGeom>
          <a:solidFill>
            <a:srgbClr val="F21A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Внеурочная деятельность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971600" y="1772816"/>
            <a:ext cx="7200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u="sng" dirty="0" smtClean="0"/>
              <a:t>День Знаний, Праздник осени, День пожилого </a:t>
            </a:r>
            <a:r>
              <a:rPr lang="ru-RU" sz="1600" b="1" u="sng" dirty="0" err="1" smtClean="0"/>
              <a:t>человека,Турслет,Новый</a:t>
            </a:r>
            <a:r>
              <a:rPr lang="ru-RU" sz="1600" b="1" u="sng" dirty="0" smtClean="0"/>
              <a:t> год, 23 февраля, 8 марта, День космонавтики, 9 мая, Прощай начальная школа, День здоровья</a:t>
            </a:r>
          </a:p>
        </p:txBody>
      </p:sp>
      <p:pic>
        <p:nvPicPr>
          <p:cNvPr id="10242" name="Picture 2" descr="C:\Users\Наталья\Desktop\для детского сада\DSCF371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951" y="2942004"/>
            <a:ext cx="3053045" cy="2289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Наталья\Desktop\для детского сада\SAM_416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8804" y="2924944"/>
            <a:ext cx="3096344" cy="2289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5350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F:\фоны\krasivye-kartinki-dlya-fona-prezentaci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Горизонтальный свиток 4"/>
          <p:cNvSpPr/>
          <p:nvPr/>
        </p:nvSpPr>
        <p:spPr>
          <a:xfrm>
            <a:off x="755576" y="260648"/>
            <a:ext cx="7560840" cy="1728192"/>
          </a:xfrm>
          <a:prstGeom prst="horizontalScroll">
            <a:avLst/>
          </a:prstGeom>
          <a:solidFill>
            <a:srgbClr val="F21A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Общественно-полезная деятельность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4" name="AutoShape 3" descr="https://e.mail.ru/cgi-bin/getattach?file=20150604_104436.jpg&amp;id=14465765990000000218;0;1&amp;mode=attachment&amp;&amp;x-email=botneva82%40mail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5" descr="https://e.mail.ru/cgi-bin/getattach?file=20150604_104436.jpg&amp;id=14465765990000000218;0;1&amp;mode=attachment&amp;&amp;x-email=botneva82%40mail.ru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266" name="Picture 2" descr="C:\Users\Наталья\Desktop\школьные фота\день здоровья 2014\SAM_354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036091"/>
            <a:ext cx="4604804" cy="3453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8221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F:\фоны\krasivye-kartinki-dlya-fona-prezentaci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0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Горизонтальный свиток 3"/>
          <p:cNvSpPr/>
          <p:nvPr/>
        </p:nvSpPr>
        <p:spPr>
          <a:xfrm>
            <a:off x="683568" y="332656"/>
            <a:ext cx="7776864" cy="984688"/>
          </a:xfrm>
          <a:prstGeom prst="horizontalScroll">
            <a:avLst/>
          </a:prstGeom>
          <a:solidFill>
            <a:srgbClr val="F21A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err="1" smtClean="0">
                <a:solidFill>
                  <a:schemeClr val="tx1"/>
                </a:solidFill>
              </a:rPr>
              <a:t>Гражданско</a:t>
            </a:r>
            <a:r>
              <a:rPr lang="ru-RU" sz="3200" b="1" dirty="0" smtClean="0">
                <a:solidFill>
                  <a:schemeClr val="tx1"/>
                </a:solidFill>
              </a:rPr>
              <a:t> - патриотическое воспитание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771800" y="3501008"/>
            <a:ext cx="13035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chemeClr val="bg1"/>
                </a:solidFill>
              </a:rPr>
              <a:t>Эстафета</a:t>
            </a:r>
            <a:endParaRPr lang="ru-RU" b="1" i="1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148064" y="5877272"/>
            <a:ext cx="35281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Конкурс инсценированной песни</a:t>
            </a:r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763688" y="5949280"/>
            <a:ext cx="305885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i="1" dirty="0" smtClean="0">
                <a:solidFill>
                  <a:schemeClr val="bg1"/>
                </a:solidFill>
              </a:rPr>
              <a:t>Встреча с инспектором ГИБДД</a:t>
            </a:r>
            <a:endParaRPr lang="ru-RU" sz="1600" b="1" i="1" dirty="0">
              <a:solidFill>
                <a:schemeClr val="bg1"/>
              </a:solidFill>
            </a:endParaRPr>
          </a:p>
        </p:txBody>
      </p:sp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399441"/>
            <a:ext cx="2520280" cy="1680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9218" name="Picture 2" descr="D:\1 сентября\Влад\SAM_411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613666"/>
            <a:ext cx="3510583" cy="2632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E:\123445\DSC0000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553" y="1914576"/>
            <a:ext cx="3168352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092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:\фоны\krasivye-kartinki-dlya-fona-prezentaci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Двойная волна 2"/>
          <p:cNvSpPr/>
          <p:nvPr/>
        </p:nvSpPr>
        <p:spPr>
          <a:xfrm>
            <a:off x="828653" y="404664"/>
            <a:ext cx="7488832" cy="1080120"/>
          </a:xfrm>
          <a:prstGeom prst="doubleWave">
            <a:avLst>
              <a:gd name="adj1" fmla="val 6250"/>
              <a:gd name="adj2" fmla="val -1358"/>
            </a:avLst>
          </a:prstGeom>
          <a:solidFill>
            <a:srgbClr val="F21A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Нравственно – правовое воспитание</a:t>
            </a:r>
            <a:endParaRPr lang="ru-RU" sz="3200" b="1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53" y="1772816"/>
            <a:ext cx="2159171" cy="302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1" y="3429000"/>
            <a:ext cx="2592288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3" y="2780929"/>
            <a:ext cx="2449341" cy="302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987824" y="1700808"/>
            <a:ext cx="5544616" cy="1013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50"/>
              </a:spcBef>
            </a:pPr>
            <a:r>
              <a:rPr lang="ru-RU" b="1" dirty="0">
                <a:solidFill>
                  <a:srgbClr val="FF0000"/>
                </a:solidFill>
                <a:latin typeface="Times New Roman" pitchFamily="16" charset="0"/>
              </a:rPr>
              <a:t>1.</a:t>
            </a:r>
            <a:r>
              <a:rPr lang="ru-RU" b="1" dirty="0">
                <a:solidFill>
                  <a:srgbClr val="000000"/>
                </a:solidFill>
                <a:latin typeface="Times New Roman" pitchFamily="16" charset="0"/>
              </a:rPr>
              <a:t>Участие в </a:t>
            </a:r>
            <a:r>
              <a:rPr lang="ru-RU" b="1" dirty="0" smtClean="0">
                <a:solidFill>
                  <a:srgbClr val="000000"/>
                </a:solidFill>
                <a:latin typeface="Times New Roman" pitchFamily="16" charset="0"/>
              </a:rPr>
              <a:t>акции </a:t>
            </a:r>
            <a:r>
              <a:rPr lang="ru-RU" b="1" dirty="0">
                <a:solidFill>
                  <a:srgbClr val="000000"/>
                </a:solidFill>
                <a:latin typeface="Times New Roman" pitchFamily="16" charset="0"/>
              </a:rPr>
              <a:t>по безопасности дорожного движения</a:t>
            </a:r>
            <a:r>
              <a:rPr lang="ru-RU" b="1" dirty="0">
                <a:solidFill>
                  <a:srgbClr val="FF0000"/>
                </a:solidFill>
                <a:latin typeface="Times New Roman" pitchFamily="16" charset="0"/>
              </a:rPr>
              <a:t> </a:t>
            </a:r>
            <a:endParaRPr lang="ru-RU" b="1" dirty="0" smtClean="0">
              <a:solidFill>
                <a:srgbClr val="FF0000"/>
              </a:solidFill>
              <a:latin typeface="Times New Roman" pitchFamily="16" charset="0"/>
            </a:endParaRPr>
          </a:p>
          <a:p>
            <a:pPr>
              <a:spcBef>
                <a:spcPts val="650"/>
              </a:spcBef>
            </a:pPr>
            <a:r>
              <a:rPr lang="ru-RU" b="1" dirty="0" smtClean="0">
                <a:solidFill>
                  <a:srgbClr val="FF0000"/>
                </a:solidFill>
                <a:latin typeface="Times New Roman" pitchFamily="16" charset="0"/>
              </a:rPr>
              <a:t>2.</a:t>
            </a:r>
            <a:r>
              <a:rPr lang="ru-RU" b="1" dirty="0" smtClean="0">
                <a:solidFill>
                  <a:srgbClr val="333333"/>
                </a:solidFill>
                <a:latin typeface="Times New Roman" pitchFamily="16" charset="0"/>
              </a:rPr>
              <a:t>Классный </a:t>
            </a:r>
            <a:r>
              <a:rPr lang="ru-RU" b="1" dirty="0">
                <a:solidFill>
                  <a:srgbClr val="333333"/>
                </a:solidFill>
                <a:latin typeface="Times New Roman" pitchFamily="16" charset="0"/>
              </a:rPr>
              <a:t>час на тему</a:t>
            </a:r>
            <a:r>
              <a:rPr lang="ru-RU" b="1" dirty="0">
                <a:solidFill>
                  <a:srgbClr val="FF0000"/>
                </a:solidFill>
                <a:latin typeface="Times New Roman" pitchFamily="16" charset="0"/>
              </a:rPr>
              <a:t> «Права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6" charset="0"/>
              </a:rPr>
              <a:t>ребенка»</a:t>
            </a:r>
            <a:endParaRPr lang="ru-RU" b="1" dirty="0">
              <a:solidFill>
                <a:srgbClr val="FF0000"/>
              </a:solidFill>
              <a:latin typeface="Times New Roman" pitchFamily="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099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:\фоны\krasivye-kartinki-dlya-fona-prezentaci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Наталья\Desktop\к шмо классных руководителй\IMG_22122015_10094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0551" y="764705"/>
            <a:ext cx="2703777" cy="3605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Наталья\Desktop\к шмо классных руководителй\IMG_14102015_10313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980728"/>
            <a:ext cx="2520280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Наталья\Desktop\к шмо классных руководителй\IMG_14102015_10310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284984"/>
            <a:ext cx="2410529" cy="321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6372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F:\фоны\krasivye-kartinki-dlya-fona-prezentaci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-16057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Двойная волна 4"/>
          <p:cNvSpPr/>
          <p:nvPr/>
        </p:nvSpPr>
        <p:spPr>
          <a:xfrm>
            <a:off x="828653" y="404664"/>
            <a:ext cx="7488832" cy="1080120"/>
          </a:xfrm>
          <a:prstGeom prst="doubleWave">
            <a:avLst>
              <a:gd name="adj1" fmla="val 6250"/>
              <a:gd name="adj2" fmla="val -1358"/>
            </a:avLst>
          </a:prstGeom>
          <a:solidFill>
            <a:srgbClr val="F21A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«Мы за здоровый образ жизни»</a:t>
            </a:r>
            <a:endParaRPr lang="ru-RU" sz="3200" b="1" dirty="0">
              <a:solidFill>
                <a:schemeClr val="tx1"/>
              </a:solidFill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1" y="3212976"/>
            <a:ext cx="1939925" cy="188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875453" y="1625585"/>
            <a:ext cx="2592387" cy="1368425"/>
          </a:xfrm>
          <a:prstGeom prst="cloudCallout">
            <a:avLst>
              <a:gd name="adj1" fmla="val -43750"/>
              <a:gd name="adj2" fmla="val 70000"/>
            </a:avLst>
          </a:prstGeom>
          <a:solidFill>
            <a:srgbClr val="0F6FC6"/>
          </a:solidFill>
          <a:ln w="9360" cap="sq">
            <a:solidFill>
              <a:srgbClr val="FFFFFF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algn="ctr">
              <a:spcBef>
                <a:spcPts val="6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>
                <a:solidFill>
                  <a:srgbClr val="FFFF00"/>
                </a:solidFill>
                <a:latin typeface="Georgia" pitchFamily="16" charset="0"/>
              </a:rPr>
              <a:t>Зимние</a:t>
            </a:r>
            <a:r>
              <a:rPr lang="en-US" sz="2400" b="1" dirty="0">
                <a:solidFill>
                  <a:srgbClr val="FFFF00"/>
                </a:solidFill>
                <a:latin typeface="Georgia" pitchFamily="16" charset="0"/>
              </a:rPr>
              <a:t> </a:t>
            </a:r>
            <a:r>
              <a:rPr lang="ru-RU" sz="2400" b="1" dirty="0" smtClean="0">
                <a:solidFill>
                  <a:srgbClr val="FFFF00"/>
                </a:solidFill>
                <a:latin typeface="Georgia" pitchFamily="16" charset="0"/>
              </a:rPr>
              <a:t>забавы</a:t>
            </a:r>
            <a:endParaRPr lang="ru-RU" sz="2400" b="1" dirty="0">
              <a:solidFill>
                <a:srgbClr val="FFFF00"/>
              </a:solidFill>
              <a:latin typeface="Georgia" pitchFamily="16" charset="0"/>
            </a:endParaRPr>
          </a:p>
        </p:txBody>
      </p:sp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5652120" y="3673428"/>
            <a:ext cx="2952750" cy="2735263"/>
          </a:xfrm>
          <a:prstGeom prst="cloudCallout">
            <a:avLst>
              <a:gd name="adj1" fmla="val -34056"/>
              <a:gd name="adj2" fmla="val -54037"/>
            </a:avLst>
          </a:prstGeom>
          <a:blipFill dpi="0" rotWithShape="0">
            <a:blip r:embed="rId4"/>
            <a:srcRect/>
            <a:tile tx="0" ty="0" sx="100000" sy="100000" flip="none" algn="tl"/>
          </a:blipFill>
          <a:ln w="9360" cap="sq">
            <a:solidFill>
              <a:srgbClr val="FFFFFF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>
                <a:solidFill>
                  <a:srgbClr val="FFFF00"/>
                </a:solidFill>
                <a:latin typeface="Georgia" pitchFamily="16" charset="0"/>
              </a:rPr>
              <a:t>Зимние экскурсии</a:t>
            </a:r>
          </a:p>
        </p:txBody>
      </p:sp>
      <p:sp>
        <p:nvSpPr>
          <p:cNvPr id="9" name="AutoShape 7"/>
          <p:cNvSpPr>
            <a:spLocks noChangeArrowheads="1"/>
          </p:cNvSpPr>
          <p:nvPr/>
        </p:nvSpPr>
        <p:spPr bwMode="auto">
          <a:xfrm>
            <a:off x="1691681" y="5804693"/>
            <a:ext cx="4608512" cy="576263"/>
          </a:xfrm>
          <a:prstGeom prst="roundRect">
            <a:avLst>
              <a:gd name="adj" fmla="val 16667"/>
            </a:avLst>
          </a:prstGeom>
          <a:solidFill>
            <a:srgbClr val="CCFFFF"/>
          </a:solidFill>
          <a:ln w="9360" cap="sq">
            <a:solidFill>
              <a:srgbClr val="FFFFFF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3333CC"/>
                </a:solidFill>
                <a:latin typeface="Georgia" pitchFamily="16" charset="0"/>
              </a:rPr>
              <a:t>«</a:t>
            </a:r>
            <a:r>
              <a:rPr lang="ru-RU" sz="2000" b="1">
                <a:solidFill>
                  <a:srgbClr val="800000"/>
                </a:solidFill>
                <a:latin typeface="Georgia" pitchFamily="16" charset="0"/>
              </a:rPr>
              <a:t>В здоровом теле – здоровый дух</a:t>
            </a:r>
            <a:r>
              <a:rPr lang="ru-RU" sz="2000" b="1">
                <a:solidFill>
                  <a:srgbClr val="3333CC"/>
                </a:solidFill>
                <a:latin typeface="Georgia" pitchFamily="16" charset="0"/>
              </a:rPr>
              <a:t>!»</a:t>
            </a:r>
          </a:p>
        </p:txBody>
      </p:sp>
      <p:pic>
        <p:nvPicPr>
          <p:cNvPr id="12290" name="Picture 2" descr="C:\Users\Наталья\Desktop\к шмо классных руководителй\Новая папка\DSCF466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3357" y="1657204"/>
            <a:ext cx="2688299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0995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:\фоны\krasivye-kartinki-dlya-fona-prezentaci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E:\фотки 1 класс\IMG_20151224_16542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790016"/>
            <a:ext cx="3216355" cy="2412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Двойная волна 3"/>
          <p:cNvSpPr/>
          <p:nvPr/>
        </p:nvSpPr>
        <p:spPr>
          <a:xfrm>
            <a:off x="828653" y="404664"/>
            <a:ext cx="7488832" cy="1080120"/>
          </a:xfrm>
          <a:prstGeom prst="doubleWave">
            <a:avLst>
              <a:gd name="adj1" fmla="val 6250"/>
              <a:gd name="adj2" fmla="val -1358"/>
            </a:avLst>
          </a:prstGeom>
          <a:solidFill>
            <a:srgbClr val="F21A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М</a:t>
            </a:r>
            <a:r>
              <a:rPr lang="ru-RU" sz="3200" b="1" dirty="0" smtClean="0">
                <a:solidFill>
                  <a:schemeClr val="tx1"/>
                </a:solidFill>
              </a:rPr>
              <a:t>ы любим спорт и физкультуру</a:t>
            </a:r>
            <a:endParaRPr lang="ru-RU" sz="3200" b="1" dirty="0">
              <a:solidFill>
                <a:schemeClr val="tx1"/>
              </a:solidFill>
            </a:endParaRPr>
          </a:p>
        </p:txBody>
      </p:sp>
      <p:pic>
        <p:nvPicPr>
          <p:cNvPr id="3074" name="Picture 2" descr="F:\4 класс 2\CIMG002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53" y="1800924"/>
            <a:ext cx="3312368" cy="2484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Наталья\Desktop\к шмо классных руководителй\Новая папка\DSCF486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840" y="3906438"/>
            <a:ext cx="3264362" cy="2448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9642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F:\фоны\krasivye-kartinki-dlya-fona-prezentaci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Двойная волна 5"/>
          <p:cNvSpPr/>
          <p:nvPr/>
        </p:nvSpPr>
        <p:spPr>
          <a:xfrm>
            <a:off x="828653" y="404664"/>
            <a:ext cx="7488832" cy="1080120"/>
          </a:xfrm>
          <a:prstGeom prst="doubleWave">
            <a:avLst>
              <a:gd name="adj1" fmla="val 6250"/>
              <a:gd name="adj2" fmla="val -1358"/>
            </a:avLst>
          </a:prstGeom>
          <a:solidFill>
            <a:srgbClr val="F21A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Приобщение к культуре русского народа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10800000" flipV="1">
            <a:off x="1547664" y="2153181"/>
            <a:ext cx="51125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50"/>
              </a:spcBef>
            </a:pPr>
            <a:r>
              <a:rPr lang="ru-RU" sz="2400" dirty="0">
                <a:solidFill>
                  <a:srgbClr val="0000FF"/>
                </a:solidFill>
                <a:latin typeface="Times New Roman" pitchFamily="16" charset="0"/>
              </a:rPr>
              <a:t>Посещение 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6" charset="0"/>
              </a:rPr>
              <a:t>музея «Русская изба»</a:t>
            </a:r>
            <a:endParaRPr lang="ru-RU" sz="2400" dirty="0">
              <a:solidFill>
                <a:srgbClr val="000000"/>
              </a:solidFill>
              <a:latin typeface="Times New Roman" pitchFamily="16" charset="0"/>
            </a:endParaRPr>
          </a:p>
        </p:txBody>
      </p:sp>
      <p:pic>
        <p:nvPicPr>
          <p:cNvPr id="6147" name="Picture 3" descr="C:\Users\Наталья\Desktop\к шмо классных руководителй\DSCF495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5368" y="2903252"/>
            <a:ext cx="3134664" cy="3320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C:\Users\Наталья\Desktop\к шмо классных руководителй\DSCF495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903252"/>
            <a:ext cx="3025405" cy="3320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4222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F:\фоны\krasivye-kartinki-dlya-fona-prezentaci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Двойная волна 6"/>
          <p:cNvSpPr/>
          <p:nvPr/>
        </p:nvSpPr>
        <p:spPr>
          <a:xfrm>
            <a:off x="828653" y="404664"/>
            <a:ext cx="7488832" cy="1080120"/>
          </a:xfrm>
          <a:prstGeom prst="doubleWave">
            <a:avLst>
              <a:gd name="adj1" fmla="val 6250"/>
              <a:gd name="adj2" fmla="val -1358"/>
            </a:avLst>
          </a:prstGeom>
          <a:solidFill>
            <a:srgbClr val="F21A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Проектная деятельность</a:t>
            </a:r>
            <a:endParaRPr lang="ru-RU" sz="3200" b="1" dirty="0">
              <a:solidFill>
                <a:schemeClr val="tx1"/>
              </a:solidFill>
            </a:endParaRPr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565125"/>
            <a:ext cx="2802427" cy="3318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 descr="C:\Users\Наталья\Desktop\к шмо классных руководителй\Новая папка\IMG_27012016_12233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54" y="1844825"/>
            <a:ext cx="2106234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F:\DCIM\Camera\IMG_20160127_12122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077072"/>
            <a:ext cx="3264362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9897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:\фоны\krasivye-kartinki-dlya-fona-prezentaci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Двойная волна 2"/>
          <p:cNvSpPr/>
          <p:nvPr/>
        </p:nvSpPr>
        <p:spPr>
          <a:xfrm>
            <a:off x="828653" y="404664"/>
            <a:ext cx="7488832" cy="1080120"/>
          </a:xfrm>
          <a:prstGeom prst="doubleWave">
            <a:avLst>
              <a:gd name="adj1" fmla="val 6250"/>
              <a:gd name="adj2" fmla="val -1358"/>
            </a:avLst>
          </a:prstGeom>
          <a:solidFill>
            <a:srgbClr val="F21A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Экологическое воспитание</a:t>
            </a:r>
            <a:endParaRPr lang="ru-RU" sz="3200" b="1" dirty="0">
              <a:solidFill>
                <a:schemeClr val="tx1"/>
              </a:solidFill>
            </a:endParaRPr>
          </a:p>
        </p:txBody>
      </p:sp>
      <p:pic>
        <p:nvPicPr>
          <p:cNvPr id="14338" name="Picture 2" descr="E:\фотки 1 класс\IMG_20151221_12224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903224"/>
            <a:ext cx="3528392" cy="4190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228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:\фоны\krasivye-kartinki-dlya-fona-prezentaci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Двойная волна 2"/>
          <p:cNvSpPr/>
          <p:nvPr/>
        </p:nvSpPr>
        <p:spPr>
          <a:xfrm>
            <a:off x="828653" y="404664"/>
            <a:ext cx="7488832" cy="1080120"/>
          </a:xfrm>
          <a:prstGeom prst="doubleWave">
            <a:avLst>
              <a:gd name="adj1" fmla="val 6250"/>
              <a:gd name="adj2" fmla="val -1358"/>
            </a:avLst>
          </a:prstGeom>
          <a:solidFill>
            <a:srgbClr val="F21A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Уважение традиций своего народа</a:t>
            </a:r>
            <a:endParaRPr lang="ru-RU" sz="3200" b="1" dirty="0">
              <a:solidFill>
                <a:schemeClr val="tx1"/>
              </a:solidFill>
            </a:endParaRPr>
          </a:p>
        </p:txBody>
      </p:sp>
      <p:pic>
        <p:nvPicPr>
          <p:cNvPr id="15362" name="Picture 2" descr="E:\123445\DSCN896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429000"/>
            <a:ext cx="3432381" cy="257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Наталья\Desktop\к шмо классных руководителй\Новая папка\DSCF489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53" y="1916832"/>
            <a:ext cx="3312368" cy="2484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100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F:\фоны\krasivye-kartinki-dlya-fona-prezentaci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Горизонтальный свиток 4"/>
          <p:cNvSpPr/>
          <p:nvPr/>
        </p:nvSpPr>
        <p:spPr>
          <a:xfrm>
            <a:off x="755576" y="260648"/>
            <a:ext cx="7560840" cy="1728192"/>
          </a:xfrm>
          <a:prstGeom prst="horizontalScroll">
            <a:avLst/>
          </a:prstGeom>
          <a:solidFill>
            <a:srgbClr val="F21A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Внешкольная деятельность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4" name="Стрелка вправо 3"/>
          <p:cNvSpPr/>
          <p:nvPr/>
        </p:nvSpPr>
        <p:spPr>
          <a:xfrm>
            <a:off x="2252922" y="4653136"/>
            <a:ext cx="2031045" cy="1368152"/>
          </a:xfrm>
          <a:prstGeom prst="rightArrow">
            <a:avLst>
              <a:gd name="adj1" fmla="val 32848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Экскурсия в музей </a:t>
            </a:r>
          </a:p>
          <a:p>
            <a:pPr algn="ctr"/>
            <a:r>
              <a:rPr lang="ru-RU" sz="1600" dirty="0" smtClean="0"/>
              <a:t>.</a:t>
            </a:r>
            <a:endParaRPr lang="ru-RU" sz="1600" dirty="0"/>
          </a:p>
        </p:txBody>
      </p:sp>
      <p:sp>
        <p:nvSpPr>
          <p:cNvPr id="6" name="Стрелка влево 5"/>
          <p:cNvSpPr/>
          <p:nvPr/>
        </p:nvSpPr>
        <p:spPr>
          <a:xfrm>
            <a:off x="5004048" y="2132856"/>
            <a:ext cx="2952328" cy="84467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/>
              <a:t>Экскурсия в </a:t>
            </a:r>
            <a:endParaRPr lang="ru-RU" dirty="0"/>
          </a:p>
        </p:txBody>
      </p:sp>
      <p:pic>
        <p:nvPicPr>
          <p:cNvPr id="4098" name="Picture 2" descr="E:\123445\DSC0672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753036"/>
            <a:ext cx="3600400" cy="270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E:\123445\DSCN883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33" y="1988840"/>
            <a:ext cx="3053980" cy="2290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827430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F:\фоны\krasivye-kartinki-dlya-fona-prezentaci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27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457200" y="324419"/>
            <a:ext cx="8229600" cy="1143000"/>
          </a:xfrm>
          <a:prstGeom prst="rect">
            <a:avLst/>
          </a:prstGeom>
          <a:solidFill>
            <a:srgbClr val="990099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32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Семейное воспитание</a:t>
            </a:r>
            <a:endParaRPr lang="ru-RU" sz="32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75656" y="1498607"/>
            <a:ext cx="352839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/>
              <a:t>Как появилось слово "семья"?</a:t>
            </a:r>
            <a:br>
              <a:rPr lang="ru-RU" dirty="0"/>
            </a:br>
            <a:r>
              <a:rPr lang="ru-RU" dirty="0"/>
              <a:t>Когда-то о нем не слыхала земля...</a:t>
            </a:r>
            <a:br>
              <a:rPr lang="ru-RU" dirty="0"/>
            </a:br>
            <a:r>
              <a:rPr lang="ru-RU" dirty="0"/>
              <a:t>Но Еве сказал перед свадьбой Адам:</a:t>
            </a:r>
            <a:br>
              <a:rPr lang="ru-RU" dirty="0"/>
            </a:br>
            <a:r>
              <a:rPr lang="ru-RU" dirty="0"/>
              <a:t>- Сейчас я тебе семь вопросов задам.</a:t>
            </a:r>
            <a:br>
              <a:rPr lang="ru-RU" dirty="0"/>
            </a:br>
            <a:r>
              <a:rPr lang="ru-RU" dirty="0"/>
              <a:t>Кто деток родит мне, богиня моя?</a:t>
            </a:r>
            <a:br>
              <a:rPr lang="ru-RU" dirty="0"/>
            </a:br>
            <a:r>
              <a:rPr lang="ru-RU" dirty="0"/>
              <a:t>И Ева тихонько ответила:</a:t>
            </a:r>
            <a:br>
              <a:rPr lang="ru-RU" dirty="0"/>
            </a:br>
            <a:r>
              <a:rPr lang="ru-RU" dirty="0"/>
              <a:t>- Я.</a:t>
            </a:r>
            <a:br>
              <a:rPr lang="ru-RU" dirty="0"/>
            </a:br>
            <a:r>
              <a:rPr lang="ru-RU" dirty="0"/>
              <a:t>- Кто их воспитает, царица моя?</a:t>
            </a:r>
            <a:br>
              <a:rPr lang="ru-RU" dirty="0"/>
            </a:br>
            <a:r>
              <a:rPr lang="ru-RU" dirty="0"/>
              <a:t>И Ева покорно ответила:</a:t>
            </a:r>
            <a:br>
              <a:rPr lang="ru-RU" dirty="0"/>
            </a:br>
            <a:r>
              <a:rPr lang="ru-RU" dirty="0"/>
              <a:t>- Я.</a:t>
            </a:r>
            <a:br>
              <a:rPr lang="ru-RU" dirty="0"/>
            </a:br>
            <a:r>
              <a:rPr lang="ru-RU" dirty="0"/>
              <a:t>- Кто пищу сготовит, о радость моя?</a:t>
            </a:r>
            <a:br>
              <a:rPr lang="ru-RU" dirty="0"/>
            </a:br>
            <a:r>
              <a:rPr lang="ru-RU" dirty="0"/>
              <a:t>И Ева все так же ответила:</a:t>
            </a:r>
            <a:br>
              <a:rPr lang="ru-RU" dirty="0"/>
            </a:br>
            <a:r>
              <a:rPr lang="ru-RU" dirty="0"/>
              <a:t>- Я.</a:t>
            </a:r>
            <a:br>
              <a:rPr lang="ru-RU" dirty="0"/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973247" y="1480383"/>
            <a:ext cx="367240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/>
              <a:t>- Кто платье сошьет, постирает белье,</a:t>
            </a:r>
            <a:br>
              <a:rPr lang="ru-RU" dirty="0"/>
            </a:br>
            <a:r>
              <a:rPr lang="ru-RU" dirty="0"/>
              <a:t>Меня приласкает, украсит жилье?</a:t>
            </a:r>
            <a:br>
              <a:rPr lang="ru-RU" dirty="0"/>
            </a:br>
            <a:r>
              <a:rPr lang="ru-RU" dirty="0"/>
              <a:t>Ответь на вопросы, подруга моя!</a:t>
            </a:r>
            <a:br>
              <a:rPr lang="ru-RU" dirty="0"/>
            </a:br>
            <a:r>
              <a:rPr lang="ru-RU" dirty="0"/>
              <a:t>- Я... Я... - тихо молвила Ева,</a:t>
            </a:r>
            <a:br>
              <a:rPr lang="ru-RU" dirty="0"/>
            </a:br>
            <a:r>
              <a:rPr lang="ru-RU" dirty="0"/>
              <a:t>- Я... Я...</a:t>
            </a:r>
            <a:br>
              <a:rPr lang="ru-RU" dirty="0"/>
            </a:br>
            <a:r>
              <a:rPr lang="ru-RU" dirty="0"/>
              <a:t>Сказала она знаменитых семь "Я".</a:t>
            </a:r>
            <a:br>
              <a:rPr lang="ru-RU" dirty="0"/>
            </a:br>
            <a:r>
              <a:rPr lang="ru-RU" dirty="0"/>
              <a:t>Вот так на земле появилась семья</a:t>
            </a:r>
          </a:p>
        </p:txBody>
      </p:sp>
      <p:pic>
        <p:nvPicPr>
          <p:cNvPr id="9" name="Picture 2" descr="http://www.matrony.ru/wp-content/uploads/2014/04/stadii-zhiznennogo-cikla-semi-celi-i-zadachi-semi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56933" y="4280129"/>
            <a:ext cx="3448553" cy="2296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0014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00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F:\фоны\krasivye-kartinki-dlya-fona-prezentaci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8878"/>
            <a:ext cx="9195838" cy="6896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Двойная волна 3"/>
          <p:cNvSpPr/>
          <p:nvPr/>
        </p:nvSpPr>
        <p:spPr>
          <a:xfrm>
            <a:off x="828653" y="404664"/>
            <a:ext cx="7488832" cy="1080120"/>
          </a:xfrm>
          <a:prstGeom prst="doubleWave">
            <a:avLst>
              <a:gd name="adj1" fmla="val 6250"/>
              <a:gd name="adj2" fmla="val -1358"/>
            </a:avLst>
          </a:prstGeom>
          <a:solidFill>
            <a:srgbClr val="F21A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Родители в школьной жизни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6" name="Стрелка влево 5"/>
          <p:cNvSpPr/>
          <p:nvPr/>
        </p:nvSpPr>
        <p:spPr>
          <a:xfrm>
            <a:off x="3419872" y="1772816"/>
            <a:ext cx="1584176" cy="1080120"/>
          </a:xfrm>
          <a:prstGeom prst="leftArrow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Совместные классные часы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7" name="Стрелка вправо 6"/>
          <p:cNvSpPr/>
          <p:nvPr/>
        </p:nvSpPr>
        <p:spPr>
          <a:xfrm>
            <a:off x="2339752" y="4645365"/>
            <a:ext cx="1584176" cy="988688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Проведение праздников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8" name="Стрелка вправо 7"/>
          <p:cNvSpPr/>
          <p:nvPr/>
        </p:nvSpPr>
        <p:spPr>
          <a:xfrm>
            <a:off x="3419872" y="3032956"/>
            <a:ext cx="1584176" cy="1332148"/>
          </a:xfrm>
          <a:prstGeom prst="rightArrow">
            <a:avLst>
              <a:gd name="adj1" fmla="val 44283"/>
              <a:gd name="adj2" fmla="val 50000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Родительские собрания</a:t>
            </a:r>
            <a:endParaRPr lang="ru-RU" sz="1400" b="1" dirty="0">
              <a:solidFill>
                <a:schemeClr val="tx1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53" y="1484785"/>
            <a:ext cx="2015155" cy="2016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 descr="D:\1 сентября\DSCF375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3161" y="1772816"/>
            <a:ext cx="2736304" cy="2146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149081"/>
            <a:ext cx="2521349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761761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F:\фоны\krasivye-kartinki-dlya-fona-prezentaci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4" name="Picture 2" descr="http://cs10429.vk.me/g31786489/a_d69b111c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861048"/>
            <a:ext cx="2590800" cy="2396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468313" y="620689"/>
            <a:ext cx="8136135" cy="309634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4600" b="1" i="1" dirty="0" smtClean="0">
                <a:solidFill>
                  <a:schemeClr val="tx1"/>
                </a:solidFill>
              </a:rPr>
              <a:t>«Правильное воспитание – это наша счастливая старость,</a:t>
            </a:r>
          </a:p>
          <a:p>
            <a:pPr>
              <a:defRPr/>
            </a:pPr>
            <a:r>
              <a:rPr lang="ru-RU" sz="4600" b="1" i="1" dirty="0" smtClean="0">
                <a:solidFill>
                  <a:schemeClr val="tx1"/>
                </a:solidFill>
              </a:rPr>
              <a:t>плохое воспитание – это наше будущее горе, это наши слёзы,</a:t>
            </a:r>
          </a:p>
          <a:p>
            <a:pPr>
              <a:defRPr/>
            </a:pPr>
            <a:r>
              <a:rPr lang="ru-RU" sz="4600" b="1" i="1" dirty="0" smtClean="0">
                <a:solidFill>
                  <a:schemeClr val="tx1"/>
                </a:solidFill>
              </a:rPr>
              <a:t>это наша вина перед другими людьми, перед всей страной».</a:t>
            </a:r>
          </a:p>
          <a:p>
            <a:pPr>
              <a:defRPr/>
            </a:pPr>
            <a:endParaRPr lang="ru-RU" b="1" i="1" dirty="0" smtClean="0">
              <a:solidFill>
                <a:schemeClr val="tx1"/>
              </a:solidFill>
            </a:endParaRPr>
          </a:p>
          <a:p>
            <a:pPr>
              <a:defRPr/>
            </a:pPr>
            <a:r>
              <a:rPr lang="ru-RU" b="1" i="1" dirty="0" smtClean="0">
                <a:solidFill>
                  <a:schemeClr val="tx1"/>
                </a:solidFill>
              </a:rPr>
              <a:t>                                                                                     </a:t>
            </a:r>
            <a:r>
              <a:rPr lang="ru-RU" sz="3800" b="1" i="1" dirty="0" smtClean="0">
                <a:solidFill>
                  <a:schemeClr val="tx1"/>
                </a:solidFill>
              </a:rPr>
              <a:t>А. С. МАКАРЕНКО</a:t>
            </a:r>
            <a:endParaRPr lang="ru-RU" sz="3800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2389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F:\фоны\krasivye-kartinki-dlya-fona-prezentaci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0" name="Picture 2" descr="http://900igr.net/datas/izo/Akvarel/0015-015-Spasibo-za-vnimani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332656"/>
            <a:ext cx="8239145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7464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4244</TotalTime>
  <Words>384</Words>
  <Application>Microsoft Office PowerPoint</Application>
  <PresentationFormat>Экран (4:3)</PresentationFormat>
  <Paragraphs>96</Paragraphs>
  <Slides>27</Slides>
  <Notes>18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00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Администратор</dc:creator>
  <cp:lastModifiedBy>Пользователь</cp:lastModifiedBy>
  <cp:revision>73</cp:revision>
  <dcterms:created xsi:type="dcterms:W3CDTF">2015-11-03T16:31:49Z</dcterms:created>
  <dcterms:modified xsi:type="dcterms:W3CDTF">2016-01-29T07:56:39Z</dcterms:modified>
</cp:coreProperties>
</file>